
<file path=[Content_Types].xml><?xml version="1.0" encoding="utf-8"?>
<Types xmlns="http://schemas.openxmlformats.org/package/2006/content-types">
  <Default Extension="emf" ContentType="image/x-emf"/>
  <Default Extension="fntdata" ContentType="application/x-fontdata"/>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1"/>
  </p:notesMasterIdLst>
  <p:sldIdLst>
    <p:sldId id="256" r:id="rId2"/>
    <p:sldId id="838" r:id="rId3"/>
    <p:sldId id="854" r:id="rId4"/>
    <p:sldId id="849" r:id="rId5"/>
    <p:sldId id="855" r:id="rId6"/>
    <p:sldId id="841" r:id="rId7"/>
    <p:sldId id="835" r:id="rId8"/>
    <p:sldId id="818" r:id="rId9"/>
    <p:sldId id="840" r:id="rId10"/>
    <p:sldId id="842" r:id="rId11"/>
    <p:sldId id="839" r:id="rId12"/>
    <p:sldId id="845" r:id="rId13"/>
    <p:sldId id="856" r:id="rId14"/>
    <p:sldId id="857" r:id="rId15"/>
    <p:sldId id="852" r:id="rId16"/>
    <p:sldId id="853" r:id="rId17"/>
    <p:sldId id="833" r:id="rId18"/>
    <p:sldId id="836" r:id="rId19"/>
    <p:sldId id="268" r:id="rId20"/>
  </p:sldIdLst>
  <p:sldSz cx="18288000" cy="10287000"/>
  <p:notesSz cx="6858000" cy="9144000"/>
  <p:embeddedFontLst>
    <p:embeddedFont>
      <p:font typeface="2  Badr" panose="00000400000000000000" pitchFamily="2" charset="-78"/>
      <p:regular r:id="rId22"/>
      <p:bold r:id="rId23"/>
    </p:embeddedFont>
    <p:embeddedFont>
      <p:font typeface="Aria Bold" panose="00000500000000000000" charset="-78"/>
      <p:regular r:id="rId24"/>
      <p:bold r:id="rId25"/>
    </p:embeddedFont>
    <p:embeddedFont>
      <p:font typeface="Aria Heavy" panose="00000500000000000000" charset="-78"/>
      <p:regular r:id="rId26"/>
      <p:bold r:id="rId27"/>
    </p:embeddedFont>
    <p:embeddedFont>
      <p:font typeface="Aria Medium" panose="00000500000000000000" charset="-78"/>
      <p:regular r:id="rId28"/>
      <p:bold r:id="rId29"/>
    </p:embeddedFont>
    <p:embeddedFont>
      <p:font typeface="Aria Semi-Bold" panose="020B0604020202020204" charset="-78"/>
      <p:regular r:id="rId30"/>
    </p:embeddedFont>
    <p:embeddedFont>
      <p:font typeface="B Nazanin" panose="00000400000000000000" pitchFamily="2" charset="-78"/>
      <p:regular r:id="rId31"/>
      <p:bold r:id="rId32"/>
    </p:embeddedFont>
    <p:embeddedFont>
      <p:font typeface="Comic Sans MS" panose="030F0702030302020204" pitchFamily="66" charset="0"/>
      <p:regular r:id="rId33"/>
      <p:bold r:id="rId34"/>
      <p:italic r:id="rId35"/>
      <p:boldItalic r:id="rId36"/>
    </p:embeddedFont>
    <p:embeddedFont>
      <p:font typeface="Dibaj FaNum Light" panose="00000400000000000000" pitchFamily="50" charset="-78"/>
      <p:regular r:id="rId37"/>
    </p:embeddedFont>
    <p:embeddedFont>
      <p:font typeface="Franklin Gothic Medium Cond" panose="020B0606030402020204" pitchFamily="34" charset="0"/>
      <p:regular r:id="rId38"/>
    </p:embeddedFont>
    <p:embeddedFont>
      <p:font typeface="Open Sans" panose="020B0606030504020204" pitchFamily="34" charset="0"/>
      <p:regular r:id="rId39"/>
      <p:bold r:id="rId40"/>
      <p:italic r:id="rId41"/>
      <p:boldItalic r:id="rId4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13" autoAdjust="0"/>
    <p:restoredTop sz="94622" autoAdjust="0"/>
  </p:normalViewPr>
  <p:slideViewPr>
    <p:cSldViewPr>
      <p:cViewPr varScale="1">
        <p:scale>
          <a:sx n="71" d="100"/>
          <a:sy n="71" d="100"/>
        </p:scale>
        <p:origin x="726"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openxmlformats.org/officeDocument/2006/relationships/font" Target="fonts/font18.fntdata"/><Relationship Id="rId21" Type="http://schemas.openxmlformats.org/officeDocument/2006/relationships/notesMaster" Target="notesMasters/notesMaster1.xml"/><Relationship Id="rId34" Type="http://schemas.openxmlformats.org/officeDocument/2006/relationships/font" Target="fonts/font13.fntdata"/><Relationship Id="rId42" Type="http://schemas.openxmlformats.org/officeDocument/2006/relationships/font" Target="fonts/font21.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font" Target="fonts/font19.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font" Target="fonts/font17.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2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1A7192-6D90-4826-88FA-72C08FC1D2C4}" type="datetimeFigureOut">
              <a:rPr lang="en-US" smtClean="0"/>
              <a:t>2/17/2026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5177EC-FD6C-4B1D-B0BA-52DA005D6D14}" type="slidenum">
              <a:rPr lang="en-US" smtClean="0"/>
              <a:t>‹#›</a:t>
            </a:fld>
            <a:endParaRPr lang="en-US"/>
          </a:p>
        </p:txBody>
      </p:sp>
    </p:spTree>
    <p:extLst>
      <p:ext uri="{BB962C8B-B14F-4D97-AF65-F5344CB8AC3E}">
        <p14:creationId xmlns:p14="http://schemas.microsoft.com/office/powerpoint/2010/main" val="3673250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2880" indent="-182880" algn="just" rtl="1" fontAlgn="base">
              <a:lnSpc>
                <a:spcPct val="150000"/>
              </a:lnSpc>
              <a:buBlip>
                <a:blip r:embed="rId3"/>
              </a:buBlip>
              <a:defRPr/>
            </a:pPr>
            <a:r>
              <a:rPr lang="fa-IR" sz="1600" dirty="0">
                <a:latin typeface="Dibaj FaNum Light" panose="00000400000000000000" pitchFamily="50" charset="-78"/>
                <a:ea typeface="Dibaj FaNum Light" panose="00000400000000000000" pitchFamily="50" charset="-78"/>
                <a:cs typeface="Dibaj FaNum Light" panose="00000400000000000000" pitchFamily="50" charset="-78"/>
              </a:rPr>
              <a:t>گندله­های تولید شده در انتهاي فرآيند تولید، از لبه­هاي ديسك­های گردان بيرون ريخته و براي انجام عمليات پخت به سمت كوره منتقل مي­شوند. </a:t>
            </a:r>
          </a:p>
          <a:p>
            <a:pPr marL="182880" indent="-182880" algn="just" rtl="1" fontAlgn="base">
              <a:lnSpc>
                <a:spcPct val="150000"/>
              </a:lnSpc>
              <a:buBlip>
                <a:blip r:embed="rId3"/>
              </a:buBlip>
              <a:defRPr/>
            </a:pPr>
            <a:r>
              <a:rPr lang="fa-IR" sz="1600" dirty="0">
                <a:latin typeface="Dibaj FaNum Light" panose="00000400000000000000" pitchFamily="50" charset="-78"/>
                <a:ea typeface="Dibaj FaNum Light" panose="00000400000000000000" pitchFamily="50" charset="-78"/>
                <a:cs typeface="Dibaj FaNum Light" panose="00000400000000000000" pitchFamily="50" charset="-78"/>
              </a:rPr>
              <a:t>بهترین دانه­بندی و حداقل مصرف انرژي در کوره پخت در صورت کنترل قطر گندله­ها در بازه 9 تا 16 ميلي­متر</a:t>
            </a:r>
            <a:endParaRPr lang="en-US" sz="1600" dirty="0">
              <a:latin typeface="Dibaj FaNum Light" panose="00000400000000000000" pitchFamily="50" charset="-78"/>
              <a:ea typeface="Dibaj FaNum Light" panose="00000400000000000000" pitchFamily="50" charset="-78"/>
              <a:cs typeface="Dibaj FaNum Light" panose="00000400000000000000" pitchFamily="50" charset="-78"/>
            </a:endParaRPr>
          </a:p>
          <a:p>
            <a:pPr marL="182880" indent="-182880" algn="just" rtl="1" fontAlgn="base">
              <a:lnSpc>
                <a:spcPct val="150000"/>
              </a:lnSpc>
              <a:buBlip>
                <a:blip r:embed="rId3"/>
              </a:buBlip>
              <a:defRPr/>
            </a:pPr>
            <a:r>
              <a:rPr kumimoji="0" lang="fa-IR" sz="1600" b="0" i="0" u="none" strike="noStrike" kern="1200" cap="none" spc="0" normalizeH="0" baseline="0" noProof="0" dirty="0">
                <a:ln>
                  <a:noFill/>
                </a:ln>
                <a:solidFill>
                  <a:srgbClr val="000000">
                    <a:lumMod val="65000"/>
                    <a:lumOff val="35000"/>
                  </a:srgbClr>
                </a:solidFill>
                <a:effectLst/>
                <a:uLnTx/>
                <a:uFillTx/>
                <a:latin typeface="Dibaj FaNum Light" panose="00000400000000000000" pitchFamily="50" charset="-78"/>
                <a:ea typeface="Dibaj FaNum Light" panose="00000400000000000000" pitchFamily="50" charset="-78"/>
                <a:cs typeface="Dibaj FaNum Light" panose="00000400000000000000" pitchFamily="50" charset="-78"/>
              </a:rPr>
              <a:t>جهت کنترل دقیق فرایند نیاز است تا 4 پارامتر اصلی نظیر حجم و تناژ ورودی به دیسک، سرعت چرخ</a:t>
            </a:r>
            <a:r>
              <a:rPr lang="fa-IR" sz="1600" dirty="0">
                <a:latin typeface="Dibaj FaNum Light" panose="00000400000000000000" pitchFamily="50" charset="-78"/>
                <a:ea typeface="Dibaj FaNum Light" panose="00000400000000000000" pitchFamily="50" charset="-78"/>
                <a:cs typeface="Dibaj FaNum Light" panose="00000400000000000000" pitchFamily="50" charset="-78"/>
              </a:rPr>
              <a:t>ش دیسک ، رطوبت  و زاویه دیسک کنترل شوند. در حال حاصر، در فولاد مبارکه تنها سرعت چرخش دیسک کنترل میشود. اما کنترل سه پارامتر دیگر بر مبنای الگوریتم های یادگیری ماشین میتواند سبب افزایش کیفیت محصول تولیدی و انتقال آن به کوره های میدرکس شود. در این راستا شرکت </a:t>
            </a:r>
            <a:r>
              <a:rPr lang="en-US" sz="1600" dirty="0">
                <a:latin typeface="Dibaj FaNum Light" panose="00000400000000000000" pitchFamily="50" charset="-78"/>
                <a:ea typeface="Dibaj FaNum Light" panose="00000400000000000000" pitchFamily="50" charset="-78"/>
                <a:cs typeface="Dibaj FaNum Light" panose="00000400000000000000" pitchFamily="50" charset="-78"/>
              </a:rPr>
              <a:t>Metso</a:t>
            </a:r>
            <a:r>
              <a:rPr lang="fa-IR" sz="1600" dirty="0">
                <a:latin typeface="Dibaj FaNum Light" panose="00000400000000000000" pitchFamily="50" charset="-78"/>
                <a:ea typeface="Dibaj FaNum Light" panose="00000400000000000000" pitchFamily="50" charset="-78"/>
                <a:cs typeface="Dibaj FaNum Light" panose="00000400000000000000" pitchFamily="50" charset="-78"/>
              </a:rPr>
              <a:t> پیشتاز است. </a:t>
            </a:r>
            <a:endParaRPr kumimoji="0" lang="fa-IR" sz="1600" b="0" i="0" u="none" strike="noStrike" kern="1200" cap="none" spc="0" normalizeH="0" baseline="0" noProof="0" dirty="0">
              <a:ln>
                <a:noFill/>
              </a:ln>
              <a:solidFill>
                <a:srgbClr val="000000">
                  <a:lumMod val="65000"/>
                  <a:lumOff val="35000"/>
                </a:srgbClr>
              </a:solidFill>
              <a:effectLst/>
              <a:uLnTx/>
              <a:uFillTx/>
              <a:latin typeface="Dibaj FaNum Light" panose="00000400000000000000" pitchFamily="50" charset="-78"/>
              <a:ea typeface="Dibaj FaNum Light" panose="00000400000000000000" pitchFamily="50" charset="-78"/>
              <a:cs typeface="Dibaj FaNum Light" panose="00000400000000000000" pitchFamily="50" charset="-78"/>
            </a:endParaRPr>
          </a:p>
          <a:p>
            <a:pPr lvl="1" algn="r"/>
            <a:endParaRPr lang="fa-IR" sz="1800" dirty="0">
              <a:effectLst/>
              <a:latin typeface="Times New Roman" panose="02020603050405020304" pitchFamily="18" charset="0"/>
              <a:cs typeface="B Nazanin" panose="00000400000000000000" pitchFamily="2" charset="-78"/>
            </a:endParaRPr>
          </a:p>
          <a:p>
            <a:endParaRPr lang="en-US" dirty="0"/>
          </a:p>
        </p:txBody>
      </p:sp>
      <p:sp>
        <p:nvSpPr>
          <p:cNvPr id="4" name="Slide Number Placeholder 3"/>
          <p:cNvSpPr>
            <a:spLocks noGrp="1"/>
          </p:cNvSpPr>
          <p:nvPr>
            <p:ph type="sldNum" sz="quarter" idx="5"/>
          </p:nvPr>
        </p:nvSpPr>
        <p:spPr/>
        <p:txBody>
          <a:bodyPr/>
          <a:lstStyle/>
          <a:p>
            <a:fld id="{AB5177EC-FD6C-4B1D-B0BA-52DA005D6D14}" type="slidenum">
              <a:rPr lang="en-US" smtClean="0"/>
              <a:t>4</a:t>
            </a:fld>
            <a:endParaRPr lang="en-US"/>
          </a:p>
        </p:txBody>
      </p:sp>
    </p:spTree>
    <p:extLst>
      <p:ext uri="{BB962C8B-B14F-4D97-AF65-F5344CB8AC3E}">
        <p14:creationId xmlns:p14="http://schemas.microsoft.com/office/powerpoint/2010/main" val="32765562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eaLnBrk="1" fontAlgn="ctr" latinLnBrk="0" hangingPunct="1"/>
            <a:r>
              <a:rPr lang="ar-SA" sz="1200" b="1" i="0" u="none" strike="noStrike" kern="1200" dirty="0">
                <a:solidFill>
                  <a:schemeClr val="tx1"/>
                </a:solidFill>
                <a:effectLst/>
                <a:latin typeface="+mn-lt"/>
                <a:ea typeface="+mn-ea"/>
                <a:cs typeface="+mn-cs"/>
              </a:rPr>
              <a:t>خراش، سوراخ، ترک، حفره، پوسته، تاول، پوسته‌ی سطحی، لایه‌لایه شدن، خلل و فرج، ، خوردگی حفره‌ای، اثر غلتک، فرورفتگی،  سرباره به</a:t>
            </a:r>
            <a:r>
              <a:rPr lang="en-US" sz="1200" b="1" i="0" u="none" strike="noStrike" kern="1200" dirty="0">
                <a:solidFill>
                  <a:schemeClr val="tx1"/>
                </a:solidFill>
                <a:effectLst/>
                <a:latin typeface="+mn-lt"/>
                <a:ea typeface="+mn-ea"/>
                <a:cs typeface="+mn-cs"/>
              </a:rPr>
              <a:t>‌</a:t>
            </a:r>
            <a:r>
              <a:rPr lang="ar-SA" sz="1200" b="1" i="0" u="none" strike="noStrike" kern="1200" dirty="0">
                <a:solidFill>
                  <a:schemeClr val="tx1"/>
                </a:solidFill>
                <a:effectLst/>
                <a:latin typeface="+mn-lt"/>
                <a:ea typeface="+mn-ea"/>
                <a:cs typeface="+mn-cs"/>
              </a:rPr>
              <a:t>دام</a:t>
            </a:r>
            <a:r>
              <a:rPr lang="en-US" sz="1200" b="1" i="0" u="none" strike="noStrike" kern="1200" dirty="0">
                <a:solidFill>
                  <a:schemeClr val="tx1"/>
                </a:solidFill>
                <a:effectLst/>
                <a:latin typeface="+mn-lt"/>
                <a:ea typeface="+mn-ea"/>
                <a:cs typeface="+mn-cs"/>
              </a:rPr>
              <a:t>‌</a:t>
            </a:r>
            <a:r>
              <a:rPr lang="ar-SA" sz="1200" b="1" i="0" u="none" strike="noStrike" kern="1200" dirty="0">
                <a:solidFill>
                  <a:schemeClr val="tx1"/>
                </a:solidFill>
                <a:effectLst/>
                <a:latin typeface="+mn-lt"/>
                <a:ea typeface="+mn-ea"/>
                <a:cs typeface="+mn-cs"/>
              </a:rPr>
              <a:t>افتاده</a:t>
            </a:r>
            <a:endParaRPr lang="en-US" sz="1200" b="0" i="0" u="none" strike="noStrike" kern="1200" dirty="0">
              <a:solidFill>
                <a:schemeClr val="tx1"/>
              </a:solidFill>
              <a:effectLst/>
              <a:latin typeface="+mn-lt"/>
              <a:ea typeface="+mn-ea"/>
              <a:cs typeface="+mn-cs"/>
            </a:endParaRPr>
          </a:p>
          <a:p>
            <a:pPr rtl="1" eaLnBrk="1" fontAlgn="ctr" latinLnBrk="0" hangingPunct="1"/>
            <a:r>
              <a:rPr lang="ar-SA" sz="1200" b="1" i="0" u="none" strike="noStrike" kern="1200" dirty="0">
                <a:solidFill>
                  <a:schemeClr val="tx1"/>
                </a:solidFill>
                <a:effectLst/>
                <a:latin typeface="+mn-lt"/>
                <a:ea typeface="+mn-ea"/>
                <a:cs typeface="+mn-cs"/>
              </a:rPr>
              <a:t>خراش، سوراخ، ترک، حفره، تاول، پوسته‌ی سطحی، لایه‌لایه شدن، لکه امولسیون، خوردگی حفره‌ای، پوسته اکسیدی، تغییر رنگ عملیات نهایی، فرورفتگی، زنگ‌زدگی، اثر غلتک، لکه سیاه ،  </a:t>
            </a:r>
            <a:r>
              <a:rPr lang="fa-IR" sz="1200" b="1" i="0" u="none" strike="noStrike" kern="1200" dirty="0">
                <a:solidFill>
                  <a:schemeClr val="tx1"/>
                </a:solidFill>
                <a:effectLst/>
                <a:latin typeface="+mn-lt"/>
                <a:ea typeface="+mn-ea"/>
                <a:cs typeface="+mn-cs"/>
              </a:rPr>
              <a:t>اثر </a:t>
            </a:r>
            <a:r>
              <a:rPr lang="ar-SA" sz="1200" b="1" i="0" u="none" strike="noStrike" kern="1200" dirty="0">
                <a:solidFill>
                  <a:schemeClr val="tx1"/>
                </a:solidFill>
                <a:effectLst/>
                <a:latin typeface="+mn-lt"/>
                <a:ea typeface="+mn-ea"/>
                <a:cs typeface="+mn-cs"/>
              </a:rPr>
              <a:t>جوش سطحی، لکه، </a:t>
            </a:r>
            <a:endParaRPr lang="en-US" sz="1200" b="0" i="0" u="none" strike="noStrike" kern="1200" dirty="0">
              <a:solidFill>
                <a:schemeClr val="tx1"/>
              </a:solidFill>
              <a:effectLst/>
              <a:latin typeface="+mn-lt"/>
              <a:ea typeface="+mn-ea"/>
              <a:cs typeface="+mn-cs"/>
            </a:endParaRPr>
          </a:p>
          <a:p>
            <a:pPr rtl="1" eaLnBrk="1" fontAlgn="ctr" latinLnBrk="0" hangingPunct="1"/>
            <a:r>
              <a:rPr lang="ar-SA" sz="1200" b="1" i="0" u="none" strike="noStrike" kern="1200" dirty="0">
                <a:solidFill>
                  <a:schemeClr val="tx1"/>
                </a:solidFill>
                <a:effectLst/>
                <a:latin typeface="+mn-lt"/>
                <a:ea typeface="+mn-ea"/>
                <a:cs typeface="+mn-cs"/>
              </a:rPr>
              <a:t>ترک، پوسته سطحی، خراش، خوردگی حفره‌ای، لایه‌لایه شدن، اکسیداسیون، خط تیره، خراش، اثر غلتک، سوراخ، پوسته شدن، خوردگی حفره‌ای</a:t>
            </a:r>
            <a:endParaRPr lang="en-US" sz="1200" b="0" i="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AB5177EC-FD6C-4B1D-B0BA-52DA005D6D14}" type="slidenum">
              <a:rPr lang="en-US" smtClean="0"/>
              <a:t>16</a:t>
            </a:fld>
            <a:endParaRPr lang="en-US"/>
          </a:p>
        </p:txBody>
      </p:sp>
    </p:spTree>
    <p:extLst>
      <p:ext uri="{BB962C8B-B14F-4D97-AF65-F5344CB8AC3E}">
        <p14:creationId xmlns:p14="http://schemas.microsoft.com/office/powerpoint/2010/main" val="4132075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buFont typeface="Arial" panose="020B0604020202020204" pitchFamily="34" charset="0"/>
              <a:buChar char="•"/>
            </a:pPr>
            <a:r>
              <a:rPr lang="fa-IR" sz="1800" b="0" i="0" dirty="0">
                <a:solidFill>
                  <a:srgbClr val="0F0F0F"/>
                </a:solidFill>
                <a:effectLst/>
                <a:latin typeface="ABBVoice"/>
              </a:rPr>
              <a:t>سیستم هوشمند سازی جرثقیل های سقفی به عنوان یکی از مهمترین اقدامامت در حمل و نقل هوشمند است . با استفاده از فناوری سیستم موقعیت یابی بلادرنگ، امکان آنالیز دقیق جرثقیل، کویل، و همچنین محل و حرکت سایر جرثقیل ها نیزرصد میشود که بااسفاده از اطلاعات موجود و به کمک دوربین ها و سنسورهای نصب شده برروی آن ها ، امکان تعیین موقعیت میسر خواهد شد .سپس با استفاده از الگوریتم های شبکه عصی امکان پیش بینی مسیر حرکت جرثقیل ها میسر خواهد شد</a:t>
            </a:r>
          </a:p>
          <a:p>
            <a:pPr algn="l">
              <a:buFont typeface="Arial" panose="020B0604020202020204" pitchFamily="34" charset="0"/>
              <a:buChar char="•"/>
            </a:pPr>
            <a:endParaRPr lang="fa-IR" sz="1800" b="0" i="0" dirty="0">
              <a:solidFill>
                <a:srgbClr val="0F0F0F"/>
              </a:solidFill>
              <a:effectLst/>
              <a:latin typeface="ABBVoice"/>
            </a:endParaRPr>
          </a:p>
          <a:p>
            <a:pPr algn="l">
              <a:buFont typeface="Arial" panose="020B0604020202020204" pitchFamily="34" charset="0"/>
              <a:buChar char="•"/>
            </a:pPr>
            <a:endParaRPr lang="fa-IR" sz="1800" b="0" i="0" dirty="0">
              <a:solidFill>
                <a:srgbClr val="0F0F0F"/>
              </a:solidFill>
              <a:effectLst/>
              <a:latin typeface="ABBVoice"/>
            </a:endParaRPr>
          </a:p>
        </p:txBody>
      </p:sp>
      <p:sp>
        <p:nvSpPr>
          <p:cNvPr id="4" name="Slide Number Placeholder 3"/>
          <p:cNvSpPr>
            <a:spLocks noGrp="1"/>
          </p:cNvSpPr>
          <p:nvPr>
            <p:ph type="sldNum" sz="quarter" idx="5"/>
          </p:nvPr>
        </p:nvSpPr>
        <p:spPr/>
        <p:txBody>
          <a:bodyPr/>
          <a:lstStyle/>
          <a:p>
            <a:fld id="{AB5177EC-FD6C-4B1D-B0BA-52DA005D6D14}" type="slidenum">
              <a:rPr lang="en-US" smtClean="0"/>
              <a:t>17</a:t>
            </a:fld>
            <a:endParaRPr lang="en-US"/>
          </a:p>
        </p:txBody>
      </p:sp>
    </p:spTree>
    <p:extLst>
      <p:ext uri="{BB962C8B-B14F-4D97-AF65-F5344CB8AC3E}">
        <p14:creationId xmlns:p14="http://schemas.microsoft.com/office/powerpoint/2010/main" val="4009809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fa-IR" b="0" i="0" dirty="0">
                <a:solidFill>
                  <a:srgbClr val="0F0F0F"/>
                </a:solidFill>
                <a:effectLst/>
                <a:latin typeface="ABBVoice"/>
              </a:rPr>
              <a:t>سیستم هوشمند سازی جرثقیل های سقفی به عنوان یکی از مهمترین اقدامامت در حمل و نقل هوشمند است . با استفاده از فناوری سیستم موقعیت یابی بلادرنگ، امکان آنالیز دقیق جرثقیل، کویل، و همچنین محل و حرکت سایر جرثقیل ها نیزرصد میشود که بااسفاده از اطلاعات موجود و به کمک دوربین ها و سنسورهای نصب شده برروی آن ها ، امکان تعیین موقعیت میسر خواهد شد .سپس با استفاده از الگوریتم های شبکه عصی امکان پیش بینی مسیر حرکت جرثقیل ها میسر خواهد شد</a:t>
            </a:r>
          </a:p>
          <a:p>
            <a:pPr algn="r" rtl="1">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AB5177EC-FD6C-4B1D-B0BA-52DA005D6D14}" type="slidenum">
              <a:rPr lang="en-US" smtClean="0"/>
              <a:t>18</a:t>
            </a:fld>
            <a:endParaRPr lang="en-US"/>
          </a:p>
        </p:txBody>
      </p:sp>
    </p:spTree>
    <p:extLst>
      <p:ext uri="{BB962C8B-B14F-4D97-AF65-F5344CB8AC3E}">
        <p14:creationId xmlns:p14="http://schemas.microsoft.com/office/powerpoint/2010/main" val="1501045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2880" indent="-182880" algn="just" rtl="1" fontAlgn="base">
              <a:lnSpc>
                <a:spcPct val="150000"/>
              </a:lnSpc>
              <a:buBlip>
                <a:blip r:embed="rId3"/>
              </a:buBlip>
              <a:defRPr/>
            </a:pPr>
            <a:r>
              <a:rPr lang="fa-IR" sz="1200" dirty="0">
                <a:latin typeface="Dibaj FaNum Light" panose="00000400000000000000" pitchFamily="50" charset="-78"/>
                <a:ea typeface="Dibaj FaNum Light" panose="00000400000000000000" pitchFamily="50" charset="-78"/>
                <a:cs typeface="Dibaj FaNum Light" panose="00000400000000000000" pitchFamily="50" charset="-78"/>
              </a:rPr>
              <a:t>افزایش درصد گندله­های با ابعاد مطلوب در حالت اتوماتیک نسبت به حالت دستی به میزان 1% (افزایش میزان بهره­وری)</a:t>
            </a:r>
            <a:endParaRPr lang="en-US" sz="1200" dirty="0">
              <a:latin typeface="Dibaj FaNum Light" panose="00000400000000000000" pitchFamily="50" charset="-78"/>
              <a:ea typeface="Dibaj FaNum Light" panose="00000400000000000000" pitchFamily="50" charset="-78"/>
              <a:cs typeface="Dibaj FaNum Light" panose="00000400000000000000" pitchFamily="50" charset="-78"/>
            </a:endParaRPr>
          </a:p>
          <a:p>
            <a:pPr marL="182880" indent="-182880" algn="just" rtl="1" fontAlgn="base">
              <a:lnSpc>
                <a:spcPct val="150000"/>
              </a:lnSpc>
              <a:buBlip>
                <a:blip r:embed="rId3"/>
              </a:buBlip>
              <a:defRPr/>
            </a:pPr>
            <a:r>
              <a:rPr lang="fa-IR" sz="1200" dirty="0">
                <a:latin typeface="Dibaj FaNum Light" panose="00000400000000000000" pitchFamily="50" charset="-78"/>
                <a:ea typeface="Dibaj FaNum Light" panose="00000400000000000000" pitchFamily="50" charset="-78"/>
                <a:cs typeface="Dibaj FaNum Light" panose="00000400000000000000" pitchFamily="50" charset="-78"/>
              </a:rPr>
              <a:t>کاهش متوسط اختلاف گندله­های ریزدانه و درشت دانه به میزان 5% (بهبود کیفیت دانه­بندی)</a:t>
            </a:r>
            <a:endParaRPr lang="en-US" sz="1200" dirty="0">
              <a:latin typeface="Dibaj FaNum Light" panose="00000400000000000000" pitchFamily="50" charset="-78"/>
              <a:ea typeface="Dibaj FaNum Light" panose="00000400000000000000" pitchFamily="50" charset="-78"/>
              <a:cs typeface="Dibaj FaNum Light" panose="00000400000000000000" pitchFamily="50" charset="-78"/>
            </a:endParaRPr>
          </a:p>
          <a:p>
            <a:pPr marL="182880" indent="-182880" algn="just" rtl="1" fontAlgn="base">
              <a:lnSpc>
                <a:spcPct val="150000"/>
              </a:lnSpc>
              <a:buBlip>
                <a:blip r:embed="rId3"/>
              </a:buBlip>
              <a:defRPr/>
            </a:pPr>
            <a:r>
              <a:rPr lang="fa-IR" sz="1200" dirty="0">
                <a:latin typeface="Dibaj FaNum Light" panose="00000400000000000000" pitchFamily="50" charset="-78"/>
                <a:ea typeface="Dibaj FaNum Light" panose="00000400000000000000" pitchFamily="50" charset="-78"/>
                <a:cs typeface="Dibaj FaNum Light" panose="00000400000000000000" pitchFamily="50" charset="-78"/>
              </a:rPr>
              <a:t>صرفه­جویی در هزینه و انرژی</a:t>
            </a:r>
            <a:endParaRPr lang="en-US" sz="1200" dirty="0">
              <a:latin typeface="Dibaj FaNum Light" panose="00000400000000000000" pitchFamily="50" charset="-78"/>
              <a:ea typeface="Dibaj FaNum Light" panose="00000400000000000000" pitchFamily="50" charset="-78"/>
              <a:cs typeface="Dibaj FaNum Light" panose="00000400000000000000" pitchFamily="50" charset="-78"/>
            </a:endParaRPr>
          </a:p>
          <a:p>
            <a:pPr marL="182880" indent="-182880" algn="just" rtl="1" fontAlgn="base">
              <a:lnSpc>
                <a:spcPct val="150000"/>
              </a:lnSpc>
              <a:buBlip>
                <a:blip r:embed="rId3"/>
              </a:buBlip>
              <a:defRPr/>
            </a:pPr>
            <a:r>
              <a:rPr lang="fa-IR" sz="1200" dirty="0">
                <a:latin typeface="Dibaj FaNum Light" panose="00000400000000000000" pitchFamily="50" charset="-78"/>
                <a:ea typeface="Dibaj FaNum Light" panose="00000400000000000000" pitchFamily="50" charset="-78"/>
                <a:cs typeface="Dibaj FaNum Light" panose="00000400000000000000" pitchFamily="50" charset="-78"/>
              </a:rPr>
              <a:t>افزایش  دانه­بندی در بازه مطلوب (اختلاف 10 درصد) در حالت اتوماتیک نسبت به حالت کنترل دستی به میزان 18%</a:t>
            </a:r>
            <a:endParaRPr kumimoji="0" lang="fa-IR" sz="1200" b="0" i="0" u="none" strike="noStrike" kern="1200" cap="none" spc="0" normalizeH="0" baseline="0" noProof="0" dirty="0">
              <a:ln>
                <a:noFill/>
              </a:ln>
              <a:solidFill>
                <a:srgbClr val="000000">
                  <a:lumMod val="65000"/>
                  <a:lumOff val="35000"/>
                </a:srgbClr>
              </a:solidFill>
              <a:effectLst/>
              <a:uLnTx/>
              <a:uFillTx/>
              <a:latin typeface="Dibaj FaNum Light" panose="00000400000000000000" pitchFamily="50" charset="-78"/>
              <a:ea typeface="Dibaj FaNum Light" panose="00000400000000000000" pitchFamily="50" charset="-78"/>
              <a:cs typeface="Dibaj FaNum Light" panose="00000400000000000000" pitchFamily="50" charset="-78"/>
            </a:endParaRPr>
          </a:p>
          <a:p>
            <a:endParaRPr lang="en-US" dirty="0"/>
          </a:p>
        </p:txBody>
      </p:sp>
      <p:sp>
        <p:nvSpPr>
          <p:cNvPr id="4" name="Slide Number Placeholder 3"/>
          <p:cNvSpPr>
            <a:spLocks noGrp="1"/>
          </p:cNvSpPr>
          <p:nvPr>
            <p:ph type="sldNum" sz="quarter" idx="5"/>
          </p:nvPr>
        </p:nvSpPr>
        <p:spPr/>
        <p:txBody>
          <a:bodyPr/>
          <a:lstStyle/>
          <a:p>
            <a:fld id="{AB5177EC-FD6C-4B1D-B0BA-52DA005D6D14}" type="slidenum">
              <a:rPr lang="en-US" smtClean="0"/>
              <a:t>5</a:t>
            </a:fld>
            <a:endParaRPr lang="en-US"/>
          </a:p>
        </p:txBody>
      </p:sp>
    </p:spTree>
    <p:extLst>
      <p:ext uri="{BB962C8B-B14F-4D97-AF65-F5344CB8AC3E}">
        <p14:creationId xmlns:p14="http://schemas.microsoft.com/office/powerpoint/2010/main" val="11202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47700" lvl="1" indent="-323850" algn="just" rtl="1">
              <a:lnSpc>
                <a:spcPts val="4200"/>
              </a:lnSpc>
              <a:buFont typeface="Arial"/>
              <a:buChar char="•"/>
            </a:pPr>
            <a:r>
              <a:rPr lang="fa-IR" sz="3000" dirty="0">
                <a:solidFill>
                  <a:srgbClr val="36454F"/>
                </a:solidFill>
                <a:latin typeface="Aria Medium"/>
                <a:ea typeface="Aria Medium"/>
                <a:cs typeface="B Nazanin" panose="00000400000000000000" pitchFamily="2" charset="-78"/>
                <a:sym typeface="Aria Medium"/>
                <a:rtl/>
              </a:rPr>
              <a:t>د</a:t>
            </a:r>
            <a:r>
              <a:rPr lang="fa-IR" sz="3000" dirty="0">
                <a:cs typeface="B Nazanin" panose="00000400000000000000" pitchFamily="2" charset="-78"/>
              </a:rPr>
              <a:t>ر فرایند ریخته‌گری فولاد، تشخیص ورود سرباره به جریان مذاب برای جلوگیری از افت کیفیت و افزایش راندمان  امری ضروری است.</a:t>
            </a:r>
          </a:p>
          <a:p>
            <a:pPr marL="647700" lvl="1" indent="-323850" algn="just" rtl="1">
              <a:lnSpc>
                <a:spcPts val="4200"/>
              </a:lnSpc>
              <a:buFont typeface="Arial"/>
              <a:buChar char="•"/>
            </a:pPr>
            <a:r>
              <a:rPr lang="fa-IR" sz="3000" dirty="0">
                <a:cs typeface="B Nazanin" panose="00000400000000000000" pitchFamily="2" charset="-78"/>
              </a:rPr>
              <a:t>اختلاط تدریجی سرباره و مذاب در انتهای تخلیه که تشخیص بصری را سخت و پرخطا می‌کند.</a:t>
            </a:r>
            <a:endParaRPr lang="fa-IR" sz="3000" dirty="0">
              <a:solidFill>
                <a:srgbClr val="36454F"/>
              </a:solidFill>
              <a:latin typeface="Aria Medium"/>
              <a:ea typeface="Aria Medium"/>
              <a:cs typeface="B Nazanin" panose="00000400000000000000" pitchFamily="2" charset="-78"/>
              <a:sym typeface="Aria Medium"/>
              <a:rtl/>
            </a:endParaRPr>
          </a:p>
          <a:p>
            <a:pPr marL="647700" lvl="1" indent="-323850" algn="just" rtl="1">
              <a:lnSpc>
                <a:spcPts val="4200"/>
              </a:lnSpc>
              <a:buFont typeface="Arial"/>
              <a:buChar char="•"/>
            </a:pPr>
            <a:r>
              <a:rPr lang="fa-IR" sz="3000" dirty="0">
                <a:cs typeface="B Nazanin" panose="00000400000000000000" pitchFamily="2" charset="-78"/>
              </a:rPr>
              <a:t>راهکار سنتی:</a:t>
            </a:r>
          </a:p>
          <a:p>
            <a:pPr marL="323850" lvl="1" algn="just" rtl="1">
              <a:lnSpc>
                <a:spcPts val="4200"/>
              </a:lnSpc>
            </a:pPr>
            <a:r>
              <a:rPr lang="fa-IR" sz="3000" dirty="0">
                <a:cs typeface="B Nazanin" panose="00000400000000000000" pitchFamily="2" charset="-78"/>
              </a:rPr>
              <a:t>-تشخیص بصری  </a:t>
            </a:r>
          </a:p>
          <a:p>
            <a:pPr marL="323850" lvl="1" algn="just" rtl="1">
              <a:lnSpc>
                <a:spcPts val="4200"/>
              </a:lnSpc>
            </a:pPr>
            <a:r>
              <a:rPr lang="fa-IR" sz="3000" dirty="0">
                <a:cs typeface="B Nazanin" panose="00000400000000000000" pitchFamily="2" charset="-78"/>
              </a:rPr>
              <a:t>-استفاده از روش های مبتنی‌بر الکترومغناطیس، </a:t>
            </a:r>
          </a:p>
          <a:p>
            <a:pPr marL="323850" lvl="1" algn="just" rtl="1">
              <a:lnSpc>
                <a:spcPts val="4200"/>
              </a:lnSpc>
            </a:pPr>
            <a:r>
              <a:rPr lang="fa-IR" sz="3000" dirty="0">
                <a:cs typeface="B Nazanin" panose="00000400000000000000" pitchFamily="2" charset="-78"/>
              </a:rPr>
              <a:t>دقت : </a:t>
            </a:r>
            <a:r>
              <a:rPr lang="fa-IR" sz="3200" dirty="0">
                <a:cs typeface="B Nazanin" panose="00000400000000000000" pitchFamily="2" charset="-78"/>
              </a:rPr>
              <a:t>حدود 70%</a:t>
            </a:r>
          </a:p>
          <a:p>
            <a:pPr marL="647700" lvl="1" indent="-323850" algn="just" rtl="1">
              <a:lnSpc>
                <a:spcPts val="4200"/>
              </a:lnSpc>
              <a:buFont typeface="Arial"/>
              <a:buChar char="•"/>
            </a:pPr>
            <a:r>
              <a:rPr lang="fa-IR" sz="3000" dirty="0">
                <a:solidFill>
                  <a:srgbClr val="36454F"/>
                </a:solidFill>
                <a:latin typeface="Aria Medium"/>
                <a:ea typeface="Aria Medium"/>
                <a:cs typeface="B Nazanin" panose="00000400000000000000" pitchFamily="2" charset="-78"/>
                <a:sym typeface="Aria Medium"/>
                <a:rtl/>
              </a:rPr>
              <a:t>چالش‌های روش‌های موجود: </a:t>
            </a:r>
          </a:p>
          <a:p>
            <a:pPr marL="323850" lvl="1" algn="just" rtl="1">
              <a:lnSpc>
                <a:spcPts val="4200"/>
              </a:lnSpc>
            </a:pPr>
            <a:r>
              <a:rPr lang="fa-IR" sz="3000" dirty="0">
                <a:solidFill>
                  <a:srgbClr val="36454F"/>
                </a:solidFill>
                <a:latin typeface="Aria Medium"/>
                <a:ea typeface="Aria Medium"/>
                <a:cs typeface="B Nazanin" panose="00000400000000000000" pitchFamily="2" charset="-78"/>
                <a:sym typeface="Aria Medium"/>
                <a:rtl/>
              </a:rPr>
              <a:t>-حساسیت بالا به نور، دود و پاشش </a:t>
            </a:r>
          </a:p>
          <a:p>
            <a:pPr marL="323850" lvl="1" algn="just" rtl="1">
              <a:lnSpc>
                <a:spcPts val="4200"/>
              </a:lnSpc>
            </a:pPr>
            <a:r>
              <a:rPr lang="fa-IR" sz="3000" dirty="0">
                <a:solidFill>
                  <a:srgbClr val="36454F"/>
                </a:solidFill>
                <a:latin typeface="Aria Medium"/>
                <a:ea typeface="Aria Medium"/>
                <a:cs typeface="B Nazanin" panose="00000400000000000000" pitchFamily="2" charset="-78"/>
                <a:sym typeface="Aria Medium"/>
                <a:rtl/>
              </a:rPr>
              <a:t>-نیاز به کالیبراسیون مکرر</a:t>
            </a:r>
          </a:p>
          <a:p>
            <a:pPr marL="323850" lvl="1" algn="just" rtl="1">
              <a:lnSpc>
                <a:spcPts val="4200"/>
              </a:lnSpc>
            </a:pPr>
            <a:r>
              <a:rPr lang="fa-IR" sz="3000" dirty="0">
                <a:solidFill>
                  <a:srgbClr val="36454F"/>
                </a:solidFill>
                <a:latin typeface="Aria Medium"/>
                <a:ea typeface="Aria Medium"/>
                <a:cs typeface="B Nazanin" panose="00000400000000000000" pitchFamily="2" charset="-78"/>
                <a:sym typeface="Aria Medium"/>
                <a:rtl/>
              </a:rPr>
              <a:t>-تاخیر در تشخیص </a:t>
            </a:r>
            <a:r>
              <a:rPr lang="en-US" sz="3000" dirty="0">
                <a:solidFill>
                  <a:srgbClr val="36454F"/>
                </a:solidFill>
                <a:latin typeface="Aria Medium"/>
                <a:ea typeface="Aria Medium"/>
                <a:cs typeface="B Nazanin" panose="00000400000000000000" pitchFamily="2" charset="-78"/>
                <a:sym typeface="Aria Medium"/>
                <a:rtl/>
              </a:rPr>
              <a:t>real-time</a:t>
            </a:r>
            <a:r>
              <a:rPr lang="fa-IR" sz="3000" dirty="0">
                <a:solidFill>
                  <a:srgbClr val="36454F"/>
                </a:solidFill>
                <a:latin typeface="Aria Medium"/>
                <a:ea typeface="Aria Medium"/>
                <a:cs typeface="B Nazanin" panose="00000400000000000000" pitchFamily="2" charset="-78"/>
                <a:sym typeface="Aria Medium"/>
                <a:rtl/>
              </a:rPr>
              <a:t> </a:t>
            </a:r>
          </a:p>
          <a:p>
            <a:pPr marL="323850" lvl="1" algn="just" rtl="1">
              <a:lnSpc>
                <a:spcPts val="4200"/>
              </a:lnSpc>
            </a:pPr>
            <a:endParaRPr lang="fa-IR" sz="3000" dirty="0">
              <a:cs typeface="B Nazanin" panose="00000400000000000000" pitchFamily="2" charset="-78"/>
            </a:endParaRPr>
          </a:p>
          <a:p>
            <a:pPr marL="647700" lvl="1" indent="-323850" algn="just" rtl="1">
              <a:lnSpc>
                <a:spcPts val="4200"/>
              </a:lnSpc>
              <a:buFont typeface="Arial"/>
              <a:buChar char="•"/>
            </a:pPr>
            <a:endParaRPr lang="ar-EG" sz="3000" dirty="0">
              <a:solidFill>
                <a:srgbClr val="36454F"/>
              </a:solidFill>
              <a:latin typeface="Aria Medium"/>
              <a:ea typeface="Aria Medium"/>
              <a:cs typeface="B Nazanin" panose="00000400000000000000" pitchFamily="2" charset="-78"/>
              <a:sym typeface="Aria Medium"/>
              <a:rtl/>
            </a:endParaRPr>
          </a:p>
          <a:p>
            <a:pPr marL="647700" lvl="1" indent="-323850" algn="just" rtl="1">
              <a:lnSpc>
                <a:spcPts val="4200"/>
              </a:lnSpc>
              <a:buFont typeface="Arial"/>
              <a:buChar char="•"/>
            </a:pPr>
            <a:endParaRPr lang="ar-EG" sz="3000" b="1" dirty="0">
              <a:solidFill>
                <a:srgbClr val="36454F"/>
              </a:solidFill>
              <a:latin typeface="Aria Medium"/>
              <a:ea typeface="Aria Medium"/>
              <a:cs typeface="Aria Medium"/>
              <a:sym typeface="Aria Medium"/>
              <a:rtl/>
            </a:endParaRPr>
          </a:p>
          <a:p>
            <a:pPr marL="323850" lvl="1" algn="just" rtl="1">
              <a:lnSpc>
                <a:spcPts val="4200"/>
              </a:lnSpc>
            </a:pPr>
            <a:endParaRPr lang="ar-EG" sz="3000" b="1" dirty="0">
              <a:solidFill>
                <a:srgbClr val="36454F"/>
              </a:solidFill>
              <a:latin typeface="Aria Medium"/>
              <a:ea typeface="Aria Medium"/>
              <a:cs typeface="Aria Medium"/>
              <a:sym typeface="Aria Medium"/>
              <a:rtl/>
            </a:endParaRPr>
          </a:p>
          <a:p>
            <a:pPr algn="just" rtl="1">
              <a:lnSpc>
                <a:spcPts val="4200"/>
              </a:lnSpc>
              <a:spcBef>
                <a:spcPct val="0"/>
              </a:spcBef>
            </a:pPr>
            <a:endParaRPr lang="ar-EG" sz="3000" b="1" dirty="0">
              <a:solidFill>
                <a:srgbClr val="36454F"/>
              </a:solidFill>
              <a:latin typeface="Aria Medium"/>
              <a:ea typeface="Aria Medium"/>
              <a:cs typeface="Aria Medium"/>
              <a:sym typeface="Aria Medium"/>
              <a:rtl/>
            </a:endParaRPr>
          </a:p>
          <a:p>
            <a:endParaRPr lang="en-US" dirty="0"/>
          </a:p>
          <a:p>
            <a:endParaRPr lang="en-US" dirty="0"/>
          </a:p>
        </p:txBody>
      </p:sp>
      <p:sp>
        <p:nvSpPr>
          <p:cNvPr id="4" name="Slide Number Placeholder 3"/>
          <p:cNvSpPr>
            <a:spLocks noGrp="1"/>
          </p:cNvSpPr>
          <p:nvPr>
            <p:ph type="sldNum" sz="quarter" idx="5"/>
          </p:nvPr>
        </p:nvSpPr>
        <p:spPr/>
        <p:txBody>
          <a:bodyPr/>
          <a:lstStyle/>
          <a:p>
            <a:fld id="{AB5177EC-FD6C-4B1D-B0BA-52DA005D6D14}" type="slidenum">
              <a:rPr lang="en-US" smtClean="0"/>
              <a:t>8</a:t>
            </a:fld>
            <a:endParaRPr lang="en-US"/>
          </a:p>
        </p:txBody>
      </p:sp>
    </p:spTree>
    <p:extLst>
      <p:ext uri="{BB962C8B-B14F-4D97-AF65-F5344CB8AC3E}">
        <p14:creationId xmlns:p14="http://schemas.microsoft.com/office/powerpoint/2010/main" val="17294394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584B6-EB8F-2C0F-14FB-04441CD63A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00DEC4-83FA-8368-5D20-8E592D52FA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52BFD5-0565-FA82-1F27-603B634F1E29}"/>
              </a:ext>
            </a:extLst>
          </p:cNvPr>
          <p:cNvSpPr>
            <a:spLocks noGrp="1"/>
          </p:cNvSpPr>
          <p:nvPr>
            <p:ph type="body" idx="1"/>
          </p:nvPr>
        </p:nvSpPr>
        <p:spPr/>
        <p:txBody>
          <a:bodyPr/>
          <a:lstStyle/>
          <a:p>
            <a:pPr marL="647700" lvl="1" indent="-323850" algn="just" rtl="1">
              <a:lnSpc>
                <a:spcPts val="4200"/>
              </a:lnSpc>
              <a:buFont typeface="Arial"/>
              <a:buChar char="•"/>
            </a:pPr>
            <a:r>
              <a:rPr lang="fa-IR" sz="3000" dirty="0">
                <a:latin typeface="Aria Medium"/>
                <a:ea typeface="Aria Medium"/>
                <a:cs typeface="B Nazanin" panose="00000400000000000000" pitchFamily="2" charset="-78"/>
                <a:sym typeface="Aria Medium"/>
                <a:rtl/>
              </a:rPr>
              <a:t>بکارگیری </a:t>
            </a:r>
            <a:r>
              <a:rPr lang="ar-EG" sz="3000" dirty="0">
                <a:latin typeface="Aria Medium"/>
                <a:ea typeface="Aria Medium"/>
                <a:cs typeface="B Nazanin" panose="00000400000000000000" pitchFamily="2" charset="-78"/>
                <a:sym typeface="Aria Medium"/>
                <a:rtl/>
              </a:rPr>
              <a:t>دوربین‌های حرارتی</a:t>
            </a:r>
            <a:r>
              <a:rPr lang="fa-IR" sz="3000" dirty="0">
                <a:latin typeface="Aria Medium"/>
                <a:ea typeface="Aria Medium"/>
                <a:cs typeface="B Nazanin" panose="00000400000000000000" pitchFamily="2" charset="-78"/>
                <a:sym typeface="Aria Medium"/>
                <a:rtl/>
              </a:rPr>
              <a:t> و استفاده از </a:t>
            </a:r>
            <a:r>
              <a:rPr lang="ar-EG" sz="3000" dirty="0">
                <a:latin typeface="Aria Medium"/>
                <a:ea typeface="Aria Medium"/>
                <a:cs typeface="B Nazanin" panose="00000400000000000000" pitchFamily="2" charset="-78"/>
                <a:sym typeface="Aria Medium"/>
                <a:rtl/>
              </a:rPr>
              <a:t>بینایی </a:t>
            </a:r>
            <a:r>
              <a:rPr lang="fa-IR" sz="3000" dirty="0">
                <a:latin typeface="Aria Medium"/>
                <a:ea typeface="Aria Medium"/>
                <a:cs typeface="B Nazanin" panose="00000400000000000000" pitchFamily="2" charset="-78"/>
                <a:sym typeface="Aria Medium"/>
                <a:rtl/>
              </a:rPr>
              <a:t>ماشین و </a:t>
            </a:r>
            <a:r>
              <a:rPr lang="ar-EG" sz="3000" dirty="0">
                <a:latin typeface="Aria Medium"/>
                <a:ea typeface="Aria Medium"/>
                <a:cs typeface="B Nazanin" panose="00000400000000000000" pitchFamily="2" charset="-78"/>
                <a:sym typeface="Aria Medium"/>
                <a:rtl/>
              </a:rPr>
              <a:t>الگوریتم‌های هوش مصنوعی.</a:t>
            </a:r>
            <a:endParaRPr lang="fa-IR" sz="3000" dirty="0">
              <a:latin typeface="Aria Medium"/>
              <a:ea typeface="Aria Medium"/>
              <a:cs typeface="B Nazanin" panose="00000400000000000000" pitchFamily="2" charset="-78"/>
              <a:sym typeface="Aria Medium"/>
              <a:rtl/>
            </a:endParaRPr>
          </a:p>
          <a:p>
            <a:pPr marL="323850" lvl="1" algn="just" rtl="1">
              <a:lnSpc>
                <a:spcPts val="4200"/>
              </a:lnSpc>
            </a:pPr>
            <a:endParaRPr lang="fa-IR" sz="3000" dirty="0">
              <a:latin typeface="Aria Medium"/>
              <a:ea typeface="Aria Medium"/>
              <a:cs typeface="B Nazanin" panose="00000400000000000000" pitchFamily="2" charset="-78"/>
              <a:sym typeface="Aria Medium"/>
              <a:rtl/>
            </a:endParaRPr>
          </a:p>
          <a:p>
            <a:pPr marL="647700" lvl="1" indent="-323850" algn="just" rtl="1">
              <a:lnSpc>
                <a:spcPts val="4200"/>
              </a:lnSpc>
              <a:buFont typeface="Arial"/>
              <a:buChar char="•"/>
            </a:pPr>
            <a:r>
              <a:rPr lang="fa-IR" sz="2800" b="1" dirty="0">
                <a:cs typeface="B Nazanin" panose="00000400000000000000" pitchFamily="2" charset="-78"/>
              </a:rPr>
              <a:t>مزایای سیستم تشخیص سرباره مبتنی بر بینایی ماشین </a:t>
            </a:r>
            <a:endParaRPr lang="fa-IR" sz="3000" b="1" dirty="0">
              <a:latin typeface="Aria Medium"/>
              <a:ea typeface="Aria Medium"/>
              <a:cs typeface="B Nazanin" panose="00000400000000000000" pitchFamily="2" charset="-78"/>
              <a:sym typeface="Aria Medium"/>
              <a:rtl/>
            </a:endParaRPr>
          </a:p>
          <a:p>
            <a:pPr marL="323850" lvl="1" algn="just" rtl="1">
              <a:lnSpc>
                <a:spcPts val="4200"/>
              </a:lnSpc>
            </a:pPr>
            <a:r>
              <a:rPr lang="fa-IR" sz="3000" dirty="0">
                <a:latin typeface="Aria Medium"/>
                <a:ea typeface="Aria Medium"/>
                <a:cs typeface="B Nazanin" panose="00000400000000000000" pitchFamily="2" charset="-78"/>
                <a:sym typeface="Aria Medium"/>
                <a:rtl/>
              </a:rPr>
              <a:t>-پایش لحظه‌ای ورود سرباره به مذاب</a:t>
            </a:r>
          </a:p>
          <a:p>
            <a:pPr marL="323850" lvl="1" algn="just" rtl="1">
              <a:lnSpc>
                <a:spcPts val="4200"/>
              </a:lnSpc>
            </a:pPr>
            <a:r>
              <a:rPr lang="fa-IR" sz="3000" dirty="0">
                <a:latin typeface="Aria Medium"/>
                <a:ea typeface="Aria Medium"/>
                <a:cs typeface="B Nazanin" panose="00000400000000000000" pitchFamily="2" charset="-78"/>
                <a:sym typeface="Aria Medium"/>
                <a:rtl/>
              </a:rPr>
              <a:t>-افزایش دقت و یکنواختی تصمیم‌گیری</a:t>
            </a:r>
          </a:p>
          <a:p>
            <a:pPr marL="323850" lvl="1" algn="just" rtl="1">
              <a:lnSpc>
                <a:spcPts val="4200"/>
              </a:lnSpc>
            </a:pPr>
            <a:r>
              <a:rPr lang="fa-IR" sz="3000" dirty="0">
                <a:latin typeface="Aria Medium"/>
                <a:ea typeface="Aria Medium"/>
                <a:cs typeface="B Nazanin" panose="00000400000000000000" pitchFamily="2" charset="-78"/>
                <a:sym typeface="Aria Medium"/>
                <a:rtl/>
              </a:rPr>
              <a:t>-بهبود کیفیت محصول</a:t>
            </a:r>
          </a:p>
          <a:p>
            <a:pPr marL="323850" lvl="1" algn="just" rtl="1">
              <a:lnSpc>
                <a:spcPts val="4200"/>
              </a:lnSpc>
            </a:pPr>
            <a:r>
              <a:rPr lang="fa-IR" sz="3000" dirty="0">
                <a:latin typeface="Aria Medium"/>
                <a:ea typeface="Aria Medium"/>
                <a:cs typeface="B Nazanin" panose="00000400000000000000" pitchFamily="2" charset="-78"/>
                <a:sym typeface="Aria Medium"/>
                <a:rtl/>
              </a:rPr>
              <a:t>-قابلیت تحلیل داده و بهینه‌سازی فرآیند</a:t>
            </a:r>
          </a:p>
          <a:p>
            <a:endParaRPr lang="en-US" dirty="0"/>
          </a:p>
        </p:txBody>
      </p:sp>
      <p:sp>
        <p:nvSpPr>
          <p:cNvPr id="4" name="Slide Number Placeholder 3">
            <a:extLst>
              <a:ext uri="{FF2B5EF4-FFF2-40B4-BE49-F238E27FC236}">
                <a16:creationId xmlns:a16="http://schemas.microsoft.com/office/drawing/2014/main" id="{5DAF6F7D-3473-18BE-C71A-025792EEC3CB}"/>
              </a:ext>
            </a:extLst>
          </p:cNvPr>
          <p:cNvSpPr>
            <a:spLocks noGrp="1"/>
          </p:cNvSpPr>
          <p:nvPr>
            <p:ph type="sldNum" sz="quarter" idx="5"/>
          </p:nvPr>
        </p:nvSpPr>
        <p:spPr/>
        <p:txBody>
          <a:bodyPr/>
          <a:lstStyle/>
          <a:p>
            <a:fld id="{AB5177EC-FD6C-4B1D-B0BA-52DA005D6D14}" type="slidenum">
              <a:rPr lang="en-US" smtClean="0"/>
              <a:t>9</a:t>
            </a:fld>
            <a:endParaRPr lang="en-US"/>
          </a:p>
        </p:txBody>
      </p:sp>
    </p:spTree>
    <p:extLst>
      <p:ext uri="{BB962C8B-B14F-4D97-AF65-F5344CB8AC3E}">
        <p14:creationId xmlns:p14="http://schemas.microsoft.com/office/powerpoint/2010/main" val="3874426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F4071A-0954-D7D2-8FDE-003ADCA44A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BB736F-3AEA-307E-88F7-FF0A80DD6D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3EA291-B69C-181D-AB41-ABA1C75637EB}"/>
              </a:ext>
            </a:extLst>
          </p:cNvPr>
          <p:cNvSpPr>
            <a:spLocks noGrp="1"/>
          </p:cNvSpPr>
          <p:nvPr>
            <p:ph type="body" idx="1"/>
          </p:nvPr>
        </p:nvSpPr>
        <p:spPr/>
        <p:txBody>
          <a:bodyPr/>
          <a:lstStyle/>
          <a:p>
            <a:pPr algn="r" rtl="1"/>
            <a:r>
              <a:rPr lang="fa-IR" dirty="0"/>
              <a:t>تخمین آنلاین احتمال گرفتگی در ریخته‌گری پیوسته براساس پارامترهای زیر انجام میشود. </a:t>
            </a:r>
          </a:p>
          <a:p>
            <a:pPr algn="r" rtl="1"/>
            <a:r>
              <a:rPr lang="fa-IR" dirty="0"/>
              <a:t>آنالیز شیمیایی</a:t>
            </a:r>
          </a:p>
          <a:p>
            <a:pPr algn="r" rtl="1"/>
            <a:r>
              <a:rPr lang="fa-IR" dirty="0"/>
              <a:t>افزودنی‌های مواد</a:t>
            </a:r>
          </a:p>
          <a:p>
            <a:pPr algn="r" rtl="1"/>
            <a:r>
              <a:rPr lang="fa-IR" dirty="0"/>
              <a:t>نمونه‌های دما</a:t>
            </a:r>
          </a:p>
          <a:p>
            <a:pPr algn="r" rtl="1"/>
            <a:r>
              <a:rPr lang="fa-IR" dirty="0"/>
              <a:t>زمان حمل پاتیل.</a:t>
            </a:r>
          </a:p>
          <a:p>
            <a:pPr algn="r" rtl="1"/>
            <a:endParaRPr lang="fa-IR" dirty="0"/>
          </a:p>
          <a:p>
            <a:pPr algn="r" rtl="1"/>
            <a:endParaRPr lang="fa-IR" dirty="0"/>
          </a:p>
          <a:p>
            <a:pPr algn="r" rtl="1"/>
            <a:r>
              <a:rPr lang="fa-IR" dirty="0"/>
              <a:t>نهایتا براساس آنالیز اطلاعات موجود میزان  و نوع گرفتگی مشخص میشود. این مدل قادر به شناسایی ۸۸٪ از موارد گرفتگی نازل است.</a:t>
            </a:r>
            <a:endParaRPr lang="en-US" dirty="0"/>
          </a:p>
          <a:p>
            <a:endParaRPr lang="en-US" dirty="0"/>
          </a:p>
        </p:txBody>
      </p:sp>
      <p:sp>
        <p:nvSpPr>
          <p:cNvPr id="4" name="Slide Number Placeholder 3">
            <a:extLst>
              <a:ext uri="{FF2B5EF4-FFF2-40B4-BE49-F238E27FC236}">
                <a16:creationId xmlns:a16="http://schemas.microsoft.com/office/drawing/2014/main" id="{9755B139-BDC3-C871-3775-30F19601E245}"/>
              </a:ext>
            </a:extLst>
          </p:cNvPr>
          <p:cNvSpPr>
            <a:spLocks noGrp="1"/>
          </p:cNvSpPr>
          <p:nvPr>
            <p:ph type="sldNum" sz="quarter" idx="5"/>
          </p:nvPr>
        </p:nvSpPr>
        <p:spPr/>
        <p:txBody>
          <a:bodyPr/>
          <a:lstStyle/>
          <a:p>
            <a:fld id="{AB5177EC-FD6C-4B1D-B0BA-52DA005D6D14}" type="slidenum">
              <a:rPr lang="en-US" smtClean="0"/>
              <a:t>10</a:t>
            </a:fld>
            <a:endParaRPr lang="en-US"/>
          </a:p>
        </p:txBody>
      </p:sp>
    </p:spTree>
    <p:extLst>
      <p:ext uri="{BB962C8B-B14F-4D97-AF65-F5344CB8AC3E}">
        <p14:creationId xmlns:p14="http://schemas.microsoft.com/office/powerpoint/2010/main" val="2383325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2ECE1B-2238-29AD-4FD2-43E114DA85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76D738-2CF7-1E4A-B7EA-ADBDA43E2D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242349-CAB7-0B25-9380-8300A86DA93F}"/>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A" sz="1800" b="1" u="none" strike="noStrike" kern="0" spc="0" dirty="0">
                <a:ln>
                  <a:noFill/>
                </a:ln>
                <a:solidFill>
                  <a:srgbClr val="000000"/>
                </a:solidFill>
                <a:effectLst>
                  <a:glow>
                    <a:srgbClr val="000000"/>
                  </a:glow>
                  <a:outerShdw sx="0" sy="0">
                    <a:srgbClr val="000000"/>
                  </a:outerShdw>
                  <a:reflection stA="0" endPos="0" fadeDir="0" sx="0" sy="0"/>
                </a:effectLst>
                <a:latin typeface="Times New Roman" panose="02020603050405020304" pitchFamily="18" charset="0"/>
                <a:ea typeface="Times New Roman" panose="02020603050405020304" pitchFamily="18" charset="0"/>
                <a:cs typeface="B Mitra" panose="00000400000000000000" pitchFamily="2" charset="-78"/>
              </a:rPr>
              <a:t>افزایش سرعت خطوط اسیدشویی</a:t>
            </a:r>
            <a:r>
              <a:rPr lang="fa-IR" sz="1800" b="1" u="none" strike="noStrike" kern="0" spc="0" dirty="0">
                <a:ln>
                  <a:noFill/>
                </a:ln>
                <a:solidFill>
                  <a:srgbClr val="000000"/>
                </a:solidFill>
                <a:effectLst>
                  <a:glow>
                    <a:srgbClr val="000000"/>
                  </a:glow>
                  <a:outerShdw sx="0" sy="0">
                    <a:srgbClr val="000000"/>
                  </a:outerShdw>
                  <a:reflection stA="0" endPos="0" fadeDir="0" sx="0" sy="0"/>
                </a:effectLst>
                <a:latin typeface="Times New Roman" panose="02020603050405020304" pitchFamily="18" charset="0"/>
                <a:ea typeface="Times New Roman" panose="02020603050405020304" pitchFamily="18" charset="0"/>
                <a:cs typeface="B Mitra" panose="00000400000000000000" pitchFamily="2" charset="-78"/>
              </a:rPr>
              <a:t> با استفاده از الگوریتم های هوش مصنوعی در شرکت  روسیه </a:t>
            </a:r>
            <a:endParaRPr lang="en-US" sz="1800" b="1" u="none" strike="noStrike" kern="0" spc="0" dirty="0">
              <a:ln>
                <a:noFill/>
              </a:ln>
              <a:solidFill>
                <a:srgbClr val="000000"/>
              </a:solidFill>
              <a:effectLst>
                <a:glow>
                  <a:srgbClr val="000000"/>
                </a:glow>
                <a:outerShdw sx="0" sy="0">
                  <a:srgbClr val="000000"/>
                </a:outerShdw>
                <a:reflection stA="0" endPos="0" fadeDir="0" sx="0" sy="0"/>
              </a:effectLst>
              <a:latin typeface="Times New Roman" panose="02020603050405020304" pitchFamily="18" charset="0"/>
              <a:ea typeface="Times New Roman" panose="02020603050405020304" pitchFamily="18" charset="0"/>
              <a:cs typeface="B Mitra" panose="00000400000000000000" pitchFamily="2" charset="-78"/>
            </a:endParaRPr>
          </a:p>
          <a:p>
            <a:pPr algn="r" rtl="1"/>
            <a:r>
              <a:rPr lang="fa-IR" dirty="0"/>
              <a:t> </a:t>
            </a:r>
            <a:endParaRPr lang="en-US" dirty="0"/>
          </a:p>
          <a:p>
            <a:r>
              <a:rPr lang="en-US" dirty="0"/>
              <a:t>heating furnaces</a:t>
            </a:r>
          </a:p>
          <a:p>
            <a:r>
              <a:rPr lang="en-US" dirty="0"/>
              <a:t>the transportation line</a:t>
            </a:r>
          </a:p>
          <a:p>
            <a:r>
              <a:rPr lang="en-US" dirty="0"/>
              <a:t>the four-high stand that controls the rolling process</a:t>
            </a:r>
          </a:p>
          <a:p>
            <a:r>
              <a:rPr lang="en-US" dirty="0"/>
              <a:t>The rolling speed is controlled by a complex of ML models</a:t>
            </a:r>
          </a:p>
          <a:p>
            <a:endParaRPr lang="en-US" dirty="0"/>
          </a:p>
        </p:txBody>
      </p:sp>
      <p:sp>
        <p:nvSpPr>
          <p:cNvPr id="4" name="Slide Number Placeholder 3">
            <a:extLst>
              <a:ext uri="{FF2B5EF4-FFF2-40B4-BE49-F238E27FC236}">
                <a16:creationId xmlns:a16="http://schemas.microsoft.com/office/drawing/2014/main" id="{26A14313-D568-FE8F-2291-C95D321E071C}"/>
              </a:ext>
            </a:extLst>
          </p:cNvPr>
          <p:cNvSpPr>
            <a:spLocks noGrp="1"/>
          </p:cNvSpPr>
          <p:nvPr>
            <p:ph type="sldNum" sz="quarter" idx="5"/>
          </p:nvPr>
        </p:nvSpPr>
        <p:spPr/>
        <p:txBody>
          <a:bodyPr/>
          <a:lstStyle/>
          <a:p>
            <a:fld id="{AB5177EC-FD6C-4B1D-B0BA-52DA005D6D14}" type="slidenum">
              <a:rPr lang="en-US" smtClean="0"/>
              <a:t>12</a:t>
            </a:fld>
            <a:endParaRPr lang="en-US"/>
          </a:p>
        </p:txBody>
      </p:sp>
    </p:spTree>
    <p:extLst>
      <p:ext uri="{BB962C8B-B14F-4D97-AF65-F5344CB8AC3E}">
        <p14:creationId xmlns:p14="http://schemas.microsoft.com/office/powerpoint/2010/main" val="36599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DA62A5-31A0-414A-02DD-A6DA059567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307386-2F55-1A94-EA96-EBCC59F75D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660AF2-BE16-C7C5-350C-CBDF499B9FEC}"/>
              </a:ext>
            </a:extLst>
          </p:cNvPr>
          <p:cNvSpPr>
            <a:spLocks noGrp="1"/>
          </p:cNvSpPr>
          <p:nvPr>
            <p:ph type="body" idx="1"/>
          </p:nvPr>
        </p:nvSpPr>
        <p:spPr/>
        <p:txBody>
          <a:bodyPr/>
          <a:lstStyle/>
          <a:p>
            <a:pPr algn="l">
              <a:buFont typeface="Arial" panose="020B0604020202020204" pitchFamily="34" charset="0"/>
              <a:buChar char="•"/>
            </a:pPr>
            <a:r>
              <a:rPr lang="fa-IR" sz="1800" b="0" i="0" dirty="0">
                <a:solidFill>
                  <a:srgbClr val="0F0F0F"/>
                </a:solidFill>
                <a:effectLst/>
                <a:latin typeface="ABBVoice"/>
              </a:rPr>
              <a:t>یک پیش‌بینی‌کننده اسمیت چند متغیره برای هر طرف نوار به همراه یک کنترل‌کننده، یک مدل تطبیقی ​​چاقوی هوا و یک تأخیر شبیه‌سازی‌شده که در سطح کنترل تنظیمی پیاده‌سازی شده است، پیاده‌سازی می‌شود. • یک کنترل‌کننده هماهنگ‌کننده دیگر مسئول هماهنگی دو کنترل‌کننده چند متغیره مربوط به هر طرف نوار است. • یک مدل تطبیقی ​​و غیرخطی از چاقوهای هوا به صورت بازگشتی به صورت آنلاین توسط سطح کنترل نظارتی تنظیم می‌شود.</a:t>
            </a:r>
          </a:p>
        </p:txBody>
      </p:sp>
      <p:sp>
        <p:nvSpPr>
          <p:cNvPr id="4" name="Slide Number Placeholder 3">
            <a:extLst>
              <a:ext uri="{FF2B5EF4-FFF2-40B4-BE49-F238E27FC236}">
                <a16:creationId xmlns:a16="http://schemas.microsoft.com/office/drawing/2014/main" id="{FCC76B3A-1430-9CDD-22D6-C990F33F8B7F}"/>
              </a:ext>
            </a:extLst>
          </p:cNvPr>
          <p:cNvSpPr>
            <a:spLocks noGrp="1"/>
          </p:cNvSpPr>
          <p:nvPr>
            <p:ph type="sldNum" sz="quarter" idx="5"/>
          </p:nvPr>
        </p:nvSpPr>
        <p:spPr/>
        <p:txBody>
          <a:bodyPr/>
          <a:lstStyle/>
          <a:p>
            <a:fld id="{AB5177EC-FD6C-4B1D-B0BA-52DA005D6D14}" type="slidenum">
              <a:rPr lang="en-US" smtClean="0"/>
              <a:t>13</a:t>
            </a:fld>
            <a:endParaRPr lang="en-US"/>
          </a:p>
        </p:txBody>
      </p:sp>
    </p:spTree>
    <p:extLst>
      <p:ext uri="{BB962C8B-B14F-4D97-AF65-F5344CB8AC3E}">
        <p14:creationId xmlns:p14="http://schemas.microsoft.com/office/powerpoint/2010/main" val="39174924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92F99-58F8-4605-83C4-11E14FE851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8F604D-16A2-DEDF-73AB-FC069A1C50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2617D3-AF23-ED45-C2CB-EC6389E8BD7A}"/>
              </a:ext>
            </a:extLst>
          </p:cNvPr>
          <p:cNvSpPr>
            <a:spLocks noGrp="1"/>
          </p:cNvSpPr>
          <p:nvPr>
            <p:ph type="body" idx="1"/>
          </p:nvPr>
        </p:nvSpPr>
        <p:spPr/>
        <p:txBody>
          <a:bodyPr/>
          <a:lstStyle/>
          <a:p>
            <a:pPr algn="l">
              <a:buFont typeface="Arial" panose="020B0604020202020204" pitchFamily="34" charset="0"/>
              <a:buChar char="•"/>
            </a:pPr>
            <a:r>
              <a:rPr lang="fa-IR" sz="1800" b="0" i="0" dirty="0">
                <a:solidFill>
                  <a:srgbClr val="0F0F0F"/>
                </a:solidFill>
                <a:effectLst/>
                <a:latin typeface="ABBVoice"/>
              </a:rPr>
              <a:t>معماری کنترل پوشش پیشرفته به طور منظم در کارخانه‌های دانیلی نصب می‌شود.</a:t>
            </a:r>
          </a:p>
          <a:p>
            <a:pPr algn="l">
              <a:buFont typeface="Arial" panose="020B0604020202020204" pitchFamily="34" charset="0"/>
              <a:buChar char="•"/>
            </a:pPr>
            <a:endParaRPr lang="fa-IR" sz="1800" b="0" i="0" dirty="0">
              <a:solidFill>
                <a:srgbClr val="0F0F0F"/>
              </a:solidFill>
              <a:effectLst/>
              <a:latin typeface="ABBVoice"/>
            </a:endParaRPr>
          </a:p>
          <a:p>
            <a:pPr algn="l">
              <a:buFont typeface="Arial" panose="020B0604020202020204" pitchFamily="34" charset="0"/>
              <a:buChar char="•"/>
            </a:pPr>
            <a:r>
              <a:rPr lang="fa-IR" sz="1800" b="0" i="0" dirty="0">
                <a:solidFill>
                  <a:srgbClr val="0F0F0F"/>
                </a:solidFill>
                <a:effectLst/>
                <a:latin typeface="ABBVoice"/>
              </a:rPr>
              <a:t>• استفاده از کنترل بخش منجر به کاهش نوسانات جرم پوشش و</a:t>
            </a:r>
          </a:p>
          <a:p>
            <a:pPr algn="l">
              <a:buFont typeface="Arial" panose="020B0604020202020204" pitchFamily="34" charset="0"/>
              <a:buChar char="•"/>
            </a:pPr>
            <a:r>
              <a:rPr lang="fa-IR" sz="1800" b="0" i="0" dirty="0">
                <a:solidFill>
                  <a:srgbClr val="0F0F0F"/>
                </a:solidFill>
                <a:effectLst/>
                <a:latin typeface="ABBVoice"/>
              </a:rPr>
              <a:t>• افزایش 9 درصدی سرعت متوسط ​​پردازش مواد</a:t>
            </a:r>
          </a:p>
          <a:p>
            <a:pPr algn="l">
              <a:buFont typeface="Arial" panose="020B0604020202020204" pitchFamily="34" charset="0"/>
              <a:buChar char="•"/>
            </a:pPr>
            <a:r>
              <a:rPr lang="fa-IR" sz="1800" b="0" i="0" dirty="0">
                <a:solidFill>
                  <a:srgbClr val="0F0F0F"/>
                </a:solidFill>
                <a:effectLst/>
                <a:latin typeface="ABBVoice"/>
              </a:rPr>
              <a:t>• کاهش 15 درصدی وزن پوشش (حدود 1.3 کیلوگرم روی به ازای هر تن ماده)</a:t>
            </a:r>
          </a:p>
          <a:p>
            <a:pPr algn="l">
              <a:buFont typeface="Arial" panose="020B0604020202020204" pitchFamily="34" charset="0"/>
              <a:buChar char="•"/>
            </a:pPr>
            <a:r>
              <a:rPr lang="fa-IR" sz="1800" b="0" i="0" dirty="0">
                <a:solidFill>
                  <a:srgbClr val="0F0F0F"/>
                </a:solidFill>
                <a:effectLst/>
                <a:latin typeface="ABBVoice"/>
              </a:rPr>
              <a:t>• کاهش 0.45 تا 1.5 درصدی هزینه‌ها</a:t>
            </a:r>
          </a:p>
          <a:p>
            <a:pPr algn="l">
              <a:buFont typeface="Arial" panose="020B0604020202020204" pitchFamily="34" charset="0"/>
              <a:buChar char="•"/>
            </a:pPr>
            <a:r>
              <a:rPr lang="fa-IR" sz="1800" b="0" i="0" dirty="0">
                <a:solidFill>
                  <a:srgbClr val="0F0F0F"/>
                </a:solidFill>
                <a:effectLst/>
                <a:latin typeface="ABBVoice"/>
              </a:rPr>
              <a:t>• با توجه به تولید 350 کیلوتن روی در سال و قیمت 1700 پوند بر کیلوگرم روی، این امر منجر به صرفه‌جویی 760 کیلوتن در سال می‌شود.</a:t>
            </a:r>
          </a:p>
        </p:txBody>
      </p:sp>
      <p:sp>
        <p:nvSpPr>
          <p:cNvPr id="4" name="Slide Number Placeholder 3">
            <a:extLst>
              <a:ext uri="{FF2B5EF4-FFF2-40B4-BE49-F238E27FC236}">
                <a16:creationId xmlns:a16="http://schemas.microsoft.com/office/drawing/2014/main" id="{F7E04753-02A9-AB11-FB60-D6BFF9F855DE}"/>
              </a:ext>
            </a:extLst>
          </p:cNvPr>
          <p:cNvSpPr>
            <a:spLocks noGrp="1"/>
          </p:cNvSpPr>
          <p:nvPr>
            <p:ph type="sldNum" sz="quarter" idx="5"/>
          </p:nvPr>
        </p:nvSpPr>
        <p:spPr/>
        <p:txBody>
          <a:bodyPr/>
          <a:lstStyle/>
          <a:p>
            <a:fld id="{AB5177EC-FD6C-4B1D-B0BA-52DA005D6D14}" type="slidenum">
              <a:rPr lang="en-US" smtClean="0"/>
              <a:t>14</a:t>
            </a:fld>
            <a:endParaRPr lang="en-US"/>
          </a:p>
        </p:txBody>
      </p:sp>
    </p:spTree>
    <p:extLst>
      <p:ext uri="{BB962C8B-B14F-4D97-AF65-F5344CB8AC3E}">
        <p14:creationId xmlns:p14="http://schemas.microsoft.com/office/powerpoint/2010/main" val="26433199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a-IR" dirty="0"/>
              <a:t>نوع جدیدی از سیستم های بازرسی سطحی، مبتنی بر بینایی ماشین هستند. این سیستم ها بر مبنای پردازش تصویر، وجود دیتا ست جامع و الگوریتم های بادگیری ماشین، عیوب مختلف موجود در ورق ها را بررسی میکند این عیوب شامل، شکستگی، فرورفتگی، اعوجاج ناشی از غلتک و... را تشخیص داده و براساس دبتا ست موجود می تواند عیوب مختلف را شنانسایی کند. هر چه میزان دیتا ست جامع تر باشد، دقت تشخیص عیوب بیشتر خواهد بود. شرکت های مختلفی نظیر </a:t>
            </a:r>
            <a:r>
              <a:rPr lang="en-US" dirty="0"/>
              <a:t>ISRA vision</a:t>
            </a:r>
            <a:r>
              <a:rPr lang="fa-IR" dirty="0"/>
              <a:t>،</a:t>
            </a:r>
            <a:r>
              <a:rPr lang="en-US" dirty="0"/>
              <a:t>  Nippon steel </a:t>
            </a:r>
            <a:r>
              <a:rPr lang="fa-IR" dirty="0"/>
              <a:t>،</a:t>
            </a:r>
            <a:r>
              <a:rPr lang="en-US" dirty="0"/>
              <a:t> </a:t>
            </a:r>
            <a:r>
              <a:rPr lang="en-US" dirty="0" err="1"/>
              <a:t>Primetlas</a:t>
            </a:r>
            <a:r>
              <a:rPr lang="fa-IR" dirty="0"/>
              <a:t> ، </a:t>
            </a:r>
            <a:r>
              <a:rPr lang="en-US" dirty="0"/>
              <a:t>AMETEK</a:t>
            </a:r>
            <a:r>
              <a:rPr lang="fa-IR" dirty="0"/>
              <a:t> از جله تولید کنندگن این محصولات هستند. </a:t>
            </a:r>
            <a:endParaRPr lang="en-US" dirty="0"/>
          </a:p>
          <a:p>
            <a:endParaRPr lang="en-US" dirty="0"/>
          </a:p>
        </p:txBody>
      </p:sp>
      <p:sp>
        <p:nvSpPr>
          <p:cNvPr id="4" name="Slide Number Placeholder 3"/>
          <p:cNvSpPr>
            <a:spLocks noGrp="1"/>
          </p:cNvSpPr>
          <p:nvPr>
            <p:ph type="sldNum" sz="quarter" idx="5"/>
          </p:nvPr>
        </p:nvSpPr>
        <p:spPr/>
        <p:txBody>
          <a:bodyPr/>
          <a:lstStyle/>
          <a:p>
            <a:fld id="{AB5177EC-FD6C-4B1D-B0BA-52DA005D6D14}" type="slidenum">
              <a:rPr lang="en-US" smtClean="0"/>
              <a:t>15</a:t>
            </a:fld>
            <a:endParaRPr lang="en-US"/>
          </a:p>
        </p:txBody>
      </p:sp>
    </p:spTree>
    <p:extLst>
      <p:ext uri="{BB962C8B-B14F-4D97-AF65-F5344CB8AC3E}">
        <p14:creationId xmlns:p14="http://schemas.microsoft.com/office/powerpoint/2010/main" val="3795411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ection 2">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B39E0F2A-7B00-4645-8A8B-5D902B8F115F}"/>
              </a:ext>
            </a:extLst>
          </p:cNvPr>
          <p:cNvSpPr>
            <a:spLocks noGrp="1"/>
          </p:cNvSpPr>
          <p:nvPr>
            <p:ph type="pic" sz="quarter" idx="41" hasCustomPrompt="1"/>
          </p:nvPr>
        </p:nvSpPr>
        <p:spPr>
          <a:xfrm>
            <a:off x="0" y="0"/>
            <a:ext cx="10531959" cy="10287000"/>
          </a:xfrm>
          <a:custGeom>
            <a:avLst/>
            <a:gdLst>
              <a:gd name="connsiteX0" fmla="*/ 2283008 w 7021306"/>
              <a:gd name="connsiteY0" fmla="*/ 0 h 6858000"/>
              <a:gd name="connsiteX1" fmla="*/ 5578147 w 7021306"/>
              <a:gd name="connsiteY1" fmla="*/ 0 h 6858000"/>
              <a:gd name="connsiteX2" fmla="*/ 5677141 w 7021306"/>
              <a:gd name="connsiteY2" fmla="*/ 133194 h 6858000"/>
              <a:gd name="connsiteX3" fmla="*/ 6761257 w 7021306"/>
              <a:gd name="connsiteY3" fmla="*/ 2432079 h 6858000"/>
              <a:gd name="connsiteX4" fmla="*/ 6630392 w 7021306"/>
              <a:gd name="connsiteY4" fmla="*/ 6734299 h 6858000"/>
              <a:gd name="connsiteX5" fmla="*/ 6584892 w 7021306"/>
              <a:gd name="connsiteY5" fmla="*/ 6858000 h 6858000"/>
              <a:gd name="connsiteX6" fmla="*/ 4113238 w 7021306"/>
              <a:gd name="connsiteY6" fmla="*/ 6858000 h 6858000"/>
              <a:gd name="connsiteX7" fmla="*/ 4196319 w 7021306"/>
              <a:gd name="connsiteY7" fmla="*/ 6706660 h 6858000"/>
              <a:gd name="connsiteX8" fmla="*/ 4584301 w 7021306"/>
              <a:gd name="connsiteY8" fmla="*/ 3027147 h 6858000"/>
              <a:gd name="connsiteX9" fmla="*/ 2378541 w 7021306"/>
              <a:gd name="connsiteY9" fmla="*/ 56629 h 6858000"/>
              <a:gd name="connsiteX10" fmla="*/ 0 w 7021306"/>
              <a:gd name="connsiteY10" fmla="*/ 0 h 6858000"/>
              <a:gd name="connsiteX11" fmla="*/ 1808722 w 7021306"/>
              <a:gd name="connsiteY11" fmla="*/ 0 h 6858000"/>
              <a:gd name="connsiteX12" fmla="*/ 1938123 w 7021306"/>
              <a:gd name="connsiteY12" fmla="*/ 67739 h 6858000"/>
              <a:gd name="connsiteX13" fmla="*/ 3811932 w 7021306"/>
              <a:gd name="connsiteY13" fmla="*/ 6797506 h 6858000"/>
              <a:gd name="connsiteX14" fmla="*/ 3775742 w 7021306"/>
              <a:gd name="connsiteY14" fmla="*/ 6858000 h 6858000"/>
              <a:gd name="connsiteX15" fmla="*/ 0 w 7021306"/>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21306" h="6858000">
                <a:moveTo>
                  <a:pt x="2283008" y="0"/>
                </a:moveTo>
                <a:lnTo>
                  <a:pt x="5578147" y="0"/>
                </a:lnTo>
                <a:lnTo>
                  <a:pt x="5677141" y="133194"/>
                </a:lnTo>
                <a:cubicBezTo>
                  <a:pt x="6164665" y="824085"/>
                  <a:pt x="6533943" y="1600487"/>
                  <a:pt x="6761257" y="2432079"/>
                </a:cubicBezTo>
                <a:cubicBezTo>
                  <a:pt x="7150940" y="3857666"/>
                  <a:pt x="7098929" y="5355837"/>
                  <a:pt x="6630392" y="6734299"/>
                </a:cubicBezTo>
                <a:lnTo>
                  <a:pt x="6584892" y="6858000"/>
                </a:lnTo>
                <a:lnTo>
                  <a:pt x="4113238" y="6858000"/>
                </a:lnTo>
                <a:lnTo>
                  <a:pt x="4196319" y="6706660"/>
                </a:lnTo>
                <a:cubicBezTo>
                  <a:pt x="4781116" y="5575056"/>
                  <a:pt x="4921795" y="4261812"/>
                  <a:pt x="4584301" y="3027147"/>
                </a:cubicBezTo>
                <a:cubicBezTo>
                  <a:pt x="4246807" y="1792482"/>
                  <a:pt x="3457656" y="733405"/>
                  <a:pt x="2378541" y="56629"/>
                </a:cubicBezTo>
                <a:close/>
                <a:moveTo>
                  <a:pt x="0" y="0"/>
                </a:moveTo>
                <a:lnTo>
                  <a:pt x="1808722" y="0"/>
                </a:lnTo>
                <a:lnTo>
                  <a:pt x="1938123" y="67739"/>
                </a:lnTo>
                <a:cubicBezTo>
                  <a:pt x="4313935" y="1408675"/>
                  <a:pt x="5152868" y="4421694"/>
                  <a:pt x="3811932" y="6797506"/>
                </a:cubicBezTo>
                <a:lnTo>
                  <a:pt x="3775742" y="6858000"/>
                </a:lnTo>
                <a:lnTo>
                  <a:pt x="0" y="6858000"/>
                </a:lnTo>
                <a:close/>
              </a:path>
            </a:pathLst>
          </a:custGeom>
          <a:solidFill>
            <a:schemeClr val="bg1">
              <a:lumMod val="95000"/>
            </a:schemeClr>
          </a:solidFill>
        </p:spPr>
        <p:txBody>
          <a:bodyPr wrap="square" anchor="ctr">
            <a:noAutofit/>
          </a:bodyPr>
          <a:lstStyle>
            <a:lvl1pPr marL="0" indent="0" algn="ctr">
              <a:buNone/>
              <a:defRPr sz="2700">
                <a:solidFill>
                  <a:schemeClr val="tx1">
                    <a:lumMod val="75000"/>
                    <a:lumOff val="25000"/>
                  </a:schemeClr>
                </a:solidFill>
                <a:latin typeface="+mn-lt"/>
              </a:defRPr>
            </a:lvl1pPr>
          </a:lstStyle>
          <a:p>
            <a:r>
              <a:rPr lang="en-US" altLang="ko-KR" dirty="0"/>
              <a:t>Place Your Picture Here And Send To Back</a:t>
            </a:r>
            <a:endParaRPr lang="ko-KR" altLang="en-US" dirty="0"/>
          </a:p>
        </p:txBody>
      </p:sp>
      <p:sp>
        <p:nvSpPr>
          <p:cNvPr id="3" name="Text Placeholder 13"/>
          <p:cNvSpPr>
            <a:spLocks noGrp="1"/>
          </p:cNvSpPr>
          <p:nvPr>
            <p:ph type="body" sz="quarter" idx="10" hasCustomPrompt="1"/>
          </p:nvPr>
        </p:nvSpPr>
        <p:spPr>
          <a:xfrm>
            <a:off x="10531960" y="6715229"/>
            <a:ext cx="7255778" cy="2300756"/>
          </a:xfrm>
        </p:spPr>
        <p:txBody>
          <a:bodyPr anchor="ctr">
            <a:normAutofit/>
          </a:bodyPr>
          <a:lstStyle>
            <a:lvl1pPr marL="0" indent="0" algn="r" rtl="1">
              <a:lnSpc>
                <a:spcPct val="170000"/>
              </a:lnSpc>
              <a:buNone/>
              <a:defRPr sz="2700" b="1" baseline="0">
                <a:effectLst>
                  <a:outerShdw blurRad="38100" dist="38100" dir="2700000" algn="tl">
                    <a:srgbClr val="000000">
                      <a:alpha val="43137"/>
                    </a:srgbClr>
                  </a:outerShdw>
                </a:effectLst>
                <a:latin typeface="Iranian Sans" panose="01000500000000020002" pitchFamily="2" charset="-78"/>
                <a:cs typeface="Iranian Sans" panose="01000500000000020002" pitchFamily="2" charset="-78"/>
              </a:defRPr>
            </a:lvl1pPr>
          </a:lstStyle>
          <a:p>
            <a:pPr lvl="0"/>
            <a:r>
              <a:rPr lang="fa-IR" dirty="0"/>
              <a:t>عنوان بخش</a:t>
            </a:r>
            <a:endParaRPr lang="en-US" dirty="0"/>
          </a:p>
        </p:txBody>
      </p:sp>
    </p:spTree>
    <p:extLst>
      <p:ext uri="{BB962C8B-B14F-4D97-AF65-F5344CB8AC3E}">
        <p14:creationId xmlns:p14="http://schemas.microsoft.com/office/powerpoint/2010/main" val="14353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2/17/2026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2/17/2026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2/17/2026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2/17/2026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2/17/2026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jp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6"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5" Type="http://schemas.openxmlformats.org/officeDocument/2006/relationships/image" Target="../media/image14.jpe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jpeg"/></Relationships>
</file>

<file path=ppt/slides/_rels/slide10.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28.emf"/><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2.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29.jfif"/><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3.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31.pn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31.pn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5.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35.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34.png"/><Relationship Id="rId17" Type="http://schemas.openxmlformats.org/officeDocument/2006/relationships/image" Target="../media/image38.jpeg"/><Relationship Id="rId2" Type="http://schemas.openxmlformats.org/officeDocument/2006/relationships/notesSlide" Target="../notesSlides/notesSlide9.xml"/><Relationship Id="rId16"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33.png"/><Relationship Id="rId5" Type="http://schemas.openxmlformats.org/officeDocument/2006/relationships/image" Target="../media/image3.png"/><Relationship Id="rId15" Type="http://schemas.openxmlformats.org/officeDocument/2006/relationships/image" Target="../media/image24.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 Id="rId14" Type="http://schemas.openxmlformats.org/officeDocument/2006/relationships/image" Target="../media/image36.png"/></Relationships>
</file>

<file path=ppt/slides/_rels/slide16.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40.emf"/><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39.emf"/><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43.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42.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41.jp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44.pn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11.png"/><Relationship Id="rId4" Type="http://schemas.openxmlformats.org/officeDocument/2006/relationships/image" Target="../media/image3.png"/><Relationship Id="rId9" Type="http://schemas.openxmlformats.org/officeDocument/2006/relationships/image" Target="../media/image8.svg"/></Relationships>
</file>

<file path=ppt/slides/_rels/slide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4.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17.pn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21.tmp"/><Relationship Id="rId4" Type="http://schemas.openxmlformats.org/officeDocument/2006/relationships/image" Target="../media/image3.png"/><Relationship Id="rId9" Type="http://schemas.openxmlformats.org/officeDocument/2006/relationships/image" Target="../media/image8.svg"/></Relationships>
</file>

<file path=ppt/slides/_rels/slide8.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22.pn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25.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23.png"/><Relationship Id="rId5" Type="http://schemas.openxmlformats.org/officeDocument/2006/relationships/image" Target="../media/image3.png"/><Relationship Id="rId15" Type="http://schemas.openxmlformats.org/officeDocument/2006/relationships/image" Target="../media/image27.jpe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 Id="rId1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1E1E1"/>
        </a:solidFill>
        <a:effectLst/>
      </p:bgPr>
    </p:bg>
    <p:spTree>
      <p:nvGrpSpPr>
        <p:cNvPr id="1" name=""/>
        <p:cNvGrpSpPr/>
        <p:nvPr/>
      </p:nvGrpSpPr>
      <p:grpSpPr>
        <a:xfrm>
          <a:off x="0" y="0"/>
          <a:ext cx="0" cy="0"/>
          <a:chOff x="0" y="0"/>
          <a:chExt cx="0" cy="0"/>
        </a:xfrm>
      </p:grpSpPr>
      <p:grpSp>
        <p:nvGrpSpPr>
          <p:cNvPr id="2" name="Group 2"/>
          <p:cNvGrpSpPr/>
          <p:nvPr/>
        </p:nvGrpSpPr>
        <p:grpSpPr>
          <a:xfrm>
            <a:off x="-12679508" y="-10739377"/>
            <a:ext cx="23993820" cy="17793589"/>
            <a:chOff x="0" y="0"/>
            <a:chExt cx="31991760" cy="23724786"/>
          </a:xfrm>
        </p:grpSpPr>
        <p:sp>
          <p:nvSpPr>
            <p:cNvPr id="3" name="Freeform 3"/>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2">
                <a:alphaModFix amt="18999"/>
                <a:extLst>
                  <a:ext uri="{96DAC541-7B7A-43D3-8B79-37D633B846F1}">
                    <asvg:svgBlip xmlns:asvg="http://schemas.microsoft.com/office/drawing/2016/SVG/main" r:embed="rId3"/>
                  </a:ext>
                </a:extLst>
              </a:blip>
              <a:stretch>
                <a:fillRect/>
              </a:stretch>
            </a:blipFill>
            <a:ln cap="sq">
              <a:noFill/>
              <a:prstDash val="solid"/>
              <a:miter/>
            </a:ln>
          </p:spPr>
        </p:sp>
        <p:sp>
          <p:nvSpPr>
            <p:cNvPr id="4" name="Freeform 4"/>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4">
                <a:alphaModFix amt="18999"/>
                <a:extLst>
                  <a:ext uri="{96DAC541-7B7A-43D3-8B79-37D633B846F1}">
                    <asvg:svgBlip xmlns:asvg="http://schemas.microsoft.com/office/drawing/2016/SVG/main" r:embed="rId5"/>
                  </a:ext>
                </a:extLst>
              </a:blip>
              <a:stretch>
                <a:fillRect/>
              </a:stretch>
            </a:blipFill>
            <a:ln cap="sq">
              <a:noFill/>
              <a:prstDash val="solid"/>
              <a:miter/>
            </a:ln>
          </p:spPr>
        </p:sp>
        <p:sp>
          <p:nvSpPr>
            <p:cNvPr id="5" name="Freeform 5"/>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6">
                <a:alphaModFix amt="18999"/>
                <a:extLst>
                  <a:ext uri="{96DAC541-7B7A-43D3-8B79-37D633B846F1}">
                    <asvg:svgBlip xmlns:asvg="http://schemas.microsoft.com/office/drawing/2016/SVG/main" r:embed="rId7"/>
                  </a:ext>
                </a:extLst>
              </a:blip>
              <a:stretch>
                <a:fillRect/>
              </a:stretch>
            </a:blipFill>
            <a:ln cap="sq">
              <a:noFill/>
              <a:prstDash val="solid"/>
              <a:miter/>
            </a:ln>
          </p:spPr>
        </p:sp>
        <p:sp>
          <p:nvSpPr>
            <p:cNvPr id="6" name="Freeform 6"/>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8">
                <a:alphaModFix amt="12000"/>
                <a:extLst>
                  <a:ext uri="{96DAC541-7B7A-43D3-8B79-37D633B846F1}">
                    <asvg:svgBlip xmlns:asvg="http://schemas.microsoft.com/office/drawing/2016/SVG/main" r:embed="rId9"/>
                  </a:ext>
                </a:extLst>
              </a:blip>
              <a:stretch>
                <a:fillRect/>
              </a:stretch>
            </a:blipFill>
            <a:ln cap="sq">
              <a:noFill/>
              <a:prstDash val="solid"/>
              <a:miter/>
            </a:ln>
          </p:spPr>
        </p:sp>
      </p:grpSp>
      <p:sp>
        <p:nvSpPr>
          <p:cNvPr id="7" name="Freeform 7"/>
          <p:cNvSpPr/>
          <p:nvPr/>
        </p:nvSpPr>
        <p:spPr>
          <a:xfrm>
            <a:off x="-15747477" y="-2354652"/>
            <a:ext cx="18266241" cy="18266241"/>
          </a:xfrm>
          <a:custGeom>
            <a:avLst/>
            <a:gdLst/>
            <a:ahLst/>
            <a:cxnLst/>
            <a:rect l="l" t="t" r="r" b="b"/>
            <a:pathLst>
              <a:path w="18266241" h="18266241">
                <a:moveTo>
                  <a:pt x="0" y="0"/>
                </a:moveTo>
                <a:lnTo>
                  <a:pt x="18266241" y="0"/>
                </a:lnTo>
                <a:lnTo>
                  <a:pt x="18266241" y="18266241"/>
                </a:lnTo>
                <a:lnTo>
                  <a:pt x="0" y="18266241"/>
                </a:lnTo>
                <a:lnTo>
                  <a:pt x="0" y="0"/>
                </a:lnTo>
                <a:close/>
              </a:path>
            </a:pathLst>
          </a:custGeom>
          <a:blipFill>
            <a:blip r:embed="rId10">
              <a:alphaModFix amt="70000"/>
            </a:blip>
            <a:stretch>
              <a:fillRect/>
            </a:stretch>
          </a:blipFill>
        </p:spPr>
      </p:sp>
      <p:grpSp>
        <p:nvGrpSpPr>
          <p:cNvPr id="8" name="Group 8"/>
          <p:cNvGrpSpPr/>
          <p:nvPr/>
        </p:nvGrpSpPr>
        <p:grpSpPr>
          <a:xfrm>
            <a:off x="3243266" y="2693809"/>
            <a:ext cx="11801468" cy="3919838"/>
            <a:chOff x="0" y="0"/>
            <a:chExt cx="1223550" cy="406400"/>
          </a:xfrm>
        </p:grpSpPr>
        <p:sp>
          <p:nvSpPr>
            <p:cNvPr id="9" name="Freeform 9"/>
            <p:cNvSpPr/>
            <p:nvPr/>
          </p:nvSpPr>
          <p:spPr>
            <a:xfrm>
              <a:off x="0" y="0"/>
              <a:ext cx="1223550" cy="406400"/>
            </a:xfrm>
            <a:custGeom>
              <a:avLst/>
              <a:gdLst/>
              <a:ahLst/>
              <a:cxnLst/>
              <a:rect l="l" t="t" r="r" b="b"/>
              <a:pathLst>
                <a:path w="1223550" h="406400">
                  <a:moveTo>
                    <a:pt x="1020350" y="0"/>
                  </a:moveTo>
                  <a:cubicBezTo>
                    <a:pt x="1132574" y="0"/>
                    <a:pt x="1223550" y="90976"/>
                    <a:pt x="1223550" y="203200"/>
                  </a:cubicBezTo>
                  <a:cubicBezTo>
                    <a:pt x="1223550" y="315424"/>
                    <a:pt x="1132574" y="406400"/>
                    <a:pt x="1020350" y="406400"/>
                  </a:cubicBezTo>
                  <a:lnTo>
                    <a:pt x="203200" y="406400"/>
                  </a:lnTo>
                  <a:cubicBezTo>
                    <a:pt x="90976" y="406400"/>
                    <a:pt x="0" y="315424"/>
                    <a:pt x="0" y="203200"/>
                  </a:cubicBezTo>
                  <a:cubicBezTo>
                    <a:pt x="0" y="90976"/>
                    <a:pt x="90976" y="0"/>
                    <a:pt x="203200" y="0"/>
                  </a:cubicBezTo>
                  <a:lnTo>
                    <a:pt x="1020350" y="0"/>
                  </a:ln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10" name="TextBox 10"/>
            <p:cNvSpPr txBox="1"/>
            <p:nvPr/>
          </p:nvSpPr>
          <p:spPr>
            <a:xfrm>
              <a:off x="0" y="-28575"/>
              <a:ext cx="1223550" cy="434975"/>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11" name="Freeform 11"/>
          <p:cNvSpPr/>
          <p:nvPr/>
        </p:nvSpPr>
        <p:spPr>
          <a:xfrm>
            <a:off x="5594814" y="8473779"/>
            <a:ext cx="1698370" cy="973107"/>
          </a:xfrm>
          <a:custGeom>
            <a:avLst/>
            <a:gdLst/>
            <a:ahLst/>
            <a:cxnLst/>
            <a:rect l="l" t="t" r="r" b="b"/>
            <a:pathLst>
              <a:path w="1698370" h="973107">
                <a:moveTo>
                  <a:pt x="0" y="0"/>
                </a:moveTo>
                <a:lnTo>
                  <a:pt x="1698370" y="0"/>
                </a:lnTo>
                <a:lnTo>
                  <a:pt x="1698370" y="973108"/>
                </a:lnTo>
                <a:lnTo>
                  <a:pt x="0" y="973108"/>
                </a:lnTo>
                <a:lnTo>
                  <a:pt x="0" y="0"/>
                </a:lnTo>
                <a:close/>
              </a:path>
            </a:pathLst>
          </a:custGeom>
          <a:blipFill>
            <a:blip r:embed="rId11"/>
            <a:stretch>
              <a:fillRect/>
            </a:stretch>
          </a:blipFill>
          <a:ln cap="sq">
            <a:noFill/>
            <a:prstDash val="solid"/>
            <a:miter/>
          </a:ln>
        </p:spPr>
      </p:sp>
      <p:sp>
        <p:nvSpPr>
          <p:cNvPr id="12" name="Freeform 12"/>
          <p:cNvSpPr/>
          <p:nvPr/>
        </p:nvSpPr>
        <p:spPr>
          <a:xfrm>
            <a:off x="8091253" y="8200866"/>
            <a:ext cx="3049965" cy="1419819"/>
          </a:xfrm>
          <a:custGeom>
            <a:avLst/>
            <a:gdLst/>
            <a:ahLst/>
            <a:cxnLst/>
            <a:rect l="l" t="t" r="r" b="b"/>
            <a:pathLst>
              <a:path w="3049965" h="1419819">
                <a:moveTo>
                  <a:pt x="0" y="0"/>
                </a:moveTo>
                <a:lnTo>
                  <a:pt x="3049965" y="0"/>
                </a:lnTo>
                <a:lnTo>
                  <a:pt x="3049965" y="1419818"/>
                </a:lnTo>
                <a:lnTo>
                  <a:pt x="0" y="1419818"/>
                </a:lnTo>
                <a:lnTo>
                  <a:pt x="0" y="0"/>
                </a:lnTo>
                <a:close/>
              </a:path>
            </a:pathLst>
          </a:custGeom>
          <a:blipFill>
            <a:blip r:embed="rId12"/>
            <a:stretch>
              <a:fillRect r="-6743"/>
            </a:stretch>
          </a:blipFill>
        </p:spPr>
      </p:sp>
      <p:sp>
        <p:nvSpPr>
          <p:cNvPr id="14" name="TextBox 14"/>
          <p:cNvSpPr txBox="1"/>
          <p:nvPr/>
        </p:nvSpPr>
        <p:spPr>
          <a:xfrm>
            <a:off x="3413511" y="1651485"/>
            <a:ext cx="11460978" cy="718474"/>
          </a:xfrm>
          <a:prstGeom prst="rect">
            <a:avLst/>
          </a:prstGeom>
        </p:spPr>
        <p:txBody>
          <a:bodyPr lIns="0" tIns="0" rIns="0" bIns="0" rtlCol="0" anchor="t">
            <a:spAutoFit/>
          </a:bodyPr>
          <a:lstStyle/>
          <a:p>
            <a:pPr algn="ctr" rtl="1">
              <a:lnSpc>
                <a:spcPts val="5962"/>
              </a:lnSpc>
              <a:spcBef>
                <a:spcPct val="0"/>
              </a:spcBef>
            </a:pPr>
            <a:r>
              <a:rPr lang="ar-EG" sz="4258" b="1" dirty="0">
                <a:solidFill>
                  <a:srgbClr val="36454F"/>
                </a:solidFill>
                <a:latin typeface="Aria Bold"/>
                <a:ea typeface="Aria Bold"/>
                <a:cs typeface="Aria Bold"/>
                <a:sym typeface="Aria Bold"/>
                <a:rtl/>
              </a:rPr>
              <a:t>ارائه چالش‌های مرتبط با هوش مصنوعی</a:t>
            </a:r>
          </a:p>
        </p:txBody>
      </p:sp>
      <p:sp>
        <p:nvSpPr>
          <p:cNvPr id="15" name="Freeform 15"/>
          <p:cNvSpPr/>
          <p:nvPr/>
        </p:nvSpPr>
        <p:spPr>
          <a:xfrm>
            <a:off x="9616236" y="-9805162"/>
            <a:ext cx="18266241" cy="18266241"/>
          </a:xfrm>
          <a:custGeom>
            <a:avLst/>
            <a:gdLst/>
            <a:ahLst/>
            <a:cxnLst/>
            <a:rect l="l" t="t" r="r" b="b"/>
            <a:pathLst>
              <a:path w="18266241" h="18266241">
                <a:moveTo>
                  <a:pt x="0" y="0"/>
                </a:moveTo>
                <a:lnTo>
                  <a:pt x="18266242" y="0"/>
                </a:lnTo>
                <a:lnTo>
                  <a:pt x="18266242" y="18266241"/>
                </a:lnTo>
                <a:lnTo>
                  <a:pt x="0" y="18266241"/>
                </a:lnTo>
                <a:lnTo>
                  <a:pt x="0" y="0"/>
                </a:lnTo>
                <a:close/>
              </a:path>
            </a:pathLst>
          </a:custGeom>
          <a:blipFill>
            <a:blip r:embed="rId10">
              <a:alphaModFix amt="70000"/>
            </a:blip>
            <a:stretch>
              <a:fillRect/>
            </a:stretch>
          </a:blipFill>
        </p:spPr>
        <p:txBody>
          <a:bodyPr/>
          <a:lstStyle/>
          <a:p>
            <a:endParaRPr lang="en-US" dirty="0"/>
          </a:p>
        </p:txBody>
      </p:sp>
      <p:grpSp>
        <p:nvGrpSpPr>
          <p:cNvPr id="42" name="Group 8">
            <a:extLst>
              <a:ext uri="{FF2B5EF4-FFF2-40B4-BE49-F238E27FC236}">
                <a16:creationId xmlns:a16="http://schemas.microsoft.com/office/drawing/2014/main" id="{D9548D97-3726-62D9-3226-E4C0AC6112A2}"/>
              </a:ext>
            </a:extLst>
          </p:cNvPr>
          <p:cNvGrpSpPr/>
          <p:nvPr/>
        </p:nvGrpSpPr>
        <p:grpSpPr>
          <a:xfrm>
            <a:off x="3243266" y="2693809"/>
            <a:ext cx="11801468" cy="3919838"/>
            <a:chOff x="0" y="0"/>
            <a:chExt cx="1223550" cy="406400"/>
          </a:xfrm>
        </p:grpSpPr>
        <p:sp>
          <p:nvSpPr>
            <p:cNvPr id="43" name="Freeform 9">
              <a:extLst>
                <a:ext uri="{FF2B5EF4-FFF2-40B4-BE49-F238E27FC236}">
                  <a16:creationId xmlns:a16="http://schemas.microsoft.com/office/drawing/2014/main" id="{F2679FAB-A2BC-4C36-BD24-7A39ED771AA4}"/>
                </a:ext>
              </a:extLst>
            </p:cNvPr>
            <p:cNvSpPr/>
            <p:nvPr/>
          </p:nvSpPr>
          <p:spPr>
            <a:xfrm>
              <a:off x="0" y="0"/>
              <a:ext cx="1223550" cy="406400"/>
            </a:xfrm>
            <a:custGeom>
              <a:avLst/>
              <a:gdLst/>
              <a:ahLst/>
              <a:cxnLst/>
              <a:rect l="l" t="t" r="r" b="b"/>
              <a:pathLst>
                <a:path w="1223550" h="406400">
                  <a:moveTo>
                    <a:pt x="1020350" y="0"/>
                  </a:moveTo>
                  <a:cubicBezTo>
                    <a:pt x="1132574" y="0"/>
                    <a:pt x="1223550" y="90976"/>
                    <a:pt x="1223550" y="203200"/>
                  </a:cubicBezTo>
                  <a:cubicBezTo>
                    <a:pt x="1223550" y="315424"/>
                    <a:pt x="1132574" y="406400"/>
                    <a:pt x="1020350" y="406400"/>
                  </a:cubicBezTo>
                  <a:lnTo>
                    <a:pt x="203200" y="406400"/>
                  </a:lnTo>
                  <a:cubicBezTo>
                    <a:pt x="90976" y="406400"/>
                    <a:pt x="0" y="315424"/>
                    <a:pt x="0" y="203200"/>
                  </a:cubicBezTo>
                  <a:cubicBezTo>
                    <a:pt x="0" y="90976"/>
                    <a:pt x="90976" y="0"/>
                    <a:pt x="203200" y="0"/>
                  </a:cubicBezTo>
                  <a:lnTo>
                    <a:pt x="1020350" y="0"/>
                  </a:ln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44" name="TextBox 10">
              <a:extLst>
                <a:ext uri="{FF2B5EF4-FFF2-40B4-BE49-F238E27FC236}">
                  <a16:creationId xmlns:a16="http://schemas.microsoft.com/office/drawing/2014/main" id="{9B11908F-262F-8494-7069-7E303ED2C68F}"/>
                </a:ext>
              </a:extLst>
            </p:cNvPr>
            <p:cNvSpPr txBox="1"/>
            <p:nvPr/>
          </p:nvSpPr>
          <p:spPr>
            <a:xfrm>
              <a:off x="0" y="-28575"/>
              <a:ext cx="1223550" cy="434975"/>
            </a:xfrm>
            <a:prstGeom prst="rect">
              <a:avLst/>
            </a:prstGeom>
          </p:spPr>
          <p:txBody>
            <a:bodyPr lIns="50800" tIns="50800" rIns="50800" bIns="50800" rtlCol="0" anchor="ctr"/>
            <a:lstStyle/>
            <a:p>
              <a:pPr marL="0" lvl="0" indent="0" algn="ctr">
                <a:lnSpc>
                  <a:spcPts val="2144"/>
                </a:lnSpc>
                <a:spcBef>
                  <a:spcPct val="0"/>
                </a:spcBef>
              </a:pPr>
              <a:endParaRPr/>
            </a:p>
          </p:txBody>
        </p:sp>
      </p:grpSp>
      <p:pic>
        <p:nvPicPr>
          <p:cNvPr id="45" name="Picture Placeholder 9">
            <a:extLst>
              <a:ext uri="{FF2B5EF4-FFF2-40B4-BE49-F238E27FC236}">
                <a16:creationId xmlns:a16="http://schemas.microsoft.com/office/drawing/2014/main" id="{232BF083-E428-1752-D701-6CAA0FBCC90E}"/>
              </a:ext>
            </a:extLst>
          </p:cNvPr>
          <p:cNvPicPr>
            <a:picLocks noChangeAspect="1"/>
          </p:cNvPicPr>
          <p:nvPr/>
        </p:nvPicPr>
        <p:blipFill>
          <a:blip r:embed="rId13" cstate="print">
            <a:extLst>
              <a:ext uri="{28A0092B-C50C-407E-A947-70E740481C1C}">
                <a14:useLocalDpi xmlns:a14="http://schemas.microsoft.com/office/drawing/2010/main" val="0"/>
              </a:ext>
            </a:extLst>
          </a:blip>
          <a:srcRect l="12978" r="12978"/>
          <a:stretch>
            <a:fillRect/>
          </a:stretch>
        </p:blipFill>
        <p:spPr>
          <a:xfrm>
            <a:off x="6672106" y="3593695"/>
            <a:ext cx="2834640" cy="2103120"/>
          </a:xfrm>
          <a:prstGeom prst="parallelogram">
            <a:avLst>
              <a:gd name="adj" fmla="val 36228"/>
            </a:avLst>
          </a:prstGeom>
        </p:spPr>
      </p:pic>
      <p:pic>
        <p:nvPicPr>
          <p:cNvPr id="46" name="Picture Placeholder 12">
            <a:extLst>
              <a:ext uri="{FF2B5EF4-FFF2-40B4-BE49-F238E27FC236}">
                <a16:creationId xmlns:a16="http://schemas.microsoft.com/office/drawing/2014/main" id="{70C87381-22A6-28AF-3E2C-C78F71A05E16}"/>
              </a:ext>
            </a:extLst>
          </p:cNvPr>
          <p:cNvPicPr>
            <a:picLocks noChangeAspect="1"/>
          </p:cNvPicPr>
          <p:nvPr/>
        </p:nvPicPr>
        <p:blipFill>
          <a:blip r:embed="rId14" cstate="print">
            <a:extLst>
              <a:ext uri="{28A0092B-C50C-407E-A947-70E740481C1C}">
                <a14:useLocalDpi xmlns:a14="http://schemas.microsoft.com/office/drawing/2010/main" val="0"/>
              </a:ext>
            </a:extLst>
          </a:blip>
          <a:srcRect l="11409" r="11409"/>
          <a:stretch>
            <a:fillRect/>
          </a:stretch>
        </p:blipFill>
        <p:spPr>
          <a:xfrm>
            <a:off x="8887396" y="3597050"/>
            <a:ext cx="2834640" cy="2103120"/>
          </a:xfrm>
          <a:prstGeom prst="parallelogram">
            <a:avLst>
              <a:gd name="adj" fmla="val 36228"/>
            </a:avLst>
          </a:prstGeom>
        </p:spPr>
      </p:pic>
      <p:pic>
        <p:nvPicPr>
          <p:cNvPr id="47" name="Picture Placeholder 19">
            <a:extLst>
              <a:ext uri="{FF2B5EF4-FFF2-40B4-BE49-F238E27FC236}">
                <a16:creationId xmlns:a16="http://schemas.microsoft.com/office/drawing/2014/main" id="{F4A2987F-D255-B5CC-3E6D-5C5F82AEB1A8}"/>
              </a:ext>
            </a:extLst>
          </p:cNvPr>
          <p:cNvPicPr>
            <a:picLocks noChangeAspect="1"/>
          </p:cNvPicPr>
          <p:nvPr/>
        </p:nvPicPr>
        <p:blipFill>
          <a:blip r:embed="rId15" cstate="print">
            <a:extLst>
              <a:ext uri="{28A0092B-C50C-407E-A947-70E740481C1C}">
                <a14:useLocalDpi xmlns:a14="http://schemas.microsoft.com/office/drawing/2010/main" val="0"/>
              </a:ext>
            </a:extLst>
          </a:blip>
          <a:srcRect t="515" b="515"/>
          <a:stretch>
            <a:fillRect/>
          </a:stretch>
        </p:blipFill>
        <p:spPr>
          <a:xfrm>
            <a:off x="4458544" y="3597050"/>
            <a:ext cx="2834640" cy="2103120"/>
          </a:xfrm>
          <a:prstGeom prst="rect">
            <a:avLst/>
          </a:prstGeom>
        </p:spPr>
      </p:pic>
      <p:pic>
        <p:nvPicPr>
          <p:cNvPr id="48" name="Picture Placeholder 23">
            <a:extLst>
              <a:ext uri="{FF2B5EF4-FFF2-40B4-BE49-F238E27FC236}">
                <a16:creationId xmlns:a16="http://schemas.microsoft.com/office/drawing/2014/main" id="{A284D550-C4FF-0A54-E0F8-DD7E926C2E5C}"/>
              </a:ext>
            </a:extLst>
          </p:cNvPr>
          <p:cNvPicPr>
            <a:picLocks noChangeAspect="1"/>
          </p:cNvPicPr>
          <p:nvPr/>
        </p:nvPicPr>
        <p:blipFill>
          <a:blip r:embed="rId16" cstate="print">
            <a:extLst>
              <a:ext uri="{28A0092B-C50C-407E-A947-70E740481C1C}">
                <a14:useLocalDpi xmlns:a14="http://schemas.microsoft.com/office/drawing/2010/main" val="0"/>
              </a:ext>
            </a:extLst>
          </a:blip>
          <a:srcRect l="4632" r="4632"/>
          <a:stretch>
            <a:fillRect/>
          </a:stretch>
        </p:blipFill>
        <p:spPr>
          <a:xfrm>
            <a:off x="11100958" y="3593695"/>
            <a:ext cx="2834640" cy="2103120"/>
          </a:xfrm>
          <a:prstGeom prst="parallelogram">
            <a:avLst>
              <a:gd name="adj" fmla="val 36228"/>
            </a:avLst>
          </a:prstGeom>
        </p:spPr>
      </p:pic>
      <p:sp>
        <p:nvSpPr>
          <p:cNvPr id="49" name="TextBox 17">
            <a:extLst>
              <a:ext uri="{FF2B5EF4-FFF2-40B4-BE49-F238E27FC236}">
                <a16:creationId xmlns:a16="http://schemas.microsoft.com/office/drawing/2014/main" id="{BDE7DDB3-7D13-D859-B8B7-0DE21C39A897}"/>
              </a:ext>
            </a:extLst>
          </p:cNvPr>
          <p:cNvSpPr txBox="1"/>
          <p:nvPr/>
        </p:nvSpPr>
        <p:spPr>
          <a:xfrm>
            <a:off x="3911486" y="6830112"/>
            <a:ext cx="10072561" cy="1590179"/>
          </a:xfrm>
          <a:prstGeom prst="rect">
            <a:avLst/>
          </a:prstGeom>
        </p:spPr>
        <p:txBody>
          <a:bodyPr wrap="square" lIns="0" tIns="0" rIns="0" bIns="0" rtlCol="0" anchor="t">
            <a:spAutoFit/>
          </a:bodyPr>
          <a:lstStyle/>
          <a:p>
            <a:pPr algn="ctr" rtl="1">
              <a:lnSpc>
                <a:spcPts val="6246"/>
              </a:lnSpc>
              <a:spcBef>
                <a:spcPct val="0"/>
              </a:spcBef>
            </a:pPr>
            <a:r>
              <a:rPr lang="fa-IR" sz="4461" b="1" dirty="0">
                <a:solidFill>
                  <a:srgbClr val="36454F"/>
                </a:solidFill>
                <a:latin typeface="Aria Semi-Bold"/>
                <a:ea typeface="Aria Semi-Bold"/>
                <a:cs typeface="Aria Semi-Bold"/>
                <a:sym typeface="Aria Semi-Bold"/>
                <a:rtl/>
              </a:rPr>
              <a:t>ابوالفضل شیبانی فر </a:t>
            </a:r>
          </a:p>
          <a:p>
            <a:pPr algn="ctr" rtl="1">
              <a:lnSpc>
                <a:spcPts val="6246"/>
              </a:lnSpc>
              <a:spcBef>
                <a:spcPct val="0"/>
              </a:spcBef>
            </a:pPr>
            <a:r>
              <a:rPr lang="fa-IR" sz="4461" b="1" dirty="0">
                <a:solidFill>
                  <a:srgbClr val="36454F"/>
                </a:solidFill>
                <a:latin typeface="Aria Semi-Bold"/>
                <a:ea typeface="Aria Semi-Bold"/>
                <a:cs typeface="Aria Semi-Bold"/>
                <a:sym typeface="Aria Semi-Bold"/>
                <a:rtl/>
              </a:rPr>
              <a:t>کارشناس واحد فناوری و نوآوری </a:t>
            </a:r>
            <a:r>
              <a:rPr lang="en-US" sz="4461" b="1" dirty="0">
                <a:solidFill>
                  <a:srgbClr val="36454F"/>
                </a:solidFill>
                <a:latin typeface="Aria Semi-Bold"/>
                <a:ea typeface="Aria Semi-Bold"/>
                <a:cs typeface="Aria Semi-Bold"/>
                <a:sym typeface="Aria Semi-Bold"/>
                <a:rtl/>
              </a:rPr>
              <a:t>MSTID</a:t>
            </a:r>
            <a:endParaRPr lang="ar-EG" sz="4461" b="1" dirty="0">
              <a:solidFill>
                <a:srgbClr val="36454F"/>
              </a:solidFill>
              <a:latin typeface="Aria Semi-Bold"/>
              <a:ea typeface="Aria Semi-Bold"/>
              <a:cs typeface="Aria Semi-Bold"/>
              <a:sym typeface="Aria Semi-Bold"/>
              <a:rt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9F0184-0F6F-666F-BB05-FAF40386D08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73A206F-987C-8471-AF12-732B36659B42}"/>
              </a:ext>
            </a:extLst>
          </p:cNvPr>
          <p:cNvGrpSpPr/>
          <p:nvPr/>
        </p:nvGrpSpPr>
        <p:grpSpPr>
          <a:xfrm>
            <a:off x="-2971800" y="-3753295"/>
            <a:ext cx="23993820" cy="17793589"/>
            <a:chOff x="0" y="0"/>
            <a:chExt cx="31991760" cy="23724786"/>
          </a:xfrm>
        </p:grpSpPr>
        <p:sp>
          <p:nvSpPr>
            <p:cNvPr id="3" name="Freeform 3">
              <a:extLst>
                <a:ext uri="{FF2B5EF4-FFF2-40B4-BE49-F238E27FC236}">
                  <a16:creationId xmlns:a16="http://schemas.microsoft.com/office/drawing/2014/main" id="{2CEE35DD-C872-77B3-DF97-29C1B0250D44}"/>
                </a:ext>
              </a:extLst>
            </p:cNvPr>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3">
                <a:alphaModFix amt="18999"/>
                <a:extLst>
                  <a:ext uri="{96DAC541-7B7A-43D3-8B79-37D633B846F1}">
                    <asvg:svgBlip xmlns:asvg="http://schemas.microsoft.com/office/drawing/2016/SVG/main" r:embed="rId4"/>
                  </a:ext>
                </a:extLst>
              </a:blip>
              <a:stretch>
                <a:fillRect/>
              </a:stretch>
            </a:blipFill>
          </p:spPr>
        </p:sp>
        <p:sp>
          <p:nvSpPr>
            <p:cNvPr id="4" name="Freeform 4">
              <a:extLst>
                <a:ext uri="{FF2B5EF4-FFF2-40B4-BE49-F238E27FC236}">
                  <a16:creationId xmlns:a16="http://schemas.microsoft.com/office/drawing/2014/main" id="{46E75A5F-E2B8-C03B-B3DD-4F785B46A407}"/>
                </a:ext>
              </a:extLst>
            </p:cNvPr>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5">
                <a:alphaModFix amt="18999"/>
                <a:extLst>
                  <a:ext uri="{96DAC541-7B7A-43D3-8B79-37D633B846F1}">
                    <asvg:svgBlip xmlns:asvg="http://schemas.microsoft.com/office/drawing/2016/SVG/main" r:embed="rId6"/>
                  </a:ext>
                </a:extLst>
              </a:blip>
              <a:stretch>
                <a:fillRect/>
              </a:stretch>
            </a:blipFill>
          </p:spPr>
        </p:sp>
        <p:sp>
          <p:nvSpPr>
            <p:cNvPr id="5" name="Freeform 5">
              <a:extLst>
                <a:ext uri="{FF2B5EF4-FFF2-40B4-BE49-F238E27FC236}">
                  <a16:creationId xmlns:a16="http://schemas.microsoft.com/office/drawing/2014/main" id="{03537759-5FF5-14B8-8280-691D76D1A1B3}"/>
                </a:ext>
              </a:extLst>
            </p:cNvPr>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7">
                <a:alphaModFix amt="18999"/>
                <a:extLst>
                  <a:ext uri="{96DAC541-7B7A-43D3-8B79-37D633B846F1}">
                    <asvg:svgBlip xmlns:asvg="http://schemas.microsoft.com/office/drawing/2016/SVG/main" r:embed="rId8"/>
                  </a:ext>
                </a:extLst>
              </a:blip>
              <a:stretch>
                <a:fillRect/>
              </a:stretch>
            </a:blipFill>
          </p:spPr>
        </p:sp>
        <p:sp>
          <p:nvSpPr>
            <p:cNvPr id="6" name="Freeform 6">
              <a:extLst>
                <a:ext uri="{FF2B5EF4-FFF2-40B4-BE49-F238E27FC236}">
                  <a16:creationId xmlns:a16="http://schemas.microsoft.com/office/drawing/2014/main" id="{FCBF7E43-5600-6896-ACAD-CD2A7E4AE1F0}"/>
                </a:ext>
              </a:extLst>
            </p:cNvPr>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9">
                <a:alphaModFix amt="12000"/>
                <a:extLst>
                  <a:ext uri="{96DAC541-7B7A-43D3-8B79-37D633B846F1}">
                    <asvg:svgBlip xmlns:asvg="http://schemas.microsoft.com/office/drawing/2016/SVG/main" r:embed="rId10"/>
                  </a:ext>
                </a:extLst>
              </a:blip>
              <a:stretch>
                <a:fillRect/>
              </a:stretch>
            </a:blipFill>
          </p:spPr>
        </p:sp>
      </p:grpSp>
      <p:grpSp>
        <p:nvGrpSpPr>
          <p:cNvPr id="8" name="Group 8">
            <a:extLst>
              <a:ext uri="{FF2B5EF4-FFF2-40B4-BE49-F238E27FC236}">
                <a16:creationId xmlns:a16="http://schemas.microsoft.com/office/drawing/2014/main" id="{DABB7571-01CE-CC1E-C631-FFEDE3AEC367}"/>
              </a:ext>
            </a:extLst>
          </p:cNvPr>
          <p:cNvGrpSpPr/>
          <p:nvPr/>
        </p:nvGrpSpPr>
        <p:grpSpPr>
          <a:xfrm>
            <a:off x="1135131" y="1794224"/>
            <a:ext cx="16017738" cy="7464076"/>
            <a:chOff x="0" y="0"/>
            <a:chExt cx="3773382" cy="1758351"/>
          </a:xfrm>
        </p:grpSpPr>
        <p:sp>
          <p:nvSpPr>
            <p:cNvPr id="9" name="Freeform 9">
              <a:extLst>
                <a:ext uri="{FF2B5EF4-FFF2-40B4-BE49-F238E27FC236}">
                  <a16:creationId xmlns:a16="http://schemas.microsoft.com/office/drawing/2014/main" id="{5850B7E9-B0AC-F574-9C5A-BC11B7F0067A}"/>
                </a:ext>
              </a:extLst>
            </p:cNvPr>
            <p:cNvSpPr/>
            <p:nvPr/>
          </p:nvSpPr>
          <p:spPr>
            <a:xfrm>
              <a:off x="0" y="0"/>
              <a:ext cx="3773382" cy="1758351"/>
            </a:xfrm>
            <a:custGeom>
              <a:avLst/>
              <a:gdLst/>
              <a:ahLst/>
              <a:cxnLst/>
              <a:rect l="l" t="t" r="r" b="b"/>
              <a:pathLst>
                <a:path w="3773382" h="1758351">
                  <a:moveTo>
                    <a:pt x="31900" y="0"/>
                  </a:moveTo>
                  <a:lnTo>
                    <a:pt x="3741482" y="0"/>
                  </a:lnTo>
                  <a:cubicBezTo>
                    <a:pt x="3749943" y="0"/>
                    <a:pt x="3758057" y="3361"/>
                    <a:pt x="3764039" y="9343"/>
                  </a:cubicBezTo>
                  <a:cubicBezTo>
                    <a:pt x="3770021" y="15326"/>
                    <a:pt x="3773382" y="23440"/>
                    <a:pt x="3773382" y="31900"/>
                  </a:cubicBezTo>
                  <a:lnTo>
                    <a:pt x="3773382" y="1726451"/>
                  </a:lnTo>
                  <a:cubicBezTo>
                    <a:pt x="3773382" y="1744069"/>
                    <a:pt x="3759100" y="1758351"/>
                    <a:pt x="3741482" y="1758351"/>
                  </a:cubicBezTo>
                  <a:lnTo>
                    <a:pt x="31900" y="1758351"/>
                  </a:lnTo>
                  <a:cubicBezTo>
                    <a:pt x="14282" y="1758351"/>
                    <a:pt x="0" y="1744069"/>
                    <a:pt x="0" y="1726451"/>
                  </a:cubicBezTo>
                  <a:lnTo>
                    <a:pt x="0" y="31900"/>
                  </a:lnTo>
                  <a:cubicBezTo>
                    <a:pt x="0" y="14282"/>
                    <a:pt x="14282" y="0"/>
                    <a:pt x="31900" y="0"/>
                  </a:cubicBez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10" name="TextBox 10">
              <a:extLst>
                <a:ext uri="{FF2B5EF4-FFF2-40B4-BE49-F238E27FC236}">
                  <a16:creationId xmlns:a16="http://schemas.microsoft.com/office/drawing/2014/main" id="{25391BAD-ED30-C1AA-EC85-692765FAE868}"/>
                </a:ext>
              </a:extLst>
            </p:cNvPr>
            <p:cNvSpPr txBox="1"/>
            <p:nvPr/>
          </p:nvSpPr>
          <p:spPr>
            <a:xfrm>
              <a:off x="0" y="-28575"/>
              <a:ext cx="3773382" cy="1786926"/>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15" name="TextBox 7">
            <a:extLst>
              <a:ext uri="{FF2B5EF4-FFF2-40B4-BE49-F238E27FC236}">
                <a16:creationId xmlns:a16="http://schemas.microsoft.com/office/drawing/2014/main" id="{EF6AC846-15BB-36C1-4896-DBB36C0782CB}"/>
              </a:ext>
            </a:extLst>
          </p:cNvPr>
          <p:cNvSpPr txBox="1"/>
          <p:nvPr/>
        </p:nvSpPr>
        <p:spPr>
          <a:xfrm>
            <a:off x="4503124" y="578408"/>
            <a:ext cx="9281751" cy="830997"/>
          </a:xfrm>
          <a:prstGeom prst="rect">
            <a:avLst/>
          </a:prstGeom>
        </p:spPr>
        <p:txBody>
          <a:bodyPr lIns="0" tIns="0" rIns="0" bIns="0" rtlCol="0" anchor="t">
            <a:spAutoFit/>
          </a:bodyPr>
          <a:lstStyle/>
          <a:p>
            <a:pPr algn="ctr"/>
            <a:r>
              <a:rPr lang="en-US" sz="5400" dirty="0"/>
              <a:t>Online Estimation Of Clogging</a:t>
            </a:r>
          </a:p>
        </p:txBody>
      </p:sp>
      <p:pic>
        <p:nvPicPr>
          <p:cNvPr id="7" name="Picture 6">
            <a:extLst>
              <a:ext uri="{FF2B5EF4-FFF2-40B4-BE49-F238E27FC236}">
                <a16:creationId xmlns:a16="http://schemas.microsoft.com/office/drawing/2014/main" id="{CA697FB4-ACC8-A197-4D80-2A8A8A0D2B72}"/>
              </a:ext>
            </a:extLst>
          </p:cNvPr>
          <p:cNvPicPr>
            <a:picLocks noChangeAspect="1"/>
          </p:cNvPicPr>
          <p:nvPr/>
        </p:nvPicPr>
        <p:blipFill>
          <a:blip r:embed="rId11"/>
          <a:stretch>
            <a:fillRect/>
          </a:stretch>
        </p:blipFill>
        <p:spPr>
          <a:xfrm>
            <a:off x="7635689" y="2599239"/>
            <a:ext cx="8678805" cy="5536845"/>
          </a:xfrm>
          <a:prstGeom prst="rect">
            <a:avLst/>
          </a:prstGeom>
        </p:spPr>
      </p:pic>
      <p:sp>
        <p:nvSpPr>
          <p:cNvPr id="11" name="Rectangle: Rounded Corners 10">
            <a:extLst>
              <a:ext uri="{FF2B5EF4-FFF2-40B4-BE49-F238E27FC236}">
                <a16:creationId xmlns:a16="http://schemas.microsoft.com/office/drawing/2014/main" id="{8FE39FB7-D4A3-A209-F10D-52801CE99B7C}"/>
              </a:ext>
            </a:extLst>
          </p:cNvPr>
          <p:cNvSpPr/>
          <p:nvPr/>
        </p:nvSpPr>
        <p:spPr>
          <a:xfrm>
            <a:off x="1533901" y="2599240"/>
            <a:ext cx="4964316" cy="5536844"/>
          </a:xfrm>
          <a:prstGeom prst="roundRect">
            <a:avLst>
              <a:gd name="adj" fmla="val 8465"/>
            </a:avLst>
          </a:prstGeom>
          <a:solidFill>
            <a:srgbClr val="FFFBEF"/>
          </a:solidFill>
          <a:ln>
            <a:solidFill>
              <a:srgbClr val="FFFBE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13" name="TextBox 12">
            <a:extLst>
              <a:ext uri="{FF2B5EF4-FFF2-40B4-BE49-F238E27FC236}">
                <a16:creationId xmlns:a16="http://schemas.microsoft.com/office/drawing/2014/main" id="{30F91754-8DCE-E394-06D1-07F054C74521}"/>
              </a:ext>
            </a:extLst>
          </p:cNvPr>
          <p:cNvSpPr txBox="1"/>
          <p:nvPr/>
        </p:nvSpPr>
        <p:spPr>
          <a:xfrm>
            <a:off x="1710669" y="3153150"/>
            <a:ext cx="4653214" cy="3785652"/>
          </a:xfrm>
          <a:prstGeom prst="rect">
            <a:avLst/>
          </a:prstGeom>
          <a:noFill/>
        </p:spPr>
        <p:txBody>
          <a:bodyPr wrap="square">
            <a:spAutoFit/>
          </a:bodyPr>
          <a:lstStyle/>
          <a:p>
            <a:pPr marL="342900" indent="-342900">
              <a:buFont typeface="Wingdings" panose="05000000000000000000" pitchFamily="2" charset="2"/>
              <a:buChar char="ü"/>
            </a:pPr>
            <a:r>
              <a:rPr lang="en-US" sz="2000" dirty="0"/>
              <a:t>online estimation of clogging probability in continuous casting</a:t>
            </a:r>
          </a:p>
          <a:p>
            <a:pPr marL="342900" indent="-342900">
              <a:buFont typeface="Wingdings" panose="05000000000000000000" pitchFamily="2" charset="2"/>
              <a:buChar char="ü"/>
            </a:pPr>
            <a:r>
              <a:rPr lang="en-US" sz="2000" dirty="0"/>
              <a:t>real time a decision support tool to the operator even before sending the ladle to the caster</a:t>
            </a:r>
            <a:endParaRPr lang="fa-IR" sz="2000" dirty="0"/>
          </a:p>
          <a:p>
            <a:pPr marL="342900" indent="-342900">
              <a:buFont typeface="Wingdings" panose="05000000000000000000" pitchFamily="2" charset="2"/>
              <a:buChar char="ü"/>
            </a:pPr>
            <a:r>
              <a:rPr lang="en-US" sz="2000" dirty="0"/>
              <a:t>chemical analysis</a:t>
            </a:r>
            <a:endParaRPr lang="fa-IR" sz="2000" dirty="0"/>
          </a:p>
          <a:p>
            <a:pPr marL="342900" indent="-342900">
              <a:buFont typeface="Wingdings" panose="05000000000000000000" pitchFamily="2" charset="2"/>
              <a:buChar char="ü"/>
            </a:pPr>
            <a:r>
              <a:rPr lang="en-US" sz="2000" dirty="0"/>
              <a:t>materials additions</a:t>
            </a:r>
            <a:endParaRPr lang="fa-IR" sz="2000" dirty="0"/>
          </a:p>
          <a:p>
            <a:pPr marL="342900" indent="-342900">
              <a:buFont typeface="Wingdings" panose="05000000000000000000" pitchFamily="2" charset="2"/>
              <a:buChar char="ü"/>
            </a:pPr>
            <a:r>
              <a:rPr lang="en-US" sz="2000" dirty="0"/>
              <a:t>temperature samples</a:t>
            </a:r>
            <a:endParaRPr lang="fa-IR" sz="2000" dirty="0"/>
          </a:p>
          <a:p>
            <a:pPr marL="342900" indent="-342900">
              <a:buFont typeface="Wingdings" panose="05000000000000000000" pitchFamily="2" charset="2"/>
              <a:buChar char="ü"/>
            </a:pPr>
            <a:r>
              <a:rPr lang="en-US" sz="2000" dirty="0"/>
              <a:t>processing </a:t>
            </a:r>
            <a:endParaRPr lang="fa-IR" sz="2000" dirty="0"/>
          </a:p>
          <a:p>
            <a:pPr marL="342900" indent="-342900">
              <a:buFont typeface="Wingdings" panose="05000000000000000000" pitchFamily="2" charset="2"/>
              <a:buChar char="ü"/>
            </a:pPr>
            <a:r>
              <a:rPr lang="en-US" sz="2000" dirty="0"/>
              <a:t>ladle transport times.</a:t>
            </a:r>
            <a:endParaRPr lang="fa-IR" sz="2000" dirty="0"/>
          </a:p>
          <a:p>
            <a:pPr marL="342900" indent="-342900">
              <a:buFont typeface="Wingdings" panose="05000000000000000000" pitchFamily="2" charset="2"/>
              <a:buChar char="ü"/>
            </a:pPr>
            <a:r>
              <a:rPr lang="en-US" sz="2000" dirty="0"/>
              <a:t>the model is able to identify 88% of clogged heats</a:t>
            </a:r>
            <a:endParaRPr lang="fa-IR" sz="2000" dirty="0"/>
          </a:p>
        </p:txBody>
      </p:sp>
    </p:spTree>
    <p:extLst>
      <p:ext uri="{BB962C8B-B14F-4D97-AF65-F5344CB8AC3E}">
        <p14:creationId xmlns:p14="http://schemas.microsoft.com/office/powerpoint/2010/main" val="22836370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9D55E6-D3A3-A82E-9FA1-D6B6DBC50D0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6B7E5F0-F545-B4FF-3E64-4DD1AB538896}"/>
              </a:ext>
            </a:extLst>
          </p:cNvPr>
          <p:cNvGrpSpPr/>
          <p:nvPr/>
        </p:nvGrpSpPr>
        <p:grpSpPr>
          <a:xfrm>
            <a:off x="-12679508" y="-10739377"/>
            <a:ext cx="23993820" cy="17793589"/>
            <a:chOff x="0" y="0"/>
            <a:chExt cx="31991760" cy="23724786"/>
          </a:xfrm>
        </p:grpSpPr>
        <p:sp>
          <p:nvSpPr>
            <p:cNvPr id="3" name="Freeform 3">
              <a:extLst>
                <a:ext uri="{FF2B5EF4-FFF2-40B4-BE49-F238E27FC236}">
                  <a16:creationId xmlns:a16="http://schemas.microsoft.com/office/drawing/2014/main" id="{A29826B7-E559-B0E0-DE00-5218B3D33CA3}"/>
                </a:ext>
              </a:extLst>
            </p:cNvPr>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2">
                <a:alphaModFix amt="18999"/>
                <a:extLst>
                  <a:ext uri="{96DAC541-7B7A-43D3-8B79-37D633B846F1}">
                    <asvg:svgBlip xmlns:asvg="http://schemas.microsoft.com/office/drawing/2016/SVG/main" r:embed="rId3"/>
                  </a:ext>
                </a:extLst>
              </a:blip>
              <a:stretch>
                <a:fillRect/>
              </a:stretch>
            </a:blipFill>
            <a:ln cap="sq">
              <a:noFill/>
              <a:prstDash val="solid"/>
              <a:miter/>
            </a:ln>
          </p:spPr>
        </p:sp>
        <p:sp>
          <p:nvSpPr>
            <p:cNvPr id="4" name="Freeform 4">
              <a:extLst>
                <a:ext uri="{FF2B5EF4-FFF2-40B4-BE49-F238E27FC236}">
                  <a16:creationId xmlns:a16="http://schemas.microsoft.com/office/drawing/2014/main" id="{501B9381-AA98-724E-F790-47903FAD3C3C}"/>
                </a:ext>
              </a:extLst>
            </p:cNvPr>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4">
                <a:alphaModFix amt="18999"/>
                <a:extLst>
                  <a:ext uri="{96DAC541-7B7A-43D3-8B79-37D633B846F1}">
                    <asvg:svgBlip xmlns:asvg="http://schemas.microsoft.com/office/drawing/2016/SVG/main" r:embed="rId5"/>
                  </a:ext>
                </a:extLst>
              </a:blip>
              <a:stretch>
                <a:fillRect/>
              </a:stretch>
            </a:blipFill>
            <a:ln cap="sq">
              <a:noFill/>
              <a:prstDash val="solid"/>
              <a:miter/>
            </a:ln>
          </p:spPr>
        </p:sp>
        <p:sp>
          <p:nvSpPr>
            <p:cNvPr id="5" name="Freeform 5">
              <a:extLst>
                <a:ext uri="{FF2B5EF4-FFF2-40B4-BE49-F238E27FC236}">
                  <a16:creationId xmlns:a16="http://schemas.microsoft.com/office/drawing/2014/main" id="{1F361054-4D94-E034-F825-CE96D09A7373}"/>
                </a:ext>
              </a:extLst>
            </p:cNvPr>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6">
                <a:alphaModFix amt="18999"/>
                <a:extLst>
                  <a:ext uri="{96DAC541-7B7A-43D3-8B79-37D633B846F1}">
                    <asvg:svgBlip xmlns:asvg="http://schemas.microsoft.com/office/drawing/2016/SVG/main" r:embed="rId7"/>
                  </a:ext>
                </a:extLst>
              </a:blip>
              <a:stretch>
                <a:fillRect/>
              </a:stretch>
            </a:blipFill>
            <a:ln cap="sq">
              <a:noFill/>
              <a:prstDash val="solid"/>
              <a:miter/>
            </a:ln>
          </p:spPr>
        </p:sp>
        <p:sp>
          <p:nvSpPr>
            <p:cNvPr id="6" name="Freeform 6">
              <a:extLst>
                <a:ext uri="{FF2B5EF4-FFF2-40B4-BE49-F238E27FC236}">
                  <a16:creationId xmlns:a16="http://schemas.microsoft.com/office/drawing/2014/main" id="{D10E561F-7E7E-78C7-26BB-5BAAA2CDEC95}"/>
                </a:ext>
              </a:extLst>
            </p:cNvPr>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8">
                <a:alphaModFix amt="12000"/>
                <a:extLst>
                  <a:ext uri="{96DAC541-7B7A-43D3-8B79-37D633B846F1}">
                    <asvg:svgBlip xmlns:asvg="http://schemas.microsoft.com/office/drawing/2016/SVG/main" r:embed="rId9"/>
                  </a:ext>
                </a:extLst>
              </a:blip>
              <a:stretch>
                <a:fillRect/>
              </a:stretch>
            </a:blipFill>
            <a:ln cap="sq">
              <a:noFill/>
              <a:prstDash val="solid"/>
              <a:miter/>
            </a:ln>
          </p:spPr>
        </p:sp>
      </p:grpSp>
      <p:sp>
        <p:nvSpPr>
          <p:cNvPr id="7" name="Freeform 7">
            <a:extLst>
              <a:ext uri="{FF2B5EF4-FFF2-40B4-BE49-F238E27FC236}">
                <a16:creationId xmlns:a16="http://schemas.microsoft.com/office/drawing/2014/main" id="{0C818567-C01A-1DA5-E796-D3D838AEA400}"/>
              </a:ext>
            </a:extLst>
          </p:cNvPr>
          <p:cNvSpPr/>
          <p:nvPr/>
        </p:nvSpPr>
        <p:spPr>
          <a:xfrm>
            <a:off x="-15747477" y="-2354652"/>
            <a:ext cx="18266241" cy="18266241"/>
          </a:xfrm>
          <a:custGeom>
            <a:avLst/>
            <a:gdLst/>
            <a:ahLst/>
            <a:cxnLst/>
            <a:rect l="l" t="t" r="r" b="b"/>
            <a:pathLst>
              <a:path w="18266241" h="18266241">
                <a:moveTo>
                  <a:pt x="0" y="0"/>
                </a:moveTo>
                <a:lnTo>
                  <a:pt x="18266241" y="0"/>
                </a:lnTo>
                <a:lnTo>
                  <a:pt x="18266241" y="18266241"/>
                </a:lnTo>
                <a:lnTo>
                  <a:pt x="0" y="18266241"/>
                </a:lnTo>
                <a:lnTo>
                  <a:pt x="0" y="0"/>
                </a:lnTo>
                <a:close/>
              </a:path>
            </a:pathLst>
          </a:custGeom>
          <a:blipFill>
            <a:blip r:embed="rId10">
              <a:alphaModFix amt="70000"/>
            </a:blip>
            <a:stretch>
              <a:fillRect/>
            </a:stretch>
          </a:blipFill>
        </p:spPr>
      </p:sp>
      <p:grpSp>
        <p:nvGrpSpPr>
          <p:cNvPr id="8" name="Group 8">
            <a:extLst>
              <a:ext uri="{FF2B5EF4-FFF2-40B4-BE49-F238E27FC236}">
                <a16:creationId xmlns:a16="http://schemas.microsoft.com/office/drawing/2014/main" id="{E766C45F-47C4-C6EA-7241-375A5A43F2AA}"/>
              </a:ext>
            </a:extLst>
          </p:cNvPr>
          <p:cNvGrpSpPr/>
          <p:nvPr/>
        </p:nvGrpSpPr>
        <p:grpSpPr>
          <a:xfrm>
            <a:off x="3243266" y="2693809"/>
            <a:ext cx="11801468" cy="3919838"/>
            <a:chOff x="0" y="0"/>
            <a:chExt cx="1223550" cy="406400"/>
          </a:xfrm>
        </p:grpSpPr>
        <p:sp>
          <p:nvSpPr>
            <p:cNvPr id="9" name="Freeform 9">
              <a:extLst>
                <a:ext uri="{FF2B5EF4-FFF2-40B4-BE49-F238E27FC236}">
                  <a16:creationId xmlns:a16="http://schemas.microsoft.com/office/drawing/2014/main" id="{FA039EE0-FA46-E780-8A5D-237BC70B2AD4}"/>
                </a:ext>
              </a:extLst>
            </p:cNvPr>
            <p:cNvSpPr/>
            <p:nvPr/>
          </p:nvSpPr>
          <p:spPr>
            <a:xfrm>
              <a:off x="0" y="0"/>
              <a:ext cx="1223550" cy="406400"/>
            </a:xfrm>
            <a:custGeom>
              <a:avLst/>
              <a:gdLst/>
              <a:ahLst/>
              <a:cxnLst/>
              <a:rect l="l" t="t" r="r" b="b"/>
              <a:pathLst>
                <a:path w="1223550" h="406400">
                  <a:moveTo>
                    <a:pt x="1020350" y="0"/>
                  </a:moveTo>
                  <a:cubicBezTo>
                    <a:pt x="1132574" y="0"/>
                    <a:pt x="1223550" y="90976"/>
                    <a:pt x="1223550" y="203200"/>
                  </a:cubicBezTo>
                  <a:cubicBezTo>
                    <a:pt x="1223550" y="315424"/>
                    <a:pt x="1132574" y="406400"/>
                    <a:pt x="1020350" y="406400"/>
                  </a:cubicBezTo>
                  <a:lnTo>
                    <a:pt x="203200" y="406400"/>
                  </a:lnTo>
                  <a:cubicBezTo>
                    <a:pt x="90976" y="406400"/>
                    <a:pt x="0" y="315424"/>
                    <a:pt x="0" y="203200"/>
                  </a:cubicBezTo>
                  <a:cubicBezTo>
                    <a:pt x="0" y="90976"/>
                    <a:pt x="90976" y="0"/>
                    <a:pt x="203200" y="0"/>
                  </a:cubicBezTo>
                  <a:lnTo>
                    <a:pt x="1020350" y="0"/>
                  </a:ln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10" name="TextBox 10">
              <a:extLst>
                <a:ext uri="{FF2B5EF4-FFF2-40B4-BE49-F238E27FC236}">
                  <a16:creationId xmlns:a16="http://schemas.microsoft.com/office/drawing/2014/main" id="{54392B48-BD94-2AC1-77BD-181B1B96C19F}"/>
                </a:ext>
              </a:extLst>
            </p:cNvPr>
            <p:cNvSpPr txBox="1"/>
            <p:nvPr/>
          </p:nvSpPr>
          <p:spPr>
            <a:xfrm>
              <a:off x="0" y="-28575"/>
              <a:ext cx="1223550" cy="434975"/>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11" name="Freeform 11">
            <a:extLst>
              <a:ext uri="{FF2B5EF4-FFF2-40B4-BE49-F238E27FC236}">
                <a16:creationId xmlns:a16="http://schemas.microsoft.com/office/drawing/2014/main" id="{B9F7656D-8AF6-554E-CE33-034C77E53B64}"/>
              </a:ext>
            </a:extLst>
          </p:cNvPr>
          <p:cNvSpPr/>
          <p:nvPr/>
        </p:nvSpPr>
        <p:spPr>
          <a:xfrm>
            <a:off x="6577519" y="9055514"/>
            <a:ext cx="1698370" cy="973107"/>
          </a:xfrm>
          <a:custGeom>
            <a:avLst/>
            <a:gdLst/>
            <a:ahLst/>
            <a:cxnLst/>
            <a:rect l="l" t="t" r="r" b="b"/>
            <a:pathLst>
              <a:path w="1698370" h="973107">
                <a:moveTo>
                  <a:pt x="0" y="0"/>
                </a:moveTo>
                <a:lnTo>
                  <a:pt x="1698370" y="0"/>
                </a:lnTo>
                <a:lnTo>
                  <a:pt x="1698370" y="973108"/>
                </a:lnTo>
                <a:lnTo>
                  <a:pt x="0" y="973108"/>
                </a:lnTo>
                <a:lnTo>
                  <a:pt x="0" y="0"/>
                </a:lnTo>
                <a:close/>
              </a:path>
            </a:pathLst>
          </a:custGeom>
          <a:blipFill>
            <a:blip r:embed="rId11"/>
            <a:stretch>
              <a:fillRect/>
            </a:stretch>
          </a:blipFill>
          <a:ln cap="sq">
            <a:noFill/>
            <a:prstDash val="solid"/>
            <a:miter/>
          </a:ln>
        </p:spPr>
      </p:sp>
      <p:sp>
        <p:nvSpPr>
          <p:cNvPr id="12" name="Freeform 12">
            <a:extLst>
              <a:ext uri="{FF2B5EF4-FFF2-40B4-BE49-F238E27FC236}">
                <a16:creationId xmlns:a16="http://schemas.microsoft.com/office/drawing/2014/main" id="{22634FE7-D381-0C2F-0DCC-105868F98242}"/>
              </a:ext>
            </a:extLst>
          </p:cNvPr>
          <p:cNvSpPr/>
          <p:nvPr/>
        </p:nvSpPr>
        <p:spPr>
          <a:xfrm>
            <a:off x="8487130" y="8733962"/>
            <a:ext cx="3049965" cy="1419819"/>
          </a:xfrm>
          <a:custGeom>
            <a:avLst/>
            <a:gdLst/>
            <a:ahLst/>
            <a:cxnLst/>
            <a:rect l="l" t="t" r="r" b="b"/>
            <a:pathLst>
              <a:path w="3049965" h="1419819">
                <a:moveTo>
                  <a:pt x="0" y="0"/>
                </a:moveTo>
                <a:lnTo>
                  <a:pt x="3049965" y="0"/>
                </a:lnTo>
                <a:lnTo>
                  <a:pt x="3049965" y="1419818"/>
                </a:lnTo>
                <a:lnTo>
                  <a:pt x="0" y="1419818"/>
                </a:lnTo>
                <a:lnTo>
                  <a:pt x="0" y="0"/>
                </a:lnTo>
                <a:close/>
              </a:path>
            </a:pathLst>
          </a:custGeom>
          <a:blipFill>
            <a:blip r:embed="rId12"/>
            <a:stretch>
              <a:fillRect r="-6743"/>
            </a:stretch>
          </a:blipFill>
        </p:spPr>
      </p:sp>
      <p:sp>
        <p:nvSpPr>
          <p:cNvPr id="15" name="Freeform 15">
            <a:extLst>
              <a:ext uri="{FF2B5EF4-FFF2-40B4-BE49-F238E27FC236}">
                <a16:creationId xmlns:a16="http://schemas.microsoft.com/office/drawing/2014/main" id="{82C8575A-BAD4-6565-B517-3C8963F977BD}"/>
              </a:ext>
            </a:extLst>
          </p:cNvPr>
          <p:cNvSpPr/>
          <p:nvPr/>
        </p:nvSpPr>
        <p:spPr>
          <a:xfrm>
            <a:off x="9616236" y="-9805162"/>
            <a:ext cx="18266241" cy="18266241"/>
          </a:xfrm>
          <a:custGeom>
            <a:avLst/>
            <a:gdLst/>
            <a:ahLst/>
            <a:cxnLst/>
            <a:rect l="l" t="t" r="r" b="b"/>
            <a:pathLst>
              <a:path w="18266241" h="18266241">
                <a:moveTo>
                  <a:pt x="0" y="0"/>
                </a:moveTo>
                <a:lnTo>
                  <a:pt x="18266242" y="0"/>
                </a:lnTo>
                <a:lnTo>
                  <a:pt x="18266242" y="18266241"/>
                </a:lnTo>
                <a:lnTo>
                  <a:pt x="0" y="18266241"/>
                </a:lnTo>
                <a:lnTo>
                  <a:pt x="0" y="0"/>
                </a:lnTo>
                <a:close/>
              </a:path>
            </a:pathLst>
          </a:custGeom>
          <a:blipFill>
            <a:blip r:embed="rId10">
              <a:alphaModFix amt="70000"/>
            </a:blip>
            <a:stretch>
              <a:fillRect/>
            </a:stretch>
          </a:blipFill>
        </p:spPr>
        <p:txBody>
          <a:bodyPr/>
          <a:lstStyle/>
          <a:p>
            <a:endParaRPr lang="en-US" dirty="0"/>
          </a:p>
        </p:txBody>
      </p:sp>
      <p:grpSp>
        <p:nvGrpSpPr>
          <p:cNvPr id="42" name="Group 8">
            <a:extLst>
              <a:ext uri="{FF2B5EF4-FFF2-40B4-BE49-F238E27FC236}">
                <a16:creationId xmlns:a16="http://schemas.microsoft.com/office/drawing/2014/main" id="{045FD855-803A-D65D-C1C2-4C9B56CFC4C1}"/>
              </a:ext>
            </a:extLst>
          </p:cNvPr>
          <p:cNvGrpSpPr/>
          <p:nvPr/>
        </p:nvGrpSpPr>
        <p:grpSpPr>
          <a:xfrm>
            <a:off x="3318385" y="2693809"/>
            <a:ext cx="11801468" cy="3919838"/>
            <a:chOff x="0" y="0"/>
            <a:chExt cx="1223550" cy="406400"/>
          </a:xfrm>
        </p:grpSpPr>
        <p:sp>
          <p:nvSpPr>
            <p:cNvPr id="43" name="Freeform 9">
              <a:extLst>
                <a:ext uri="{FF2B5EF4-FFF2-40B4-BE49-F238E27FC236}">
                  <a16:creationId xmlns:a16="http://schemas.microsoft.com/office/drawing/2014/main" id="{F0AA9125-20AB-DC77-CD2B-7ACFD2FE14A0}"/>
                </a:ext>
              </a:extLst>
            </p:cNvPr>
            <p:cNvSpPr/>
            <p:nvPr/>
          </p:nvSpPr>
          <p:spPr>
            <a:xfrm>
              <a:off x="0" y="0"/>
              <a:ext cx="1223550" cy="406400"/>
            </a:xfrm>
            <a:custGeom>
              <a:avLst/>
              <a:gdLst/>
              <a:ahLst/>
              <a:cxnLst/>
              <a:rect l="l" t="t" r="r" b="b"/>
              <a:pathLst>
                <a:path w="1223550" h="406400">
                  <a:moveTo>
                    <a:pt x="1020350" y="0"/>
                  </a:moveTo>
                  <a:cubicBezTo>
                    <a:pt x="1132574" y="0"/>
                    <a:pt x="1223550" y="90976"/>
                    <a:pt x="1223550" y="203200"/>
                  </a:cubicBezTo>
                  <a:cubicBezTo>
                    <a:pt x="1223550" y="315424"/>
                    <a:pt x="1132574" y="406400"/>
                    <a:pt x="1020350" y="406400"/>
                  </a:cubicBezTo>
                  <a:lnTo>
                    <a:pt x="203200" y="406400"/>
                  </a:lnTo>
                  <a:cubicBezTo>
                    <a:pt x="90976" y="406400"/>
                    <a:pt x="0" y="315424"/>
                    <a:pt x="0" y="203200"/>
                  </a:cubicBezTo>
                  <a:cubicBezTo>
                    <a:pt x="0" y="90976"/>
                    <a:pt x="90976" y="0"/>
                    <a:pt x="203200" y="0"/>
                  </a:cubicBezTo>
                  <a:lnTo>
                    <a:pt x="1020350" y="0"/>
                  </a:ln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44" name="TextBox 10">
              <a:extLst>
                <a:ext uri="{FF2B5EF4-FFF2-40B4-BE49-F238E27FC236}">
                  <a16:creationId xmlns:a16="http://schemas.microsoft.com/office/drawing/2014/main" id="{84790E34-404A-938A-068A-2255FCA5603A}"/>
                </a:ext>
              </a:extLst>
            </p:cNvPr>
            <p:cNvSpPr txBox="1"/>
            <p:nvPr/>
          </p:nvSpPr>
          <p:spPr>
            <a:xfrm>
              <a:off x="0" y="-28575"/>
              <a:ext cx="1223550" cy="434975"/>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31" name="TextBox 13">
            <a:extLst>
              <a:ext uri="{FF2B5EF4-FFF2-40B4-BE49-F238E27FC236}">
                <a16:creationId xmlns:a16="http://schemas.microsoft.com/office/drawing/2014/main" id="{17873979-190E-BE8E-8B75-A580E69C1F0F}"/>
              </a:ext>
            </a:extLst>
          </p:cNvPr>
          <p:cNvSpPr txBox="1"/>
          <p:nvPr/>
        </p:nvSpPr>
        <p:spPr>
          <a:xfrm>
            <a:off x="3706137" y="3666278"/>
            <a:ext cx="11025963" cy="1974900"/>
          </a:xfrm>
          <a:prstGeom prst="rect">
            <a:avLst/>
          </a:prstGeom>
        </p:spPr>
        <p:txBody>
          <a:bodyPr lIns="0" tIns="0" rIns="0" bIns="0" rtlCol="0" anchor="t">
            <a:spAutoFit/>
          </a:bodyPr>
          <a:lstStyle/>
          <a:p>
            <a:pPr algn="ctr" rtl="1">
              <a:lnSpc>
                <a:spcPts val="15405"/>
              </a:lnSpc>
              <a:spcBef>
                <a:spcPct val="0"/>
              </a:spcBef>
            </a:pPr>
            <a:r>
              <a:rPr lang="en-US" sz="11003" b="1" dirty="0">
                <a:solidFill>
                  <a:srgbClr val="003B73"/>
                </a:solidFill>
                <a:latin typeface="Aria Heavy"/>
                <a:ea typeface="Aria Heavy"/>
                <a:cs typeface="Aria Heavy"/>
                <a:sym typeface="Aria Heavy"/>
                <a:rtl/>
              </a:rPr>
              <a:t> Rolling Mill</a:t>
            </a:r>
            <a:endParaRPr lang="ar-EG" sz="11003" b="1" dirty="0">
              <a:solidFill>
                <a:srgbClr val="003B73"/>
              </a:solidFill>
              <a:latin typeface="Aria Heavy"/>
              <a:ea typeface="Aria Heavy"/>
              <a:cs typeface="Aria Heavy"/>
              <a:sym typeface="Aria Heavy"/>
              <a:rtl/>
            </a:endParaRPr>
          </a:p>
        </p:txBody>
      </p:sp>
    </p:spTree>
    <p:extLst>
      <p:ext uri="{BB962C8B-B14F-4D97-AF65-F5344CB8AC3E}">
        <p14:creationId xmlns:p14="http://schemas.microsoft.com/office/powerpoint/2010/main" val="1005797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4E0542-6038-5BAE-4A63-C12DA70C09A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D57E4E5-A326-3F7F-7C98-8DFA745EF247}"/>
              </a:ext>
            </a:extLst>
          </p:cNvPr>
          <p:cNvGrpSpPr/>
          <p:nvPr/>
        </p:nvGrpSpPr>
        <p:grpSpPr>
          <a:xfrm>
            <a:off x="-3046967" y="-3753295"/>
            <a:ext cx="23993820" cy="17793589"/>
            <a:chOff x="0" y="0"/>
            <a:chExt cx="31991760" cy="23724786"/>
          </a:xfrm>
        </p:grpSpPr>
        <p:sp>
          <p:nvSpPr>
            <p:cNvPr id="3" name="Freeform 3">
              <a:extLst>
                <a:ext uri="{FF2B5EF4-FFF2-40B4-BE49-F238E27FC236}">
                  <a16:creationId xmlns:a16="http://schemas.microsoft.com/office/drawing/2014/main" id="{D3E0177B-2DB6-BC7E-BFE2-FBE5656D5B84}"/>
                </a:ext>
              </a:extLst>
            </p:cNvPr>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3">
                <a:alphaModFix amt="18999"/>
                <a:extLst>
                  <a:ext uri="{96DAC541-7B7A-43D3-8B79-37D633B846F1}">
                    <asvg:svgBlip xmlns:asvg="http://schemas.microsoft.com/office/drawing/2016/SVG/main" r:embed="rId4"/>
                  </a:ext>
                </a:extLst>
              </a:blip>
              <a:stretch>
                <a:fillRect/>
              </a:stretch>
            </a:blipFill>
          </p:spPr>
        </p:sp>
        <p:sp>
          <p:nvSpPr>
            <p:cNvPr id="4" name="Freeform 4">
              <a:extLst>
                <a:ext uri="{FF2B5EF4-FFF2-40B4-BE49-F238E27FC236}">
                  <a16:creationId xmlns:a16="http://schemas.microsoft.com/office/drawing/2014/main" id="{15247438-9958-173A-7CC2-3F94D1C54FD0}"/>
                </a:ext>
              </a:extLst>
            </p:cNvPr>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5">
                <a:alphaModFix amt="18999"/>
                <a:extLst>
                  <a:ext uri="{96DAC541-7B7A-43D3-8B79-37D633B846F1}">
                    <asvg:svgBlip xmlns:asvg="http://schemas.microsoft.com/office/drawing/2016/SVG/main" r:embed="rId6"/>
                  </a:ext>
                </a:extLst>
              </a:blip>
              <a:stretch>
                <a:fillRect/>
              </a:stretch>
            </a:blipFill>
          </p:spPr>
        </p:sp>
        <p:sp>
          <p:nvSpPr>
            <p:cNvPr id="5" name="Freeform 5">
              <a:extLst>
                <a:ext uri="{FF2B5EF4-FFF2-40B4-BE49-F238E27FC236}">
                  <a16:creationId xmlns:a16="http://schemas.microsoft.com/office/drawing/2014/main" id="{A78F6BF2-31A8-EE9C-0925-0DB5109DEF56}"/>
                </a:ext>
              </a:extLst>
            </p:cNvPr>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7">
                <a:alphaModFix amt="18999"/>
                <a:extLst>
                  <a:ext uri="{96DAC541-7B7A-43D3-8B79-37D633B846F1}">
                    <asvg:svgBlip xmlns:asvg="http://schemas.microsoft.com/office/drawing/2016/SVG/main" r:embed="rId8"/>
                  </a:ext>
                </a:extLst>
              </a:blip>
              <a:stretch>
                <a:fillRect/>
              </a:stretch>
            </a:blipFill>
          </p:spPr>
        </p:sp>
        <p:sp>
          <p:nvSpPr>
            <p:cNvPr id="6" name="Freeform 6">
              <a:extLst>
                <a:ext uri="{FF2B5EF4-FFF2-40B4-BE49-F238E27FC236}">
                  <a16:creationId xmlns:a16="http://schemas.microsoft.com/office/drawing/2014/main" id="{367B8D87-8B09-A1D0-7B83-930065E08032}"/>
                </a:ext>
              </a:extLst>
            </p:cNvPr>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9">
                <a:alphaModFix amt="12000"/>
                <a:extLst>
                  <a:ext uri="{96DAC541-7B7A-43D3-8B79-37D633B846F1}">
                    <asvg:svgBlip xmlns:asvg="http://schemas.microsoft.com/office/drawing/2016/SVG/main" r:embed="rId10"/>
                  </a:ext>
                </a:extLst>
              </a:blip>
              <a:stretch>
                <a:fillRect/>
              </a:stretch>
            </a:blipFill>
          </p:spPr>
        </p:sp>
      </p:grpSp>
      <p:grpSp>
        <p:nvGrpSpPr>
          <p:cNvPr id="8" name="Group 8">
            <a:extLst>
              <a:ext uri="{FF2B5EF4-FFF2-40B4-BE49-F238E27FC236}">
                <a16:creationId xmlns:a16="http://schemas.microsoft.com/office/drawing/2014/main" id="{9F13A28D-D308-7799-42F9-733630C2FB4B}"/>
              </a:ext>
            </a:extLst>
          </p:cNvPr>
          <p:cNvGrpSpPr/>
          <p:nvPr/>
        </p:nvGrpSpPr>
        <p:grpSpPr>
          <a:xfrm>
            <a:off x="1135131" y="1794224"/>
            <a:ext cx="16017738" cy="7464076"/>
            <a:chOff x="0" y="0"/>
            <a:chExt cx="3773382" cy="1758351"/>
          </a:xfrm>
        </p:grpSpPr>
        <p:sp>
          <p:nvSpPr>
            <p:cNvPr id="9" name="Freeform 9">
              <a:extLst>
                <a:ext uri="{FF2B5EF4-FFF2-40B4-BE49-F238E27FC236}">
                  <a16:creationId xmlns:a16="http://schemas.microsoft.com/office/drawing/2014/main" id="{447382DB-A106-F30B-A73D-D2316DE8C782}"/>
                </a:ext>
              </a:extLst>
            </p:cNvPr>
            <p:cNvSpPr/>
            <p:nvPr/>
          </p:nvSpPr>
          <p:spPr>
            <a:xfrm>
              <a:off x="0" y="0"/>
              <a:ext cx="3773382" cy="1758351"/>
            </a:xfrm>
            <a:custGeom>
              <a:avLst/>
              <a:gdLst/>
              <a:ahLst/>
              <a:cxnLst/>
              <a:rect l="l" t="t" r="r" b="b"/>
              <a:pathLst>
                <a:path w="3773382" h="1758351">
                  <a:moveTo>
                    <a:pt x="31900" y="0"/>
                  </a:moveTo>
                  <a:lnTo>
                    <a:pt x="3741482" y="0"/>
                  </a:lnTo>
                  <a:cubicBezTo>
                    <a:pt x="3749943" y="0"/>
                    <a:pt x="3758057" y="3361"/>
                    <a:pt x="3764039" y="9343"/>
                  </a:cubicBezTo>
                  <a:cubicBezTo>
                    <a:pt x="3770021" y="15326"/>
                    <a:pt x="3773382" y="23440"/>
                    <a:pt x="3773382" y="31900"/>
                  </a:cubicBezTo>
                  <a:lnTo>
                    <a:pt x="3773382" y="1726451"/>
                  </a:lnTo>
                  <a:cubicBezTo>
                    <a:pt x="3773382" y="1744069"/>
                    <a:pt x="3759100" y="1758351"/>
                    <a:pt x="3741482" y="1758351"/>
                  </a:cubicBezTo>
                  <a:lnTo>
                    <a:pt x="31900" y="1758351"/>
                  </a:lnTo>
                  <a:cubicBezTo>
                    <a:pt x="14282" y="1758351"/>
                    <a:pt x="0" y="1744069"/>
                    <a:pt x="0" y="1726451"/>
                  </a:cubicBezTo>
                  <a:lnTo>
                    <a:pt x="0" y="31900"/>
                  </a:lnTo>
                  <a:cubicBezTo>
                    <a:pt x="0" y="14282"/>
                    <a:pt x="14282" y="0"/>
                    <a:pt x="31900" y="0"/>
                  </a:cubicBez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10" name="TextBox 10">
              <a:extLst>
                <a:ext uri="{FF2B5EF4-FFF2-40B4-BE49-F238E27FC236}">
                  <a16:creationId xmlns:a16="http://schemas.microsoft.com/office/drawing/2014/main" id="{CB8FE990-4189-BB04-607D-D466A8C5F224}"/>
                </a:ext>
              </a:extLst>
            </p:cNvPr>
            <p:cNvSpPr txBox="1"/>
            <p:nvPr/>
          </p:nvSpPr>
          <p:spPr>
            <a:xfrm>
              <a:off x="0" y="-28575"/>
              <a:ext cx="3773382" cy="1786926"/>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24" name="Rectangle 23">
            <a:extLst>
              <a:ext uri="{FF2B5EF4-FFF2-40B4-BE49-F238E27FC236}">
                <a16:creationId xmlns:a16="http://schemas.microsoft.com/office/drawing/2014/main" id="{CC63B02D-D872-48B3-0157-3286B94BE51A}"/>
              </a:ext>
            </a:extLst>
          </p:cNvPr>
          <p:cNvSpPr/>
          <p:nvPr/>
        </p:nvSpPr>
        <p:spPr>
          <a:xfrm>
            <a:off x="2403145" y="7453171"/>
            <a:ext cx="6746792" cy="667718"/>
          </a:xfrm>
          <a:prstGeom prst="rect">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7">
            <a:extLst>
              <a:ext uri="{FF2B5EF4-FFF2-40B4-BE49-F238E27FC236}">
                <a16:creationId xmlns:a16="http://schemas.microsoft.com/office/drawing/2014/main" id="{F7A7779A-1050-4359-EAF8-00230E0AB04A}"/>
              </a:ext>
            </a:extLst>
          </p:cNvPr>
          <p:cNvSpPr txBox="1">
            <a:spLocks/>
          </p:cNvSpPr>
          <p:nvPr/>
        </p:nvSpPr>
        <p:spPr>
          <a:xfrm>
            <a:off x="3672642" y="2042752"/>
            <a:ext cx="4513489" cy="429768"/>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a:p>
        </p:txBody>
      </p:sp>
      <p:sp>
        <p:nvSpPr>
          <p:cNvPr id="26" name="Text Placeholder 8">
            <a:extLst>
              <a:ext uri="{FF2B5EF4-FFF2-40B4-BE49-F238E27FC236}">
                <a16:creationId xmlns:a16="http://schemas.microsoft.com/office/drawing/2014/main" id="{E158B698-7AD5-1CFA-37A5-549DED0ADBEA}"/>
              </a:ext>
            </a:extLst>
          </p:cNvPr>
          <p:cNvSpPr txBox="1">
            <a:spLocks/>
          </p:cNvSpPr>
          <p:nvPr/>
        </p:nvSpPr>
        <p:spPr>
          <a:xfrm>
            <a:off x="2771604" y="1850073"/>
            <a:ext cx="1216723" cy="159226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a:p>
        </p:txBody>
      </p:sp>
      <p:pic>
        <p:nvPicPr>
          <p:cNvPr id="27" name="Picture 26">
            <a:extLst>
              <a:ext uri="{FF2B5EF4-FFF2-40B4-BE49-F238E27FC236}">
                <a16:creationId xmlns:a16="http://schemas.microsoft.com/office/drawing/2014/main" id="{1D3E912D-9B27-E43A-7E0F-F2D6D818BB8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10980" y="2613900"/>
            <a:ext cx="8102700" cy="3532127"/>
          </a:xfrm>
          <a:prstGeom prst="rect">
            <a:avLst/>
          </a:prstGeom>
        </p:spPr>
      </p:pic>
      <p:sp>
        <p:nvSpPr>
          <p:cNvPr id="30" name="Rectangle 29">
            <a:extLst>
              <a:ext uri="{FF2B5EF4-FFF2-40B4-BE49-F238E27FC236}">
                <a16:creationId xmlns:a16="http://schemas.microsoft.com/office/drawing/2014/main" id="{4CE4955D-0507-C45C-9E96-DCAB5E1B0E6E}"/>
              </a:ext>
            </a:extLst>
          </p:cNvPr>
          <p:cNvSpPr/>
          <p:nvPr/>
        </p:nvSpPr>
        <p:spPr>
          <a:xfrm>
            <a:off x="2401431" y="6649432"/>
            <a:ext cx="6746792" cy="667718"/>
          </a:xfrm>
          <a:prstGeom prst="rect">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Hexagon 30">
            <a:extLst>
              <a:ext uri="{FF2B5EF4-FFF2-40B4-BE49-F238E27FC236}">
                <a16:creationId xmlns:a16="http://schemas.microsoft.com/office/drawing/2014/main" id="{216A549D-C1FE-B1EF-B270-39A3A3621EBF}"/>
              </a:ext>
            </a:extLst>
          </p:cNvPr>
          <p:cNvSpPr/>
          <p:nvPr/>
        </p:nvSpPr>
        <p:spPr>
          <a:xfrm rot="16200000">
            <a:off x="1856502" y="6670963"/>
            <a:ext cx="662402" cy="624656"/>
          </a:xfrm>
          <a:prstGeom prst="hexagon">
            <a:avLst/>
          </a:prstGeom>
          <a:solidFill>
            <a:schemeClr val="bg1"/>
          </a:solidFill>
          <a:ln w="57150">
            <a:solidFill>
              <a:srgbClr val="00B05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A1277AB1-01F3-6417-7531-B1D20B24B079}"/>
              </a:ext>
            </a:extLst>
          </p:cNvPr>
          <p:cNvSpPr txBox="1"/>
          <p:nvPr/>
        </p:nvSpPr>
        <p:spPr>
          <a:xfrm>
            <a:off x="2636824" y="6673301"/>
            <a:ext cx="6629090" cy="584775"/>
          </a:xfrm>
          <a:prstGeom prst="rect">
            <a:avLst/>
          </a:prstGeom>
          <a:noFill/>
        </p:spPr>
        <p:txBody>
          <a:bodyPr wrap="square">
            <a:spAutoFit/>
          </a:bodyPr>
          <a:lstStyle/>
          <a:p>
            <a:r>
              <a:rPr lang="en-US" sz="1600" dirty="0"/>
              <a:t>An AI project at continuous pickling line #3 at Cherepovets Steel Mill and several machine learning models at the </a:t>
            </a:r>
            <a:r>
              <a:rPr lang="en-US" sz="1600" dirty="0" err="1"/>
              <a:t>Kolpino</a:t>
            </a:r>
            <a:r>
              <a:rPr lang="en-US" sz="1600" dirty="0"/>
              <a:t> production site of Mill 5000. </a:t>
            </a:r>
          </a:p>
        </p:txBody>
      </p:sp>
      <p:sp>
        <p:nvSpPr>
          <p:cNvPr id="33" name="Rectangle 32">
            <a:extLst>
              <a:ext uri="{FF2B5EF4-FFF2-40B4-BE49-F238E27FC236}">
                <a16:creationId xmlns:a16="http://schemas.microsoft.com/office/drawing/2014/main" id="{566C3855-BD0E-186E-1CFD-B3CF4CE1C1CB}"/>
              </a:ext>
            </a:extLst>
          </p:cNvPr>
          <p:cNvSpPr/>
          <p:nvPr/>
        </p:nvSpPr>
        <p:spPr>
          <a:xfrm>
            <a:off x="2587247" y="7452641"/>
            <a:ext cx="6556753" cy="584775"/>
          </a:xfrm>
          <a:prstGeom prst="rect">
            <a:avLst/>
          </a:prstGeom>
          <a:noFill/>
        </p:spPr>
        <p:txBody>
          <a:bodyPr wrap="square">
            <a:spAutoFit/>
          </a:bodyPr>
          <a:lstStyle/>
          <a:p>
            <a:r>
              <a:rPr lang="en-US" sz="1600" dirty="0"/>
              <a:t>The performance of continuous pickling line #3 has improved by more than 6.5% and the productivity of the Mill 5000 line by 5.2%.</a:t>
            </a:r>
          </a:p>
        </p:txBody>
      </p:sp>
      <p:sp>
        <p:nvSpPr>
          <p:cNvPr id="34" name="Hexagon 33">
            <a:extLst>
              <a:ext uri="{FF2B5EF4-FFF2-40B4-BE49-F238E27FC236}">
                <a16:creationId xmlns:a16="http://schemas.microsoft.com/office/drawing/2014/main" id="{477524DC-0161-ABD1-416D-37327407CCA1}"/>
              </a:ext>
            </a:extLst>
          </p:cNvPr>
          <p:cNvSpPr/>
          <p:nvPr/>
        </p:nvSpPr>
        <p:spPr>
          <a:xfrm rot="16200000">
            <a:off x="1857664" y="7473134"/>
            <a:ext cx="662402" cy="624656"/>
          </a:xfrm>
          <a:prstGeom prst="hexagon">
            <a:avLst/>
          </a:prstGeom>
          <a:solidFill>
            <a:schemeClr val="bg1"/>
          </a:solidFill>
          <a:ln w="57150">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87706E3-438B-B55A-9A5E-CD6842ECDD46}"/>
              </a:ext>
            </a:extLst>
          </p:cNvPr>
          <p:cNvSpPr/>
          <p:nvPr/>
        </p:nvSpPr>
        <p:spPr>
          <a:xfrm>
            <a:off x="2397208" y="8273604"/>
            <a:ext cx="6746792" cy="667718"/>
          </a:xfrm>
          <a:prstGeom prst="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590D65A0-80D9-2428-49F4-F2FAFC20C596}"/>
              </a:ext>
            </a:extLst>
          </p:cNvPr>
          <p:cNvSpPr/>
          <p:nvPr/>
        </p:nvSpPr>
        <p:spPr>
          <a:xfrm>
            <a:off x="2587247" y="8335305"/>
            <a:ext cx="6556753" cy="584775"/>
          </a:xfrm>
          <a:prstGeom prst="rect">
            <a:avLst/>
          </a:prstGeom>
          <a:noFill/>
        </p:spPr>
        <p:txBody>
          <a:bodyPr wrap="square">
            <a:spAutoFit/>
          </a:bodyPr>
          <a:lstStyle/>
          <a:p>
            <a:r>
              <a:rPr lang="en-US" sz="1600" dirty="0"/>
              <a:t>Delivered profit $18.9 million increases, up from $9.5 million in 2019 (a 98.9% increase).</a:t>
            </a:r>
          </a:p>
        </p:txBody>
      </p:sp>
      <p:sp>
        <p:nvSpPr>
          <p:cNvPr id="37" name="Hexagon 36">
            <a:extLst>
              <a:ext uri="{FF2B5EF4-FFF2-40B4-BE49-F238E27FC236}">
                <a16:creationId xmlns:a16="http://schemas.microsoft.com/office/drawing/2014/main" id="{012EA63F-0995-240F-A4F3-E9AC099EFD78}"/>
              </a:ext>
            </a:extLst>
          </p:cNvPr>
          <p:cNvSpPr/>
          <p:nvPr/>
        </p:nvSpPr>
        <p:spPr>
          <a:xfrm rot="16200000">
            <a:off x="1857227" y="8281142"/>
            <a:ext cx="662402" cy="624656"/>
          </a:xfrm>
          <a:prstGeom prst="hexagon">
            <a:avLst/>
          </a:prstGeom>
          <a:solidFill>
            <a:schemeClr val="bg1"/>
          </a:solidFill>
          <a:ln w="57150">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7">
            <a:extLst>
              <a:ext uri="{FF2B5EF4-FFF2-40B4-BE49-F238E27FC236}">
                <a16:creationId xmlns:a16="http://schemas.microsoft.com/office/drawing/2014/main" id="{88D35B2C-EDB5-E534-76DF-4C40FA0A13BB}"/>
              </a:ext>
            </a:extLst>
          </p:cNvPr>
          <p:cNvSpPr txBox="1"/>
          <p:nvPr/>
        </p:nvSpPr>
        <p:spPr>
          <a:xfrm>
            <a:off x="4503124" y="578408"/>
            <a:ext cx="9281751" cy="830997"/>
          </a:xfrm>
          <a:prstGeom prst="rect">
            <a:avLst/>
          </a:prstGeom>
        </p:spPr>
        <p:txBody>
          <a:bodyPr lIns="0" tIns="0" rIns="0" bIns="0" rtlCol="0" anchor="t">
            <a:spAutoFit/>
          </a:bodyPr>
          <a:lstStyle/>
          <a:p>
            <a:pPr algn="ctr"/>
            <a:r>
              <a:rPr lang="en-US" sz="5400" dirty="0"/>
              <a:t>Boosting pickling process</a:t>
            </a:r>
          </a:p>
        </p:txBody>
      </p:sp>
      <p:pic>
        <p:nvPicPr>
          <p:cNvPr id="1026" name="Picture 2" descr="Severstal - Wikipedia">
            <a:extLst>
              <a:ext uri="{FF2B5EF4-FFF2-40B4-BE49-F238E27FC236}">
                <a16:creationId xmlns:a16="http://schemas.microsoft.com/office/drawing/2014/main" id="{F049586D-4FF9-890A-67A1-A5BCD5BEF6E2}"/>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2954000" y="1968467"/>
            <a:ext cx="3853331" cy="12908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140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305C3E-B378-0445-0E36-CD9E56FAE3E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412E025-00DE-5B26-9139-39DB14649C93}"/>
              </a:ext>
            </a:extLst>
          </p:cNvPr>
          <p:cNvGrpSpPr/>
          <p:nvPr/>
        </p:nvGrpSpPr>
        <p:grpSpPr>
          <a:xfrm>
            <a:off x="-3538710" y="-3753295"/>
            <a:ext cx="23993820" cy="17793589"/>
            <a:chOff x="0" y="0"/>
            <a:chExt cx="31991760" cy="23724786"/>
          </a:xfrm>
        </p:grpSpPr>
        <p:sp>
          <p:nvSpPr>
            <p:cNvPr id="3" name="Freeform 3">
              <a:extLst>
                <a:ext uri="{FF2B5EF4-FFF2-40B4-BE49-F238E27FC236}">
                  <a16:creationId xmlns:a16="http://schemas.microsoft.com/office/drawing/2014/main" id="{636E4E3B-2C69-35AD-66F7-3B6D93DA79F3}"/>
                </a:ext>
              </a:extLst>
            </p:cNvPr>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3">
                <a:alphaModFix amt="18999"/>
                <a:extLst>
                  <a:ext uri="{96DAC541-7B7A-43D3-8B79-37D633B846F1}">
                    <asvg:svgBlip xmlns:asvg="http://schemas.microsoft.com/office/drawing/2016/SVG/main" r:embed="rId4"/>
                  </a:ext>
                </a:extLst>
              </a:blip>
              <a:stretch>
                <a:fillRect/>
              </a:stretch>
            </a:blipFill>
          </p:spPr>
        </p:sp>
        <p:sp>
          <p:nvSpPr>
            <p:cNvPr id="4" name="Freeform 4">
              <a:extLst>
                <a:ext uri="{FF2B5EF4-FFF2-40B4-BE49-F238E27FC236}">
                  <a16:creationId xmlns:a16="http://schemas.microsoft.com/office/drawing/2014/main" id="{64CCED15-EFC8-8F2C-7104-F70B1F12DFE8}"/>
                </a:ext>
              </a:extLst>
            </p:cNvPr>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5">
                <a:alphaModFix amt="18999"/>
                <a:extLst>
                  <a:ext uri="{96DAC541-7B7A-43D3-8B79-37D633B846F1}">
                    <asvg:svgBlip xmlns:asvg="http://schemas.microsoft.com/office/drawing/2016/SVG/main" r:embed="rId6"/>
                  </a:ext>
                </a:extLst>
              </a:blip>
              <a:stretch>
                <a:fillRect/>
              </a:stretch>
            </a:blipFill>
          </p:spPr>
        </p:sp>
        <p:sp>
          <p:nvSpPr>
            <p:cNvPr id="5" name="Freeform 5">
              <a:extLst>
                <a:ext uri="{FF2B5EF4-FFF2-40B4-BE49-F238E27FC236}">
                  <a16:creationId xmlns:a16="http://schemas.microsoft.com/office/drawing/2014/main" id="{F5711B39-96A5-BC0A-EE49-A524221A27FE}"/>
                </a:ext>
              </a:extLst>
            </p:cNvPr>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7">
                <a:alphaModFix amt="18999"/>
                <a:extLst>
                  <a:ext uri="{96DAC541-7B7A-43D3-8B79-37D633B846F1}">
                    <asvg:svgBlip xmlns:asvg="http://schemas.microsoft.com/office/drawing/2016/SVG/main" r:embed="rId8"/>
                  </a:ext>
                </a:extLst>
              </a:blip>
              <a:stretch>
                <a:fillRect/>
              </a:stretch>
            </a:blipFill>
          </p:spPr>
        </p:sp>
        <p:sp>
          <p:nvSpPr>
            <p:cNvPr id="6" name="Freeform 6">
              <a:extLst>
                <a:ext uri="{FF2B5EF4-FFF2-40B4-BE49-F238E27FC236}">
                  <a16:creationId xmlns:a16="http://schemas.microsoft.com/office/drawing/2014/main" id="{7268C07B-8871-ADA4-A3AD-29D0D0E4AF06}"/>
                </a:ext>
              </a:extLst>
            </p:cNvPr>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9">
                <a:alphaModFix amt="12000"/>
                <a:extLst>
                  <a:ext uri="{96DAC541-7B7A-43D3-8B79-37D633B846F1}">
                    <asvg:svgBlip xmlns:asvg="http://schemas.microsoft.com/office/drawing/2016/SVG/main" r:embed="rId10"/>
                  </a:ext>
                </a:extLst>
              </a:blip>
              <a:stretch>
                <a:fillRect/>
              </a:stretch>
            </a:blipFill>
          </p:spPr>
        </p:sp>
      </p:grpSp>
      <p:grpSp>
        <p:nvGrpSpPr>
          <p:cNvPr id="8" name="Group 8">
            <a:extLst>
              <a:ext uri="{FF2B5EF4-FFF2-40B4-BE49-F238E27FC236}">
                <a16:creationId xmlns:a16="http://schemas.microsoft.com/office/drawing/2014/main" id="{C4C075E6-93B6-B125-C775-C0681012FAED}"/>
              </a:ext>
            </a:extLst>
          </p:cNvPr>
          <p:cNvGrpSpPr/>
          <p:nvPr/>
        </p:nvGrpSpPr>
        <p:grpSpPr>
          <a:xfrm>
            <a:off x="1135131" y="1672925"/>
            <a:ext cx="16017738" cy="7585375"/>
            <a:chOff x="0" y="-28575"/>
            <a:chExt cx="3773382" cy="1786926"/>
          </a:xfrm>
        </p:grpSpPr>
        <p:sp>
          <p:nvSpPr>
            <p:cNvPr id="9" name="Freeform 9">
              <a:extLst>
                <a:ext uri="{FF2B5EF4-FFF2-40B4-BE49-F238E27FC236}">
                  <a16:creationId xmlns:a16="http://schemas.microsoft.com/office/drawing/2014/main" id="{F6F751A9-4D60-5C8A-A748-6FA46135FFE5}"/>
                </a:ext>
              </a:extLst>
            </p:cNvPr>
            <p:cNvSpPr/>
            <p:nvPr/>
          </p:nvSpPr>
          <p:spPr>
            <a:xfrm>
              <a:off x="0" y="0"/>
              <a:ext cx="3773382" cy="1758351"/>
            </a:xfrm>
            <a:custGeom>
              <a:avLst/>
              <a:gdLst/>
              <a:ahLst/>
              <a:cxnLst/>
              <a:rect l="l" t="t" r="r" b="b"/>
              <a:pathLst>
                <a:path w="3773382" h="1758351">
                  <a:moveTo>
                    <a:pt x="31900" y="0"/>
                  </a:moveTo>
                  <a:lnTo>
                    <a:pt x="3741482" y="0"/>
                  </a:lnTo>
                  <a:cubicBezTo>
                    <a:pt x="3749943" y="0"/>
                    <a:pt x="3758057" y="3361"/>
                    <a:pt x="3764039" y="9343"/>
                  </a:cubicBezTo>
                  <a:cubicBezTo>
                    <a:pt x="3770021" y="15326"/>
                    <a:pt x="3773382" y="23440"/>
                    <a:pt x="3773382" y="31900"/>
                  </a:cubicBezTo>
                  <a:lnTo>
                    <a:pt x="3773382" y="1726451"/>
                  </a:lnTo>
                  <a:cubicBezTo>
                    <a:pt x="3773382" y="1744069"/>
                    <a:pt x="3759100" y="1758351"/>
                    <a:pt x="3741482" y="1758351"/>
                  </a:cubicBezTo>
                  <a:lnTo>
                    <a:pt x="31900" y="1758351"/>
                  </a:lnTo>
                  <a:cubicBezTo>
                    <a:pt x="14282" y="1758351"/>
                    <a:pt x="0" y="1744069"/>
                    <a:pt x="0" y="1726451"/>
                  </a:cubicBezTo>
                  <a:lnTo>
                    <a:pt x="0" y="31900"/>
                  </a:lnTo>
                  <a:cubicBezTo>
                    <a:pt x="0" y="14282"/>
                    <a:pt x="14282" y="0"/>
                    <a:pt x="31900" y="0"/>
                  </a:cubicBez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10" name="TextBox 10">
              <a:extLst>
                <a:ext uri="{FF2B5EF4-FFF2-40B4-BE49-F238E27FC236}">
                  <a16:creationId xmlns:a16="http://schemas.microsoft.com/office/drawing/2014/main" id="{0EC56E0F-54F6-8242-1016-30E621903293}"/>
                </a:ext>
              </a:extLst>
            </p:cNvPr>
            <p:cNvSpPr txBox="1"/>
            <p:nvPr/>
          </p:nvSpPr>
          <p:spPr>
            <a:xfrm>
              <a:off x="0" y="-28575"/>
              <a:ext cx="3773382" cy="1786926"/>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25" name="Text Placeholder 7">
            <a:extLst>
              <a:ext uri="{FF2B5EF4-FFF2-40B4-BE49-F238E27FC236}">
                <a16:creationId xmlns:a16="http://schemas.microsoft.com/office/drawing/2014/main" id="{60B34EF0-45AE-FA08-B31E-7676AA18115D}"/>
              </a:ext>
            </a:extLst>
          </p:cNvPr>
          <p:cNvSpPr txBox="1">
            <a:spLocks/>
          </p:cNvSpPr>
          <p:nvPr/>
        </p:nvSpPr>
        <p:spPr>
          <a:xfrm>
            <a:off x="3672642" y="2042752"/>
            <a:ext cx="4513489" cy="429768"/>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a:p>
        </p:txBody>
      </p:sp>
      <p:sp>
        <p:nvSpPr>
          <p:cNvPr id="26" name="Text Placeholder 8">
            <a:extLst>
              <a:ext uri="{FF2B5EF4-FFF2-40B4-BE49-F238E27FC236}">
                <a16:creationId xmlns:a16="http://schemas.microsoft.com/office/drawing/2014/main" id="{6623AE91-673D-4EAC-E02E-4782A9AEC96A}"/>
              </a:ext>
            </a:extLst>
          </p:cNvPr>
          <p:cNvSpPr txBox="1">
            <a:spLocks/>
          </p:cNvSpPr>
          <p:nvPr/>
        </p:nvSpPr>
        <p:spPr>
          <a:xfrm>
            <a:off x="2771604" y="1850073"/>
            <a:ext cx="1216723" cy="159226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a:p>
        </p:txBody>
      </p:sp>
      <p:sp>
        <p:nvSpPr>
          <p:cNvPr id="40" name="TextBox 7">
            <a:extLst>
              <a:ext uri="{FF2B5EF4-FFF2-40B4-BE49-F238E27FC236}">
                <a16:creationId xmlns:a16="http://schemas.microsoft.com/office/drawing/2014/main" id="{6F866773-EDD1-3527-DF76-EC3E7B2452EB}"/>
              </a:ext>
            </a:extLst>
          </p:cNvPr>
          <p:cNvSpPr txBox="1"/>
          <p:nvPr/>
        </p:nvSpPr>
        <p:spPr>
          <a:xfrm>
            <a:off x="3191606" y="184243"/>
            <a:ext cx="10660675" cy="1661993"/>
          </a:xfrm>
          <a:prstGeom prst="rect">
            <a:avLst/>
          </a:prstGeom>
        </p:spPr>
        <p:txBody>
          <a:bodyPr wrap="square" lIns="0" tIns="0" rIns="0" bIns="0" rtlCol="0" anchor="t">
            <a:spAutoFit/>
          </a:bodyPr>
          <a:lstStyle/>
          <a:p>
            <a:pPr algn="ctr"/>
            <a:r>
              <a:rPr lang="en-US" sz="5400" dirty="0"/>
              <a:t>Advanced Zinc Coating Control in Galvanizing Lines</a:t>
            </a:r>
          </a:p>
        </p:txBody>
      </p:sp>
      <p:sp>
        <p:nvSpPr>
          <p:cNvPr id="7" name="Rectangle 6">
            <a:extLst>
              <a:ext uri="{FF2B5EF4-FFF2-40B4-BE49-F238E27FC236}">
                <a16:creationId xmlns:a16="http://schemas.microsoft.com/office/drawing/2014/main" id="{D4DE23E7-AC29-3FB6-FD15-B6B0B043B4BD}"/>
              </a:ext>
            </a:extLst>
          </p:cNvPr>
          <p:cNvSpPr/>
          <p:nvPr/>
        </p:nvSpPr>
        <p:spPr>
          <a:xfrm>
            <a:off x="2090718" y="3691393"/>
            <a:ext cx="6566619" cy="1066856"/>
          </a:xfrm>
          <a:prstGeom prst="rect">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1786C8C-EC86-FFDB-AE5A-21BE7D693065}"/>
              </a:ext>
            </a:extLst>
          </p:cNvPr>
          <p:cNvSpPr/>
          <p:nvPr/>
        </p:nvSpPr>
        <p:spPr>
          <a:xfrm>
            <a:off x="2274822" y="3690863"/>
            <a:ext cx="6183378" cy="707886"/>
          </a:xfrm>
          <a:prstGeom prst="rect">
            <a:avLst/>
          </a:prstGeom>
          <a:noFill/>
        </p:spPr>
        <p:txBody>
          <a:bodyPr wrap="square">
            <a:spAutoFit/>
          </a:bodyPr>
          <a:lstStyle/>
          <a:p>
            <a:r>
              <a:rPr lang="en-US" sz="2000" dirty="0"/>
              <a:t>Measuring input parameters and comparing them with existing datasets and using machine learning algorithms</a:t>
            </a:r>
          </a:p>
        </p:txBody>
      </p:sp>
      <p:pic>
        <p:nvPicPr>
          <p:cNvPr id="16" name="Picture 15">
            <a:extLst>
              <a:ext uri="{FF2B5EF4-FFF2-40B4-BE49-F238E27FC236}">
                <a16:creationId xmlns:a16="http://schemas.microsoft.com/office/drawing/2014/main" id="{7ABBE880-19A6-C7AF-5541-D9F3B768ADBF}"/>
              </a:ext>
            </a:extLst>
          </p:cNvPr>
          <p:cNvPicPr>
            <a:picLocks noChangeAspect="1"/>
          </p:cNvPicPr>
          <p:nvPr/>
        </p:nvPicPr>
        <p:blipFill>
          <a:blip r:embed="rId11"/>
          <a:stretch>
            <a:fillRect/>
          </a:stretch>
        </p:blipFill>
        <p:spPr>
          <a:xfrm>
            <a:off x="9471708" y="2590110"/>
            <a:ext cx="7320665" cy="5724073"/>
          </a:xfrm>
          <a:prstGeom prst="rect">
            <a:avLst/>
          </a:prstGeom>
        </p:spPr>
      </p:pic>
      <p:pic>
        <p:nvPicPr>
          <p:cNvPr id="17" name="Picture 16">
            <a:extLst>
              <a:ext uri="{FF2B5EF4-FFF2-40B4-BE49-F238E27FC236}">
                <a16:creationId xmlns:a16="http://schemas.microsoft.com/office/drawing/2014/main" id="{1DB14D32-9D83-00B2-9CA0-99AC10F6DBD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197331" y="1227644"/>
            <a:ext cx="1752445" cy="474620"/>
          </a:xfrm>
          <a:prstGeom prst="rect">
            <a:avLst/>
          </a:prstGeom>
        </p:spPr>
      </p:pic>
      <p:sp>
        <p:nvSpPr>
          <p:cNvPr id="18" name="Rectangle 17">
            <a:extLst>
              <a:ext uri="{FF2B5EF4-FFF2-40B4-BE49-F238E27FC236}">
                <a16:creationId xmlns:a16="http://schemas.microsoft.com/office/drawing/2014/main" id="{68C73B3E-0DCD-ADFE-82CA-02AEE9EB34FC}"/>
              </a:ext>
            </a:extLst>
          </p:cNvPr>
          <p:cNvSpPr/>
          <p:nvPr/>
        </p:nvSpPr>
        <p:spPr>
          <a:xfrm>
            <a:off x="2105735" y="2347181"/>
            <a:ext cx="6566620" cy="1132114"/>
          </a:xfrm>
          <a:prstGeom prst="rect">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Hexagon 18">
            <a:extLst>
              <a:ext uri="{FF2B5EF4-FFF2-40B4-BE49-F238E27FC236}">
                <a16:creationId xmlns:a16="http://schemas.microsoft.com/office/drawing/2014/main" id="{70F43CCB-2E15-959E-6559-13890A45D5C2}"/>
              </a:ext>
            </a:extLst>
          </p:cNvPr>
          <p:cNvSpPr/>
          <p:nvPr/>
        </p:nvSpPr>
        <p:spPr>
          <a:xfrm rot="16200000">
            <a:off x="1490569" y="2562139"/>
            <a:ext cx="662402" cy="513314"/>
          </a:xfrm>
          <a:prstGeom prst="hexagon">
            <a:avLst/>
          </a:prstGeom>
          <a:solidFill>
            <a:schemeClr val="bg1"/>
          </a:solidFill>
          <a:ln w="57150">
            <a:solidFill>
              <a:srgbClr val="00B05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677DA39A-4212-2B2D-2919-4021140784F2}"/>
              </a:ext>
            </a:extLst>
          </p:cNvPr>
          <p:cNvSpPr txBox="1"/>
          <p:nvPr/>
        </p:nvSpPr>
        <p:spPr>
          <a:xfrm>
            <a:off x="2309486" y="2511763"/>
            <a:ext cx="6301114" cy="707886"/>
          </a:xfrm>
          <a:prstGeom prst="rect">
            <a:avLst/>
          </a:prstGeom>
          <a:noFill/>
        </p:spPr>
        <p:txBody>
          <a:bodyPr wrap="square">
            <a:spAutoFit/>
          </a:bodyPr>
          <a:lstStyle/>
          <a:p>
            <a:r>
              <a:rPr lang="en-US" sz="2000" dirty="0"/>
              <a:t>use of a multivariable feedback</a:t>
            </a:r>
            <a:r>
              <a:rPr lang="fa-IR" sz="2000" dirty="0"/>
              <a:t> </a:t>
            </a:r>
            <a:r>
              <a:rPr lang="en-US" sz="2000" dirty="0"/>
              <a:t>controller for coating mass in hot dip</a:t>
            </a:r>
            <a:r>
              <a:rPr lang="fa-IR" sz="2000" dirty="0"/>
              <a:t> </a:t>
            </a:r>
            <a:r>
              <a:rPr lang="en-US" sz="2000" dirty="0"/>
              <a:t>galvanizing lines</a:t>
            </a:r>
          </a:p>
        </p:txBody>
      </p:sp>
      <p:sp>
        <p:nvSpPr>
          <p:cNvPr id="21" name="Hexagon 20">
            <a:extLst>
              <a:ext uri="{FF2B5EF4-FFF2-40B4-BE49-F238E27FC236}">
                <a16:creationId xmlns:a16="http://schemas.microsoft.com/office/drawing/2014/main" id="{C1D24FE0-2060-81D0-84EF-53B23D45567C}"/>
              </a:ext>
            </a:extLst>
          </p:cNvPr>
          <p:cNvSpPr/>
          <p:nvPr/>
        </p:nvSpPr>
        <p:spPr>
          <a:xfrm rot="16200000">
            <a:off x="1464467" y="3917025"/>
            <a:ext cx="662402" cy="513314"/>
          </a:xfrm>
          <a:prstGeom prst="hexagon">
            <a:avLst/>
          </a:prstGeom>
          <a:solidFill>
            <a:schemeClr val="bg1"/>
          </a:solidFill>
          <a:ln w="57150">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FC8D34C5-42B0-8955-2688-3ECC70B29F79}"/>
              </a:ext>
            </a:extLst>
          </p:cNvPr>
          <p:cNvSpPr txBox="1"/>
          <p:nvPr/>
        </p:nvSpPr>
        <p:spPr>
          <a:xfrm>
            <a:off x="4806099" y="7497256"/>
            <a:ext cx="4314247" cy="1015663"/>
          </a:xfrm>
          <a:prstGeom prst="rect">
            <a:avLst/>
          </a:prstGeom>
        </p:spPr>
        <p:txBody>
          <a:bodyPr wrap="square">
            <a:spAutoFit/>
          </a:bodyPr>
          <a:lstStyle>
            <a:defPPr>
              <a:defRPr lang="fa-IR"/>
            </a:defPPr>
            <a:lvl1pPr>
              <a:defRPr sz="1600"/>
            </a:lvl1pPr>
          </a:lstStyle>
          <a:p>
            <a:r>
              <a:rPr lang="en-US" sz="2000" dirty="0"/>
              <a:t>An adaptive, nonlinear model of the air knives is recursively tuned online by the supervisory control level.</a:t>
            </a:r>
          </a:p>
        </p:txBody>
      </p:sp>
      <p:sp>
        <p:nvSpPr>
          <p:cNvPr id="55" name="Oval 54">
            <a:extLst>
              <a:ext uri="{FF2B5EF4-FFF2-40B4-BE49-F238E27FC236}">
                <a16:creationId xmlns:a16="http://schemas.microsoft.com/office/drawing/2014/main" id="{FD858365-FD38-C8C2-5DBC-F43A74C92527}"/>
              </a:ext>
            </a:extLst>
          </p:cNvPr>
          <p:cNvSpPr/>
          <p:nvPr/>
        </p:nvSpPr>
        <p:spPr>
          <a:xfrm>
            <a:off x="1197331" y="5860807"/>
            <a:ext cx="1708350" cy="1672427"/>
          </a:xfrm>
          <a:prstGeom prst="ellipse">
            <a:avLst/>
          </a:prstGeom>
          <a:solidFill>
            <a:schemeClr val="bg1"/>
          </a:solidFill>
          <a:ln w="101600">
            <a:solidFill>
              <a:srgbClr val="0B6D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A0CF7A7B-7BDD-1074-0038-8BBC9FAD8153}"/>
              </a:ext>
            </a:extLst>
          </p:cNvPr>
          <p:cNvSpPr/>
          <p:nvPr/>
        </p:nvSpPr>
        <p:spPr>
          <a:xfrm>
            <a:off x="4854412" y="5025827"/>
            <a:ext cx="4314247" cy="1015663"/>
          </a:xfrm>
          <a:prstGeom prst="rect">
            <a:avLst/>
          </a:prstGeom>
        </p:spPr>
        <p:txBody>
          <a:bodyPr wrap="square">
            <a:spAutoFit/>
          </a:bodyPr>
          <a:lstStyle/>
          <a:p>
            <a:r>
              <a:rPr lang="en-US" sz="2000" dirty="0"/>
              <a:t>A multivariable Smith predictor is implemented for each strip side with a controller</a:t>
            </a:r>
          </a:p>
        </p:txBody>
      </p:sp>
      <p:sp>
        <p:nvSpPr>
          <p:cNvPr id="57" name="Rectangle 56">
            <a:extLst>
              <a:ext uri="{FF2B5EF4-FFF2-40B4-BE49-F238E27FC236}">
                <a16:creationId xmlns:a16="http://schemas.microsoft.com/office/drawing/2014/main" id="{0DBDDC5D-ECBD-D523-D498-7BCB16A4BB41}"/>
              </a:ext>
            </a:extLst>
          </p:cNvPr>
          <p:cNvSpPr/>
          <p:nvPr/>
        </p:nvSpPr>
        <p:spPr>
          <a:xfrm>
            <a:off x="4865116" y="6119848"/>
            <a:ext cx="4612093" cy="1323439"/>
          </a:xfrm>
          <a:prstGeom prst="rect">
            <a:avLst/>
          </a:prstGeom>
        </p:spPr>
        <p:txBody>
          <a:bodyPr wrap="square">
            <a:spAutoFit/>
          </a:bodyPr>
          <a:lstStyle/>
          <a:p>
            <a:r>
              <a:rPr lang="en-US" sz="2000" dirty="0"/>
              <a:t>Another synchronizer controller is in charge of coordinating the two multivariable controllers corresponding to each strip side</a:t>
            </a:r>
          </a:p>
        </p:txBody>
      </p:sp>
      <p:cxnSp>
        <p:nvCxnSpPr>
          <p:cNvPr id="58" name="Connector: Elbow 57">
            <a:extLst>
              <a:ext uri="{FF2B5EF4-FFF2-40B4-BE49-F238E27FC236}">
                <a16:creationId xmlns:a16="http://schemas.microsoft.com/office/drawing/2014/main" id="{07EE4379-E01B-E365-53A9-9BDD9624A28A}"/>
              </a:ext>
            </a:extLst>
          </p:cNvPr>
          <p:cNvCxnSpPr>
            <a:cxnSpLocks/>
          </p:cNvCxnSpPr>
          <p:nvPr/>
        </p:nvCxnSpPr>
        <p:spPr>
          <a:xfrm rot="10800000" flipV="1">
            <a:off x="2920548" y="5623615"/>
            <a:ext cx="1872851" cy="822960"/>
          </a:xfrm>
          <a:prstGeom prst="bentConnector3">
            <a:avLst>
              <a:gd name="adj1" fmla="val 82024"/>
            </a:avLst>
          </a:prstGeom>
          <a:ln>
            <a:solidFill>
              <a:srgbClr val="20B190"/>
            </a:solidFill>
          </a:ln>
        </p:spPr>
        <p:style>
          <a:lnRef idx="1">
            <a:schemeClr val="accent1"/>
          </a:lnRef>
          <a:fillRef idx="0">
            <a:schemeClr val="accent1"/>
          </a:fillRef>
          <a:effectRef idx="0">
            <a:schemeClr val="accent1"/>
          </a:effectRef>
          <a:fontRef idx="minor">
            <a:schemeClr val="tx1"/>
          </a:fontRef>
        </p:style>
      </p:cxnSp>
      <p:sp>
        <p:nvSpPr>
          <p:cNvPr id="59" name="Oval 58">
            <a:extLst>
              <a:ext uri="{FF2B5EF4-FFF2-40B4-BE49-F238E27FC236}">
                <a16:creationId xmlns:a16="http://schemas.microsoft.com/office/drawing/2014/main" id="{7F6B6FA8-A958-7F16-A4E5-B936B933FECC}"/>
              </a:ext>
            </a:extLst>
          </p:cNvPr>
          <p:cNvSpPr/>
          <p:nvPr/>
        </p:nvSpPr>
        <p:spPr>
          <a:xfrm>
            <a:off x="3559042" y="5185751"/>
            <a:ext cx="914400" cy="914400"/>
          </a:xfrm>
          <a:prstGeom prst="ellipse">
            <a:avLst/>
          </a:prstGeom>
          <a:solidFill>
            <a:schemeClr val="bg1"/>
          </a:solidFill>
          <a:ln w="76200">
            <a:solidFill>
              <a:srgbClr val="20B1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Connector: Elbow 59">
            <a:extLst>
              <a:ext uri="{FF2B5EF4-FFF2-40B4-BE49-F238E27FC236}">
                <a16:creationId xmlns:a16="http://schemas.microsoft.com/office/drawing/2014/main" id="{FBFC4607-3B61-E4B5-1209-100064C9F14E}"/>
              </a:ext>
            </a:extLst>
          </p:cNvPr>
          <p:cNvCxnSpPr>
            <a:cxnSpLocks/>
          </p:cNvCxnSpPr>
          <p:nvPr/>
        </p:nvCxnSpPr>
        <p:spPr>
          <a:xfrm rot="10800000">
            <a:off x="2883655" y="7021808"/>
            <a:ext cx="1872851" cy="822960"/>
          </a:xfrm>
          <a:prstGeom prst="bentConnector3">
            <a:avLst>
              <a:gd name="adj1" fmla="val 82024"/>
            </a:avLst>
          </a:prstGeom>
          <a:ln>
            <a:solidFill>
              <a:srgbClr val="E5AC2F"/>
            </a:solidFill>
          </a:ln>
        </p:spPr>
        <p:style>
          <a:lnRef idx="1">
            <a:schemeClr val="dk1"/>
          </a:lnRef>
          <a:fillRef idx="0">
            <a:schemeClr val="dk1"/>
          </a:fillRef>
          <a:effectRef idx="0">
            <a:schemeClr val="dk1"/>
          </a:effectRef>
          <a:fontRef idx="minor">
            <a:schemeClr val="tx1"/>
          </a:fontRef>
        </p:style>
      </p:cxnSp>
      <p:sp>
        <p:nvSpPr>
          <p:cNvPr id="61" name="Oval 60">
            <a:extLst>
              <a:ext uri="{FF2B5EF4-FFF2-40B4-BE49-F238E27FC236}">
                <a16:creationId xmlns:a16="http://schemas.microsoft.com/office/drawing/2014/main" id="{6B2AD6EB-55CB-0213-2659-D77BF3BF2AC5}"/>
              </a:ext>
            </a:extLst>
          </p:cNvPr>
          <p:cNvSpPr/>
          <p:nvPr/>
        </p:nvSpPr>
        <p:spPr>
          <a:xfrm>
            <a:off x="3559042" y="7378059"/>
            <a:ext cx="914400" cy="914400"/>
          </a:xfrm>
          <a:prstGeom prst="ellipse">
            <a:avLst/>
          </a:prstGeom>
          <a:solidFill>
            <a:schemeClr val="bg1"/>
          </a:solidFill>
          <a:ln w="76200">
            <a:solidFill>
              <a:srgbClr val="E5AC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2" name="Straight Connector 61">
            <a:extLst>
              <a:ext uri="{FF2B5EF4-FFF2-40B4-BE49-F238E27FC236}">
                <a16:creationId xmlns:a16="http://schemas.microsoft.com/office/drawing/2014/main" id="{0376FEB7-DBA5-9944-0E19-B2B790A9A671}"/>
              </a:ext>
            </a:extLst>
          </p:cNvPr>
          <p:cNvCxnSpPr>
            <a:cxnSpLocks/>
          </p:cNvCxnSpPr>
          <p:nvPr/>
        </p:nvCxnSpPr>
        <p:spPr>
          <a:xfrm>
            <a:off x="2920546" y="6726563"/>
            <a:ext cx="1828800" cy="0"/>
          </a:xfrm>
          <a:prstGeom prst="line">
            <a:avLst/>
          </a:prstGeom>
          <a:ln>
            <a:solidFill>
              <a:srgbClr val="94B933"/>
            </a:solidFill>
          </a:ln>
        </p:spPr>
        <p:style>
          <a:lnRef idx="1">
            <a:schemeClr val="accent1"/>
          </a:lnRef>
          <a:fillRef idx="0">
            <a:schemeClr val="accent1"/>
          </a:fillRef>
          <a:effectRef idx="0">
            <a:schemeClr val="accent1"/>
          </a:effectRef>
          <a:fontRef idx="minor">
            <a:schemeClr val="tx1"/>
          </a:fontRef>
        </p:style>
      </p:cxnSp>
      <p:sp>
        <p:nvSpPr>
          <p:cNvPr id="63" name="Oval 62">
            <a:extLst>
              <a:ext uri="{FF2B5EF4-FFF2-40B4-BE49-F238E27FC236}">
                <a16:creationId xmlns:a16="http://schemas.microsoft.com/office/drawing/2014/main" id="{A3B76F32-C484-55C5-56FF-DD0863D5C933}"/>
              </a:ext>
            </a:extLst>
          </p:cNvPr>
          <p:cNvSpPr/>
          <p:nvPr/>
        </p:nvSpPr>
        <p:spPr>
          <a:xfrm>
            <a:off x="3559042" y="6281763"/>
            <a:ext cx="914400" cy="914400"/>
          </a:xfrm>
          <a:prstGeom prst="ellipse">
            <a:avLst/>
          </a:prstGeom>
          <a:solidFill>
            <a:schemeClr val="bg1"/>
          </a:solidFill>
          <a:ln w="76200">
            <a:solidFill>
              <a:srgbClr val="94B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A75965DD-3EEA-4980-5DFF-0330B18A7B83}"/>
              </a:ext>
            </a:extLst>
          </p:cNvPr>
          <p:cNvSpPr/>
          <p:nvPr/>
        </p:nvSpPr>
        <p:spPr>
          <a:xfrm>
            <a:off x="3746288" y="5396195"/>
            <a:ext cx="533142" cy="5174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20B190"/>
                </a:solidFill>
              </a:rPr>
              <a:t>01</a:t>
            </a:r>
          </a:p>
        </p:txBody>
      </p:sp>
      <p:sp>
        <p:nvSpPr>
          <p:cNvPr id="65" name="Rectangle 64">
            <a:extLst>
              <a:ext uri="{FF2B5EF4-FFF2-40B4-BE49-F238E27FC236}">
                <a16:creationId xmlns:a16="http://schemas.microsoft.com/office/drawing/2014/main" id="{4AD35CD0-53B3-AC41-CC1D-0DB7BA10181A}"/>
              </a:ext>
            </a:extLst>
          </p:cNvPr>
          <p:cNvSpPr/>
          <p:nvPr/>
        </p:nvSpPr>
        <p:spPr>
          <a:xfrm>
            <a:off x="3754135" y="6487484"/>
            <a:ext cx="533142" cy="5174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94B933"/>
                </a:solidFill>
              </a:rPr>
              <a:t>02</a:t>
            </a:r>
          </a:p>
        </p:txBody>
      </p:sp>
      <p:sp>
        <p:nvSpPr>
          <p:cNvPr id="66" name="Rectangle 65">
            <a:extLst>
              <a:ext uri="{FF2B5EF4-FFF2-40B4-BE49-F238E27FC236}">
                <a16:creationId xmlns:a16="http://schemas.microsoft.com/office/drawing/2014/main" id="{82B55271-055B-6CF1-BFD9-4FAB317247C6}"/>
              </a:ext>
            </a:extLst>
          </p:cNvPr>
          <p:cNvSpPr/>
          <p:nvPr/>
        </p:nvSpPr>
        <p:spPr>
          <a:xfrm>
            <a:off x="3746288" y="7586026"/>
            <a:ext cx="533142" cy="5174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E5AC2F"/>
                </a:solidFill>
              </a:rPr>
              <a:t>03</a:t>
            </a:r>
          </a:p>
        </p:txBody>
      </p:sp>
      <p:sp>
        <p:nvSpPr>
          <p:cNvPr id="67" name="TextBox 66">
            <a:extLst>
              <a:ext uri="{FF2B5EF4-FFF2-40B4-BE49-F238E27FC236}">
                <a16:creationId xmlns:a16="http://schemas.microsoft.com/office/drawing/2014/main" id="{9FB83789-6983-F8EF-92A0-7E1AC80F6F4B}"/>
              </a:ext>
            </a:extLst>
          </p:cNvPr>
          <p:cNvSpPr txBox="1"/>
          <p:nvPr/>
        </p:nvSpPr>
        <p:spPr>
          <a:xfrm>
            <a:off x="1028146" y="6343507"/>
            <a:ext cx="1995101" cy="707886"/>
          </a:xfrm>
          <a:prstGeom prst="rect">
            <a:avLst/>
          </a:prstGeom>
          <a:noFill/>
        </p:spPr>
        <p:txBody>
          <a:bodyPr wrap="square">
            <a:spAutoFit/>
          </a:bodyPr>
          <a:lstStyle/>
          <a:p>
            <a:pPr algn="ctr"/>
            <a:r>
              <a:rPr lang="en-US" sz="2000" b="1" dirty="0"/>
              <a:t>Control </a:t>
            </a:r>
            <a:endParaRPr lang="fa-IR" sz="2000" b="1" dirty="0"/>
          </a:p>
          <a:p>
            <a:pPr algn="ctr"/>
            <a:r>
              <a:rPr lang="en-US" sz="2000" b="1" dirty="0"/>
              <a:t>Architecture </a:t>
            </a:r>
          </a:p>
        </p:txBody>
      </p:sp>
    </p:spTree>
    <p:extLst>
      <p:ext uri="{BB962C8B-B14F-4D97-AF65-F5344CB8AC3E}">
        <p14:creationId xmlns:p14="http://schemas.microsoft.com/office/powerpoint/2010/main" val="35063369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718ABB-15E3-C819-C337-DB90FD9F544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0BC6D97-D104-1C09-C096-E41FBD6F6E96}"/>
              </a:ext>
            </a:extLst>
          </p:cNvPr>
          <p:cNvGrpSpPr/>
          <p:nvPr/>
        </p:nvGrpSpPr>
        <p:grpSpPr>
          <a:xfrm>
            <a:off x="-3538710" y="-3753295"/>
            <a:ext cx="23993820" cy="17793589"/>
            <a:chOff x="0" y="0"/>
            <a:chExt cx="31991760" cy="23724786"/>
          </a:xfrm>
        </p:grpSpPr>
        <p:sp>
          <p:nvSpPr>
            <p:cNvPr id="3" name="Freeform 3">
              <a:extLst>
                <a:ext uri="{FF2B5EF4-FFF2-40B4-BE49-F238E27FC236}">
                  <a16:creationId xmlns:a16="http://schemas.microsoft.com/office/drawing/2014/main" id="{06759727-C244-6069-C7DB-1EB643E51DA9}"/>
                </a:ext>
              </a:extLst>
            </p:cNvPr>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3">
                <a:alphaModFix amt="18999"/>
                <a:extLst>
                  <a:ext uri="{96DAC541-7B7A-43D3-8B79-37D633B846F1}">
                    <asvg:svgBlip xmlns:asvg="http://schemas.microsoft.com/office/drawing/2016/SVG/main" r:embed="rId4"/>
                  </a:ext>
                </a:extLst>
              </a:blip>
              <a:stretch>
                <a:fillRect/>
              </a:stretch>
            </a:blipFill>
          </p:spPr>
        </p:sp>
        <p:sp>
          <p:nvSpPr>
            <p:cNvPr id="4" name="Freeform 4">
              <a:extLst>
                <a:ext uri="{FF2B5EF4-FFF2-40B4-BE49-F238E27FC236}">
                  <a16:creationId xmlns:a16="http://schemas.microsoft.com/office/drawing/2014/main" id="{3EB5B00B-A003-8F7F-1A9E-5096EB7CE667}"/>
                </a:ext>
              </a:extLst>
            </p:cNvPr>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5">
                <a:alphaModFix amt="18999"/>
                <a:extLst>
                  <a:ext uri="{96DAC541-7B7A-43D3-8B79-37D633B846F1}">
                    <asvg:svgBlip xmlns:asvg="http://schemas.microsoft.com/office/drawing/2016/SVG/main" r:embed="rId6"/>
                  </a:ext>
                </a:extLst>
              </a:blip>
              <a:stretch>
                <a:fillRect/>
              </a:stretch>
            </a:blipFill>
          </p:spPr>
        </p:sp>
        <p:sp>
          <p:nvSpPr>
            <p:cNvPr id="5" name="Freeform 5">
              <a:extLst>
                <a:ext uri="{FF2B5EF4-FFF2-40B4-BE49-F238E27FC236}">
                  <a16:creationId xmlns:a16="http://schemas.microsoft.com/office/drawing/2014/main" id="{EAC7F6A6-DC70-0E68-3342-9393D398250C}"/>
                </a:ext>
              </a:extLst>
            </p:cNvPr>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7">
                <a:alphaModFix amt="18999"/>
                <a:extLst>
                  <a:ext uri="{96DAC541-7B7A-43D3-8B79-37D633B846F1}">
                    <asvg:svgBlip xmlns:asvg="http://schemas.microsoft.com/office/drawing/2016/SVG/main" r:embed="rId8"/>
                  </a:ext>
                </a:extLst>
              </a:blip>
              <a:stretch>
                <a:fillRect/>
              </a:stretch>
            </a:blipFill>
          </p:spPr>
        </p:sp>
        <p:sp>
          <p:nvSpPr>
            <p:cNvPr id="6" name="Freeform 6">
              <a:extLst>
                <a:ext uri="{FF2B5EF4-FFF2-40B4-BE49-F238E27FC236}">
                  <a16:creationId xmlns:a16="http://schemas.microsoft.com/office/drawing/2014/main" id="{BFB69425-0E2F-40A5-C4F4-C67E826F9351}"/>
                </a:ext>
              </a:extLst>
            </p:cNvPr>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9">
                <a:alphaModFix amt="12000"/>
                <a:extLst>
                  <a:ext uri="{96DAC541-7B7A-43D3-8B79-37D633B846F1}">
                    <asvg:svgBlip xmlns:asvg="http://schemas.microsoft.com/office/drawing/2016/SVG/main" r:embed="rId10"/>
                  </a:ext>
                </a:extLst>
              </a:blip>
              <a:stretch>
                <a:fillRect/>
              </a:stretch>
            </a:blipFill>
          </p:spPr>
        </p:sp>
      </p:grpSp>
      <p:sp>
        <p:nvSpPr>
          <p:cNvPr id="25" name="Text Placeholder 7">
            <a:extLst>
              <a:ext uri="{FF2B5EF4-FFF2-40B4-BE49-F238E27FC236}">
                <a16:creationId xmlns:a16="http://schemas.microsoft.com/office/drawing/2014/main" id="{67986292-FED7-FFC0-B3E0-9488938C8242}"/>
              </a:ext>
            </a:extLst>
          </p:cNvPr>
          <p:cNvSpPr txBox="1">
            <a:spLocks/>
          </p:cNvSpPr>
          <p:nvPr/>
        </p:nvSpPr>
        <p:spPr>
          <a:xfrm>
            <a:off x="3672642" y="2042752"/>
            <a:ext cx="4513489" cy="429768"/>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a:p>
        </p:txBody>
      </p:sp>
      <p:sp>
        <p:nvSpPr>
          <p:cNvPr id="26" name="Text Placeholder 8">
            <a:extLst>
              <a:ext uri="{FF2B5EF4-FFF2-40B4-BE49-F238E27FC236}">
                <a16:creationId xmlns:a16="http://schemas.microsoft.com/office/drawing/2014/main" id="{450882BA-A4BB-1960-1E99-D95C9EABFE77}"/>
              </a:ext>
            </a:extLst>
          </p:cNvPr>
          <p:cNvSpPr txBox="1">
            <a:spLocks/>
          </p:cNvSpPr>
          <p:nvPr/>
        </p:nvSpPr>
        <p:spPr>
          <a:xfrm>
            <a:off x="2771604" y="1850073"/>
            <a:ext cx="1216723" cy="159226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a:p>
        </p:txBody>
      </p:sp>
      <p:sp>
        <p:nvSpPr>
          <p:cNvPr id="40" name="TextBox 7">
            <a:extLst>
              <a:ext uri="{FF2B5EF4-FFF2-40B4-BE49-F238E27FC236}">
                <a16:creationId xmlns:a16="http://schemas.microsoft.com/office/drawing/2014/main" id="{60327474-AEA4-13DC-CB77-DD7CC376C962}"/>
              </a:ext>
            </a:extLst>
          </p:cNvPr>
          <p:cNvSpPr txBox="1"/>
          <p:nvPr/>
        </p:nvSpPr>
        <p:spPr>
          <a:xfrm>
            <a:off x="3191606" y="184243"/>
            <a:ext cx="10660675" cy="1661993"/>
          </a:xfrm>
          <a:prstGeom prst="rect">
            <a:avLst/>
          </a:prstGeom>
        </p:spPr>
        <p:txBody>
          <a:bodyPr wrap="square" lIns="0" tIns="0" rIns="0" bIns="0" rtlCol="0" anchor="t">
            <a:spAutoFit/>
          </a:bodyPr>
          <a:lstStyle/>
          <a:p>
            <a:pPr algn="ctr"/>
            <a:r>
              <a:rPr lang="en-US" sz="5400" dirty="0"/>
              <a:t>Advanced Zinc Coating Control in Galvanizing Lines</a:t>
            </a:r>
          </a:p>
        </p:txBody>
      </p:sp>
      <p:grpSp>
        <p:nvGrpSpPr>
          <p:cNvPr id="48" name="Group 8">
            <a:extLst>
              <a:ext uri="{FF2B5EF4-FFF2-40B4-BE49-F238E27FC236}">
                <a16:creationId xmlns:a16="http://schemas.microsoft.com/office/drawing/2014/main" id="{1072B5D7-4EFA-D0D7-EF7D-2E5327FD4DDA}"/>
              </a:ext>
            </a:extLst>
          </p:cNvPr>
          <p:cNvGrpSpPr/>
          <p:nvPr/>
        </p:nvGrpSpPr>
        <p:grpSpPr>
          <a:xfrm>
            <a:off x="1068053" y="1342651"/>
            <a:ext cx="16084816" cy="7939215"/>
            <a:chOff x="-15802" y="-28575"/>
            <a:chExt cx="3789184" cy="1870282"/>
          </a:xfrm>
        </p:grpSpPr>
        <p:sp>
          <p:nvSpPr>
            <p:cNvPr id="49" name="Freeform 9">
              <a:extLst>
                <a:ext uri="{FF2B5EF4-FFF2-40B4-BE49-F238E27FC236}">
                  <a16:creationId xmlns:a16="http://schemas.microsoft.com/office/drawing/2014/main" id="{DDBBEDDE-510E-8C6A-9254-EDAFB57CE083}"/>
                </a:ext>
              </a:extLst>
            </p:cNvPr>
            <p:cNvSpPr/>
            <p:nvPr/>
          </p:nvSpPr>
          <p:spPr>
            <a:xfrm>
              <a:off x="-15802" y="83356"/>
              <a:ext cx="3773382" cy="1758351"/>
            </a:xfrm>
            <a:custGeom>
              <a:avLst/>
              <a:gdLst/>
              <a:ahLst/>
              <a:cxnLst/>
              <a:rect l="l" t="t" r="r" b="b"/>
              <a:pathLst>
                <a:path w="3773382" h="1758351">
                  <a:moveTo>
                    <a:pt x="31900" y="0"/>
                  </a:moveTo>
                  <a:lnTo>
                    <a:pt x="3741482" y="0"/>
                  </a:lnTo>
                  <a:cubicBezTo>
                    <a:pt x="3749943" y="0"/>
                    <a:pt x="3758057" y="3361"/>
                    <a:pt x="3764039" y="9343"/>
                  </a:cubicBezTo>
                  <a:cubicBezTo>
                    <a:pt x="3770021" y="15326"/>
                    <a:pt x="3773382" y="23440"/>
                    <a:pt x="3773382" y="31900"/>
                  </a:cubicBezTo>
                  <a:lnTo>
                    <a:pt x="3773382" y="1726451"/>
                  </a:lnTo>
                  <a:cubicBezTo>
                    <a:pt x="3773382" y="1744069"/>
                    <a:pt x="3759100" y="1758351"/>
                    <a:pt x="3741482" y="1758351"/>
                  </a:cubicBezTo>
                  <a:lnTo>
                    <a:pt x="31900" y="1758351"/>
                  </a:lnTo>
                  <a:cubicBezTo>
                    <a:pt x="14282" y="1758351"/>
                    <a:pt x="0" y="1744069"/>
                    <a:pt x="0" y="1726451"/>
                  </a:cubicBezTo>
                  <a:lnTo>
                    <a:pt x="0" y="31900"/>
                  </a:lnTo>
                  <a:cubicBezTo>
                    <a:pt x="0" y="14282"/>
                    <a:pt x="14282" y="0"/>
                    <a:pt x="31900" y="0"/>
                  </a:cubicBez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50" name="TextBox 10">
              <a:extLst>
                <a:ext uri="{FF2B5EF4-FFF2-40B4-BE49-F238E27FC236}">
                  <a16:creationId xmlns:a16="http://schemas.microsoft.com/office/drawing/2014/main" id="{1B22D650-1E30-0CDC-0587-6D735441BF5B}"/>
                </a:ext>
              </a:extLst>
            </p:cNvPr>
            <p:cNvSpPr txBox="1"/>
            <p:nvPr/>
          </p:nvSpPr>
          <p:spPr>
            <a:xfrm>
              <a:off x="0" y="-28575"/>
              <a:ext cx="3773382" cy="1786926"/>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51" name="Text Placeholder 7">
            <a:extLst>
              <a:ext uri="{FF2B5EF4-FFF2-40B4-BE49-F238E27FC236}">
                <a16:creationId xmlns:a16="http://schemas.microsoft.com/office/drawing/2014/main" id="{40A1DCE2-F2E7-E64F-6B6D-CF916E0C12E8}"/>
              </a:ext>
            </a:extLst>
          </p:cNvPr>
          <p:cNvSpPr txBox="1">
            <a:spLocks/>
          </p:cNvSpPr>
          <p:nvPr/>
        </p:nvSpPr>
        <p:spPr>
          <a:xfrm>
            <a:off x="3672642" y="2042752"/>
            <a:ext cx="4513489" cy="429768"/>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a:p>
        </p:txBody>
      </p:sp>
      <p:sp>
        <p:nvSpPr>
          <p:cNvPr id="52" name="Text Placeholder 8">
            <a:extLst>
              <a:ext uri="{FF2B5EF4-FFF2-40B4-BE49-F238E27FC236}">
                <a16:creationId xmlns:a16="http://schemas.microsoft.com/office/drawing/2014/main" id="{E7703A7F-8DFE-F597-CB4F-01D160184263}"/>
              </a:ext>
            </a:extLst>
          </p:cNvPr>
          <p:cNvSpPr txBox="1">
            <a:spLocks/>
          </p:cNvSpPr>
          <p:nvPr/>
        </p:nvSpPr>
        <p:spPr>
          <a:xfrm>
            <a:off x="2771604" y="1850073"/>
            <a:ext cx="1216723" cy="159226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a:p>
        </p:txBody>
      </p:sp>
      <p:pic>
        <p:nvPicPr>
          <p:cNvPr id="53" name="Picture 52">
            <a:extLst>
              <a:ext uri="{FF2B5EF4-FFF2-40B4-BE49-F238E27FC236}">
                <a16:creationId xmlns:a16="http://schemas.microsoft.com/office/drawing/2014/main" id="{A03859FC-689B-BFCA-7414-D642A0205EEE}"/>
              </a:ext>
            </a:extLst>
          </p:cNvPr>
          <p:cNvPicPr>
            <a:picLocks noChangeAspect="1"/>
          </p:cNvPicPr>
          <p:nvPr/>
        </p:nvPicPr>
        <p:blipFill>
          <a:blip r:embed="rId11"/>
          <a:stretch>
            <a:fillRect/>
          </a:stretch>
        </p:blipFill>
        <p:spPr>
          <a:xfrm>
            <a:off x="9471708" y="2590110"/>
            <a:ext cx="7320665" cy="5724073"/>
          </a:xfrm>
          <a:prstGeom prst="rect">
            <a:avLst/>
          </a:prstGeom>
        </p:spPr>
      </p:pic>
      <p:sp>
        <p:nvSpPr>
          <p:cNvPr id="68" name="TextBox 67">
            <a:extLst>
              <a:ext uri="{FF2B5EF4-FFF2-40B4-BE49-F238E27FC236}">
                <a16:creationId xmlns:a16="http://schemas.microsoft.com/office/drawing/2014/main" id="{4D684789-9386-3F0C-BA92-70B8F2381A23}"/>
              </a:ext>
            </a:extLst>
          </p:cNvPr>
          <p:cNvSpPr txBox="1"/>
          <p:nvPr/>
        </p:nvSpPr>
        <p:spPr>
          <a:xfrm>
            <a:off x="2547255" y="3129876"/>
            <a:ext cx="4673244" cy="6427401"/>
          </a:xfrm>
          <a:prstGeom prst="rect">
            <a:avLst/>
          </a:prstGeom>
          <a:noFill/>
        </p:spPr>
        <p:txBody>
          <a:bodyPr wrap="square">
            <a:spAutoFit/>
          </a:bodyPr>
          <a:lstStyle/>
          <a:p>
            <a:pPr>
              <a:spcBef>
                <a:spcPts val="1000"/>
              </a:spcBef>
            </a:pPr>
            <a:r>
              <a:rPr lang="en-US" sz="2000" dirty="0">
                <a:solidFill>
                  <a:srgbClr val="00B050"/>
                </a:solidFill>
              </a:rPr>
              <a:t>9% increase in average material processing speed</a:t>
            </a:r>
          </a:p>
          <a:p>
            <a:pPr>
              <a:spcBef>
                <a:spcPts val="1000"/>
              </a:spcBef>
            </a:pPr>
            <a:r>
              <a:rPr lang="en-US" sz="2000" dirty="0"/>
              <a:t>15% reduction in coating weight (about 1.3 kg of zinc per ton of material)</a:t>
            </a:r>
          </a:p>
          <a:p>
            <a:pPr>
              <a:spcBef>
                <a:spcPts val="1000"/>
              </a:spcBef>
            </a:pPr>
            <a:r>
              <a:rPr lang="en-US" sz="2000" dirty="0">
                <a:solidFill>
                  <a:srgbClr val="FF0000"/>
                </a:solidFill>
              </a:rPr>
              <a:t>0.45–1.5% reduction in costs</a:t>
            </a:r>
          </a:p>
          <a:p>
            <a:pPr>
              <a:spcBef>
                <a:spcPts val="1000"/>
              </a:spcBef>
            </a:pPr>
            <a:endParaRPr lang="fa-IR" sz="2000" dirty="0">
              <a:solidFill>
                <a:schemeClr val="accent2">
                  <a:lumMod val="50000"/>
                </a:schemeClr>
              </a:solidFill>
            </a:endParaRPr>
          </a:p>
          <a:p>
            <a:pPr>
              <a:spcBef>
                <a:spcPts val="1000"/>
              </a:spcBef>
            </a:pPr>
            <a:endParaRPr lang="fa-IR" sz="2000" dirty="0">
              <a:solidFill>
                <a:schemeClr val="accent2">
                  <a:lumMod val="50000"/>
                </a:schemeClr>
              </a:solidFill>
            </a:endParaRPr>
          </a:p>
          <a:p>
            <a:pPr>
              <a:spcBef>
                <a:spcPts val="1000"/>
              </a:spcBef>
            </a:pPr>
            <a:endParaRPr lang="fa-IR" sz="2000" dirty="0">
              <a:solidFill>
                <a:schemeClr val="accent2">
                  <a:lumMod val="50000"/>
                </a:schemeClr>
              </a:solidFill>
            </a:endParaRPr>
          </a:p>
          <a:p>
            <a:pPr>
              <a:spcBef>
                <a:spcPts val="1000"/>
              </a:spcBef>
            </a:pPr>
            <a:r>
              <a:rPr lang="en-US" sz="2000" dirty="0">
                <a:solidFill>
                  <a:schemeClr val="accent2">
                    <a:lumMod val="50000"/>
                  </a:schemeClr>
                </a:solidFill>
              </a:rPr>
              <a:t>Considering a plant producing 350 </a:t>
            </a:r>
            <a:r>
              <a:rPr lang="en-US" sz="2000" dirty="0" err="1">
                <a:solidFill>
                  <a:schemeClr val="accent2">
                    <a:lumMod val="50000"/>
                  </a:schemeClr>
                </a:solidFill>
              </a:rPr>
              <a:t>kTon</a:t>
            </a:r>
            <a:r>
              <a:rPr lang="en-US" sz="2000" dirty="0">
                <a:solidFill>
                  <a:schemeClr val="accent2">
                    <a:lumMod val="50000"/>
                  </a:schemeClr>
                </a:solidFill>
              </a:rPr>
              <a:t> per year and a zinc price</a:t>
            </a:r>
          </a:p>
          <a:p>
            <a:pPr>
              <a:spcBef>
                <a:spcPts val="1000"/>
              </a:spcBef>
            </a:pPr>
            <a:r>
              <a:rPr lang="en-US" sz="2000" dirty="0"/>
              <a:t>of 1700 €/kg, this leads to savings of 760 k € per year.</a:t>
            </a:r>
          </a:p>
          <a:p>
            <a:pPr>
              <a:spcBef>
                <a:spcPts val="1000"/>
              </a:spcBef>
            </a:pPr>
            <a:endParaRPr lang="en-US" sz="2000" b="1" dirty="0">
              <a:solidFill>
                <a:srgbClr val="2391BE"/>
              </a:solidFill>
            </a:endParaRPr>
          </a:p>
          <a:p>
            <a:pPr>
              <a:spcBef>
                <a:spcPts val="1000"/>
              </a:spcBef>
            </a:pPr>
            <a:r>
              <a:rPr lang="fa-IR" sz="2000" b="1" dirty="0">
                <a:solidFill>
                  <a:srgbClr val="2391BE"/>
                </a:solidFill>
              </a:rPr>
              <a:t> </a:t>
            </a:r>
            <a:endParaRPr lang="en-US" sz="2000" dirty="0"/>
          </a:p>
          <a:p>
            <a:pPr>
              <a:spcBef>
                <a:spcPts val="1000"/>
              </a:spcBef>
            </a:pPr>
            <a:endParaRPr lang="fa-IR" sz="2000" b="1" dirty="0">
              <a:solidFill>
                <a:srgbClr val="92D050"/>
              </a:solidFill>
            </a:endParaRPr>
          </a:p>
          <a:p>
            <a:pPr>
              <a:spcBef>
                <a:spcPts val="1000"/>
              </a:spcBef>
            </a:pPr>
            <a:endParaRPr lang="en-US" sz="2000" b="1" dirty="0">
              <a:solidFill>
                <a:srgbClr val="92D050"/>
              </a:solidFill>
            </a:endParaRPr>
          </a:p>
        </p:txBody>
      </p:sp>
      <p:cxnSp>
        <p:nvCxnSpPr>
          <p:cNvPr id="69" name="Straight Connector 68">
            <a:extLst>
              <a:ext uri="{FF2B5EF4-FFF2-40B4-BE49-F238E27FC236}">
                <a16:creationId xmlns:a16="http://schemas.microsoft.com/office/drawing/2014/main" id="{E253A38A-D843-0658-02C4-AE04FE8679FA}"/>
              </a:ext>
            </a:extLst>
          </p:cNvPr>
          <p:cNvCxnSpPr>
            <a:cxnSpLocks/>
          </p:cNvCxnSpPr>
          <p:nvPr/>
        </p:nvCxnSpPr>
        <p:spPr>
          <a:xfrm>
            <a:off x="1938161" y="2807365"/>
            <a:ext cx="0" cy="5440372"/>
          </a:xfrm>
          <a:prstGeom prst="line">
            <a:avLst/>
          </a:prstGeom>
          <a:ln w="76200">
            <a:solidFill>
              <a:srgbClr val="A47BB3"/>
            </a:solidFill>
          </a:ln>
        </p:spPr>
        <p:style>
          <a:lnRef idx="1">
            <a:schemeClr val="accent1"/>
          </a:lnRef>
          <a:fillRef idx="0">
            <a:schemeClr val="accent1"/>
          </a:fillRef>
          <a:effectRef idx="0">
            <a:schemeClr val="accent1"/>
          </a:effectRef>
          <a:fontRef idx="minor">
            <a:schemeClr val="tx1"/>
          </a:fontRef>
        </p:style>
      </p:cxnSp>
      <p:sp>
        <p:nvSpPr>
          <p:cNvPr id="70" name="Rectangle 69">
            <a:extLst>
              <a:ext uri="{FF2B5EF4-FFF2-40B4-BE49-F238E27FC236}">
                <a16:creationId xmlns:a16="http://schemas.microsoft.com/office/drawing/2014/main" id="{D15A4BE1-D82D-9226-D670-C2BF3084D440}"/>
              </a:ext>
            </a:extLst>
          </p:cNvPr>
          <p:cNvSpPr/>
          <p:nvPr/>
        </p:nvSpPr>
        <p:spPr>
          <a:xfrm>
            <a:off x="2151397" y="2689750"/>
            <a:ext cx="4308611" cy="400110"/>
          </a:xfrm>
          <a:prstGeom prst="rect">
            <a:avLst/>
          </a:prstGeom>
        </p:spPr>
        <p:txBody>
          <a:bodyPr wrap="square">
            <a:spAutoFit/>
          </a:bodyPr>
          <a:lstStyle/>
          <a:p>
            <a:r>
              <a:rPr lang="en-US" sz="2000" b="1" dirty="0">
                <a:solidFill>
                  <a:srgbClr val="E5AC2F"/>
                </a:solidFill>
              </a:rPr>
              <a:t>Benefits</a:t>
            </a:r>
          </a:p>
        </p:txBody>
      </p:sp>
      <p:cxnSp>
        <p:nvCxnSpPr>
          <p:cNvPr id="71" name="Straight Connector 70">
            <a:extLst>
              <a:ext uri="{FF2B5EF4-FFF2-40B4-BE49-F238E27FC236}">
                <a16:creationId xmlns:a16="http://schemas.microsoft.com/office/drawing/2014/main" id="{78224B86-0C44-4ADE-71B4-5D72B06B43A2}"/>
              </a:ext>
            </a:extLst>
          </p:cNvPr>
          <p:cNvCxnSpPr>
            <a:cxnSpLocks/>
          </p:cNvCxnSpPr>
          <p:nvPr/>
        </p:nvCxnSpPr>
        <p:spPr>
          <a:xfrm>
            <a:off x="2037305" y="4614036"/>
            <a:ext cx="477982" cy="0"/>
          </a:xfrm>
          <a:prstGeom prst="line">
            <a:avLst/>
          </a:prstGeom>
          <a:ln>
            <a:solidFill>
              <a:srgbClr val="A47BB3"/>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BC62CD5-B3AD-8934-4DA6-42BDDA38230A}"/>
              </a:ext>
            </a:extLst>
          </p:cNvPr>
          <p:cNvCxnSpPr>
            <a:cxnSpLocks/>
          </p:cNvCxnSpPr>
          <p:nvPr/>
        </p:nvCxnSpPr>
        <p:spPr>
          <a:xfrm>
            <a:off x="2054791" y="6579949"/>
            <a:ext cx="477982" cy="0"/>
          </a:xfrm>
          <a:prstGeom prst="line">
            <a:avLst/>
          </a:prstGeom>
          <a:ln>
            <a:solidFill>
              <a:srgbClr val="A47BB3"/>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7A446DA3-CEE4-7F68-B83C-CE949A20577B}"/>
              </a:ext>
            </a:extLst>
          </p:cNvPr>
          <p:cNvCxnSpPr>
            <a:cxnSpLocks/>
          </p:cNvCxnSpPr>
          <p:nvPr/>
        </p:nvCxnSpPr>
        <p:spPr>
          <a:xfrm>
            <a:off x="2053107" y="7586309"/>
            <a:ext cx="477982" cy="0"/>
          </a:xfrm>
          <a:prstGeom prst="line">
            <a:avLst/>
          </a:prstGeom>
          <a:ln>
            <a:solidFill>
              <a:srgbClr val="A47BB3"/>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D73FC167-6E31-9828-5C86-2FCF8E7DD5E7}"/>
              </a:ext>
            </a:extLst>
          </p:cNvPr>
          <p:cNvCxnSpPr>
            <a:cxnSpLocks/>
          </p:cNvCxnSpPr>
          <p:nvPr/>
        </p:nvCxnSpPr>
        <p:spPr>
          <a:xfrm>
            <a:off x="2075261" y="3574397"/>
            <a:ext cx="477982" cy="0"/>
          </a:xfrm>
          <a:prstGeom prst="line">
            <a:avLst/>
          </a:prstGeom>
          <a:ln>
            <a:solidFill>
              <a:srgbClr val="A47BB3"/>
            </a:solidFill>
          </a:ln>
        </p:spPr>
        <p:style>
          <a:lnRef idx="1">
            <a:schemeClr val="accent1"/>
          </a:lnRef>
          <a:fillRef idx="0">
            <a:schemeClr val="accent1"/>
          </a:fillRef>
          <a:effectRef idx="0">
            <a:schemeClr val="accent1"/>
          </a:effectRef>
          <a:fontRef idx="minor">
            <a:schemeClr val="tx1"/>
          </a:fontRef>
        </p:style>
      </p:cxnSp>
      <p:sp>
        <p:nvSpPr>
          <p:cNvPr id="76" name="Oval 75">
            <a:extLst>
              <a:ext uri="{FF2B5EF4-FFF2-40B4-BE49-F238E27FC236}">
                <a16:creationId xmlns:a16="http://schemas.microsoft.com/office/drawing/2014/main" id="{737EA50D-1DA7-3C45-762A-72D4D95AC4FE}"/>
              </a:ext>
            </a:extLst>
          </p:cNvPr>
          <p:cNvSpPr/>
          <p:nvPr/>
        </p:nvSpPr>
        <p:spPr>
          <a:xfrm>
            <a:off x="1722389" y="3337917"/>
            <a:ext cx="457200" cy="472960"/>
          </a:xfrm>
          <a:prstGeom prst="ellipse">
            <a:avLst/>
          </a:prstGeom>
          <a:solidFill>
            <a:schemeClr val="bg1"/>
          </a:solidFill>
          <a:ln w="76200">
            <a:solidFill>
              <a:srgbClr val="A47B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621B315E-973F-1CBD-3DF6-68219B8A2E9C}"/>
              </a:ext>
            </a:extLst>
          </p:cNvPr>
          <p:cNvSpPr/>
          <p:nvPr/>
        </p:nvSpPr>
        <p:spPr>
          <a:xfrm>
            <a:off x="1709561" y="4364084"/>
            <a:ext cx="457200" cy="472960"/>
          </a:xfrm>
          <a:prstGeom prst="ellipse">
            <a:avLst/>
          </a:prstGeom>
          <a:solidFill>
            <a:schemeClr val="bg1"/>
          </a:solidFill>
          <a:ln w="76200">
            <a:solidFill>
              <a:srgbClr val="A47B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8D2DA598-4EA7-1B42-F743-6919702917EA}"/>
              </a:ext>
            </a:extLst>
          </p:cNvPr>
          <p:cNvSpPr/>
          <p:nvPr/>
        </p:nvSpPr>
        <p:spPr>
          <a:xfrm>
            <a:off x="1722389" y="6343469"/>
            <a:ext cx="457200" cy="472960"/>
          </a:xfrm>
          <a:prstGeom prst="ellipse">
            <a:avLst/>
          </a:prstGeom>
          <a:solidFill>
            <a:schemeClr val="bg1"/>
          </a:solidFill>
          <a:ln w="76200">
            <a:solidFill>
              <a:srgbClr val="A47B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18192B98-CCDA-1493-BE86-F89FFEC0D5D9}"/>
              </a:ext>
            </a:extLst>
          </p:cNvPr>
          <p:cNvSpPr/>
          <p:nvPr/>
        </p:nvSpPr>
        <p:spPr>
          <a:xfrm>
            <a:off x="1722389" y="7349829"/>
            <a:ext cx="457200" cy="472960"/>
          </a:xfrm>
          <a:prstGeom prst="ellipse">
            <a:avLst/>
          </a:prstGeom>
          <a:solidFill>
            <a:schemeClr val="bg1"/>
          </a:solidFill>
          <a:ln w="76200">
            <a:solidFill>
              <a:srgbClr val="A47B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 name="Picture 80">
            <a:extLst>
              <a:ext uri="{FF2B5EF4-FFF2-40B4-BE49-F238E27FC236}">
                <a16:creationId xmlns:a16="http://schemas.microsoft.com/office/drawing/2014/main" id="{8283B9E1-68FA-55C2-DDD1-8B8C61E9C349}"/>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571814" y="2145306"/>
            <a:ext cx="1933084" cy="5927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2" name="Picture 81">
            <a:extLst>
              <a:ext uri="{FF2B5EF4-FFF2-40B4-BE49-F238E27FC236}">
                <a16:creationId xmlns:a16="http://schemas.microsoft.com/office/drawing/2014/main" id="{B6D291BC-744E-6633-981E-A3B073D78E48}"/>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33916" b="35095"/>
          <a:stretch/>
        </p:blipFill>
        <p:spPr>
          <a:xfrm>
            <a:off x="1160531" y="1813657"/>
            <a:ext cx="2269682" cy="5325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4849508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E175D6-C0C9-7C6A-7FCA-C12B9E118E3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03245DC-546B-43D1-075A-908328948A2D}"/>
              </a:ext>
            </a:extLst>
          </p:cNvPr>
          <p:cNvGrpSpPr/>
          <p:nvPr/>
        </p:nvGrpSpPr>
        <p:grpSpPr>
          <a:xfrm>
            <a:off x="-3046967" y="-3753295"/>
            <a:ext cx="23993820" cy="17793589"/>
            <a:chOff x="0" y="0"/>
            <a:chExt cx="31991760" cy="23724786"/>
          </a:xfrm>
        </p:grpSpPr>
        <p:sp>
          <p:nvSpPr>
            <p:cNvPr id="3" name="Freeform 3">
              <a:extLst>
                <a:ext uri="{FF2B5EF4-FFF2-40B4-BE49-F238E27FC236}">
                  <a16:creationId xmlns:a16="http://schemas.microsoft.com/office/drawing/2014/main" id="{3A6095F1-EDF7-1F8B-73C8-7DBDF23072EE}"/>
                </a:ext>
              </a:extLst>
            </p:cNvPr>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3">
                <a:alphaModFix amt="18999"/>
                <a:extLst>
                  <a:ext uri="{96DAC541-7B7A-43D3-8B79-37D633B846F1}">
                    <asvg:svgBlip xmlns:asvg="http://schemas.microsoft.com/office/drawing/2016/SVG/main" r:embed="rId4"/>
                  </a:ext>
                </a:extLst>
              </a:blip>
              <a:stretch>
                <a:fillRect/>
              </a:stretch>
            </a:blipFill>
          </p:spPr>
        </p:sp>
        <p:sp>
          <p:nvSpPr>
            <p:cNvPr id="4" name="Freeform 4">
              <a:extLst>
                <a:ext uri="{FF2B5EF4-FFF2-40B4-BE49-F238E27FC236}">
                  <a16:creationId xmlns:a16="http://schemas.microsoft.com/office/drawing/2014/main" id="{297A6D74-CEBE-4F7D-C817-EA0A730F5978}"/>
                </a:ext>
              </a:extLst>
            </p:cNvPr>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5">
                <a:alphaModFix amt="18999"/>
                <a:extLst>
                  <a:ext uri="{96DAC541-7B7A-43D3-8B79-37D633B846F1}">
                    <asvg:svgBlip xmlns:asvg="http://schemas.microsoft.com/office/drawing/2016/SVG/main" r:embed="rId6"/>
                  </a:ext>
                </a:extLst>
              </a:blip>
              <a:stretch>
                <a:fillRect/>
              </a:stretch>
            </a:blipFill>
          </p:spPr>
        </p:sp>
        <p:sp>
          <p:nvSpPr>
            <p:cNvPr id="5" name="Freeform 5">
              <a:extLst>
                <a:ext uri="{FF2B5EF4-FFF2-40B4-BE49-F238E27FC236}">
                  <a16:creationId xmlns:a16="http://schemas.microsoft.com/office/drawing/2014/main" id="{BBA60D90-F84B-25C9-48DE-41F5A4025402}"/>
                </a:ext>
              </a:extLst>
            </p:cNvPr>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7">
                <a:alphaModFix amt="18999"/>
                <a:extLst>
                  <a:ext uri="{96DAC541-7B7A-43D3-8B79-37D633B846F1}">
                    <asvg:svgBlip xmlns:asvg="http://schemas.microsoft.com/office/drawing/2016/SVG/main" r:embed="rId8"/>
                  </a:ext>
                </a:extLst>
              </a:blip>
              <a:stretch>
                <a:fillRect/>
              </a:stretch>
            </a:blipFill>
          </p:spPr>
        </p:sp>
        <p:sp>
          <p:nvSpPr>
            <p:cNvPr id="6" name="Freeform 6">
              <a:extLst>
                <a:ext uri="{FF2B5EF4-FFF2-40B4-BE49-F238E27FC236}">
                  <a16:creationId xmlns:a16="http://schemas.microsoft.com/office/drawing/2014/main" id="{53A54091-A0F9-2832-D93F-23F62B5D2615}"/>
                </a:ext>
              </a:extLst>
            </p:cNvPr>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9">
                <a:alphaModFix amt="12000"/>
                <a:extLst>
                  <a:ext uri="{96DAC541-7B7A-43D3-8B79-37D633B846F1}">
                    <asvg:svgBlip xmlns:asvg="http://schemas.microsoft.com/office/drawing/2016/SVG/main" r:embed="rId10"/>
                  </a:ext>
                </a:extLst>
              </a:blip>
              <a:stretch>
                <a:fillRect/>
              </a:stretch>
            </a:blipFill>
          </p:spPr>
        </p:sp>
      </p:grpSp>
      <p:grpSp>
        <p:nvGrpSpPr>
          <p:cNvPr id="8" name="Group 8">
            <a:extLst>
              <a:ext uri="{FF2B5EF4-FFF2-40B4-BE49-F238E27FC236}">
                <a16:creationId xmlns:a16="http://schemas.microsoft.com/office/drawing/2014/main" id="{B97262CC-D8D0-6D1C-6189-54B816B34C67}"/>
              </a:ext>
            </a:extLst>
          </p:cNvPr>
          <p:cNvGrpSpPr/>
          <p:nvPr/>
        </p:nvGrpSpPr>
        <p:grpSpPr>
          <a:xfrm>
            <a:off x="1147136" y="1912431"/>
            <a:ext cx="16017738" cy="7464076"/>
            <a:chOff x="0" y="0"/>
            <a:chExt cx="3773382" cy="1758351"/>
          </a:xfrm>
        </p:grpSpPr>
        <p:sp>
          <p:nvSpPr>
            <p:cNvPr id="9" name="Freeform 9">
              <a:extLst>
                <a:ext uri="{FF2B5EF4-FFF2-40B4-BE49-F238E27FC236}">
                  <a16:creationId xmlns:a16="http://schemas.microsoft.com/office/drawing/2014/main" id="{3DB66F43-86DB-D4C5-38F8-8A4D3592507E}"/>
                </a:ext>
              </a:extLst>
            </p:cNvPr>
            <p:cNvSpPr/>
            <p:nvPr/>
          </p:nvSpPr>
          <p:spPr>
            <a:xfrm>
              <a:off x="0" y="0"/>
              <a:ext cx="3773382" cy="1758351"/>
            </a:xfrm>
            <a:custGeom>
              <a:avLst/>
              <a:gdLst/>
              <a:ahLst/>
              <a:cxnLst/>
              <a:rect l="l" t="t" r="r" b="b"/>
              <a:pathLst>
                <a:path w="3773382" h="1758351">
                  <a:moveTo>
                    <a:pt x="31900" y="0"/>
                  </a:moveTo>
                  <a:lnTo>
                    <a:pt x="3741482" y="0"/>
                  </a:lnTo>
                  <a:cubicBezTo>
                    <a:pt x="3749943" y="0"/>
                    <a:pt x="3758057" y="3361"/>
                    <a:pt x="3764039" y="9343"/>
                  </a:cubicBezTo>
                  <a:cubicBezTo>
                    <a:pt x="3770021" y="15326"/>
                    <a:pt x="3773382" y="23440"/>
                    <a:pt x="3773382" y="31900"/>
                  </a:cubicBezTo>
                  <a:lnTo>
                    <a:pt x="3773382" y="1726451"/>
                  </a:lnTo>
                  <a:cubicBezTo>
                    <a:pt x="3773382" y="1744069"/>
                    <a:pt x="3759100" y="1758351"/>
                    <a:pt x="3741482" y="1758351"/>
                  </a:cubicBezTo>
                  <a:lnTo>
                    <a:pt x="31900" y="1758351"/>
                  </a:lnTo>
                  <a:cubicBezTo>
                    <a:pt x="14282" y="1758351"/>
                    <a:pt x="0" y="1744069"/>
                    <a:pt x="0" y="1726451"/>
                  </a:cubicBezTo>
                  <a:lnTo>
                    <a:pt x="0" y="31900"/>
                  </a:lnTo>
                  <a:cubicBezTo>
                    <a:pt x="0" y="14282"/>
                    <a:pt x="14282" y="0"/>
                    <a:pt x="31900" y="0"/>
                  </a:cubicBez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10" name="TextBox 10">
              <a:extLst>
                <a:ext uri="{FF2B5EF4-FFF2-40B4-BE49-F238E27FC236}">
                  <a16:creationId xmlns:a16="http://schemas.microsoft.com/office/drawing/2014/main" id="{C8D5F1F8-5D10-57F8-2F4E-EA0E49345CF4}"/>
                </a:ext>
              </a:extLst>
            </p:cNvPr>
            <p:cNvSpPr txBox="1"/>
            <p:nvPr/>
          </p:nvSpPr>
          <p:spPr>
            <a:xfrm>
              <a:off x="0" y="-28575"/>
              <a:ext cx="3773382" cy="1786926"/>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12" name="Rectangle 11">
            <a:extLst>
              <a:ext uri="{FF2B5EF4-FFF2-40B4-BE49-F238E27FC236}">
                <a16:creationId xmlns:a16="http://schemas.microsoft.com/office/drawing/2014/main" id="{AA512551-3012-9432-9576-4C9D9A2C7C39}"/>
              </a:ext>
            </a:extLst>
          </p:cNvPr>
          <p:cNvSpPr/>
          <p:nvPr/>
        </p:nvSpPr>
        <p:spPr>
          <a:xfrm>
            <a:off x="1998429" y="3526353"/>
            <a:ext cx="7811118" cy="944765"/>
          </a:xfrm>
          <a:prstGeom prst="rect">
            <a:avLst/>
          </a:prstGeom>
          <a:solidFill>
            <a:schemeClr val="bg1"/>
          </a:solidFill>
          <a:ln w="19050">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There are various types of surface defects in the production process of steel products due to various reasons such as raw materials, equipment and processing technology.</a:t>
            </a:r>
          </a:p>
        </p:txBody>
      </p:sp>
      <p:sp>
        <p:nvSpPr>
          <p:cNvPr id="13" name="Rectangle 12">
            <a:extLst>
              <a:ext uri="{FF2B5EF4-FFF2-40B4-BE49-F238E27FC236}">
                <a16:creationId xmlns:a16="http://schemas.microsoft.com/office/drawing/2014/main" id="{5FADD287-8845-D4AE-C1A2-B70A6DFE4E02}"/>
              </a:ext>
            </a:extLst>
          </p:cNvPr>
          <p:cNvSpPr/>
          <p:nvPr/>
        </p:nvSpPr>
        <p:spPr>
          <a:xfrm>
            <a:off x="2020841" y="2339339"/>
            <a:ext cx="7788706" cy="869563"/>
          </a:xfrm>
          <a:prstGeom prst="rect">
            <a:avLst/>
          </a:prstGeom>
          <a:solidFill>
            <a:schemeClr val="bg1"/>
          </a:solidFill>
          <a:ln w="190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These defects will have adverse effects on the appearance, corrosion resistance and fatigue strength of the product.</a:t>
            </a:r>
          </a:p>
        </p:txBody>
      </p:sp>
      <p:sp>
        <p:nvSpPr>
          <p:cNvPr id="14" name="Hexagon 13">
            <a:extLst>
              <a:ext uri="{FF2B5EF4-FFF2-40B4-BE49-F238E27FC236}">
                <a16:creationId xmlns:a16="http://schemas.microsoft.com/office/drawing/2014/main" id="{A7074621-F7EC-A93E-4E9F-1A2F3ECC5C8C}"/>
              </a:ext>
            </a:extLst>
          </p:cNvPr>
          <p:cNvSpPr/>
          <p:nvPr/>
        </p:nvSpPr>
        <p:spPr>
          <a:xfrm rot="16200000">
            <a:off x="1033134" y="2311035"/>
            <a:ext cx="993603" cy="936984"/>
          </a:xfrm>
          <a:prstGeom prst="hexagon">
            <a:avLst/>
          </a:prstGeom>
          <a:solidFill>
            <a:schemeClr val="accent3">
              <a:lumMod val="60000"/>
              <a:lumOff val="40000"/>
            </a:schemeClr>
          </a:solidFill>
          <a:ln w="57150">
            <a:solidFill>
              <a:schemeClr val="accent3">
                <a:lumMod val="60000"/>
                <a:lumOff val="4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5" name="Hexagon 14">
            <a:extLst>
              <a:ext uri="{FF2B5EF4-FFF2-40B4-BE49-F238E27FC236}">
                <a16:creationId xmlns:a16="http://schemas.microsoft.com/office/drawing/2014/main" id="{D4BAD962-0EE8-A2EE-8D55-2789FEC021F3}"/>
              </a:ext>
            </a:extLst>
          </p:cNvPr>
          <p:cNvSpPr/>
          <p:nvPr/>
        </p:nvSpPr>
        <p:spPr>
          <a:xfrm rot="16200000">
            <a:off x="1034877" y="3438092"/>
            <a:ext cx="993603" cy="936984"/>
          </a:xfrm>
          <a:prstGeom prst="hexagon">
            <a:avLst/>
          </a:prstGeom>
          <a:solidFill>
            <a:srgbClr val="FF66CC"/>
          </a:solidFill>
          <a:ln w="57150">
            <a:solidFill>
              <a:srgbClr val="FF66C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0" name="TextBox 7">
            <a:extLst>
              <a:ext uri="{FF2B5EF4-FFF2-40B4-BE49-F238E27FC236}">
                <a16:creationId xmlns:a16="http://schemas.microsoft.com/office/drawing/2014/main" id="{37646510-7920-34C7-12F4-166B80F53365}"/>
              </a:ext>
            </a:extLst>
          </p:cNvPr>
          <p:cNvSpPr txBox="1"/>
          <p:nvPr/>
        </p:nvSpPr>
        <p:spPr>
          <a:xfrm>
            <a:off x="4503124" y="578408"/>
            <a:ext cx="9281751" cy="830997"/>
          </a:xfrm>
          <a:prstGeom prst="rect">
            <a:avLst/>
          </a:prstGeom>
        </p:spPr>
        <p:txBody>
          <a:bodyPr lIns="0" tIns="0" rIns="0" bIns="0" rtlCol="0" anchor="t">
            <a:spAutoFit/>
          </a:bodyPr>
          <a:lstStyle/>
          <a:p>
            <a:pPr algn="ctr"/>
            <a:r>
              <a:rPr lang="en-US" sz="5400" dirty="0"/>
              <a:t>Surface inspection</a:t>
            </a:r>
          </a:p>
        </p:txBody>
      </p:sp>
      <p:pic>
        <p:nvPicPr>
          <p:cNvPr id="31" name="Picture 30">
            <a:extLst>
              <a:ext uri="{FF2B5EF4-FFF2-40B4-BE49-F238E27FC236}">
                <a16:creationId xmlns:a16="http://schemas.microsoft.com/office/drawing/2014/main" id="{2F005840-A460-D9E7-5387-4B333563A201}"/>
              </a:ext>
            </a:extLst>
          </p:cNvPr>
          <p:cNvPicPr>
            <a:picLocks noChangeAspect="1"/>
          </p:cNvPicPr>
          <p:nvPr/>
        </p:nvPicPr>
        <p:blipFill>
          <a:blip r:embed="rId11"/>
          <a:stretch>
            <a:fillRect/>
          </a:stretch>
        </p:blipFill>
        <p:spPr>
          <a:xfrm>
            <a:off x="10530127" y="2720428"/>
            <a:ext cx="2976576" cy="40329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2" name="Picture 31">
            <a:extLst>
              <a:ext uri="{FF2B5EF4-FFF2-40B4-BE49-F238E27FC236}">
                <a16:creationId xmlns:a16="http://schemas.microsoft.com/office/drawing/2014/main" id="{04DA2EAC-58F7-CB97-8F99-0F0E6CE01F6D}"/>
              </a:ext>
            </a:extLst>
          </p:cNvPr>
          <p:cNvPicPr>
            <a:picLocks noChangeAspect="1"/>
          </p:cNvPicPr>
          <p:nvPr/>
        </p:nvPicPr>
        <p:blipFill>
          <a:blip r:embed="rId12"/>
          <a:stretch>
            <a:fillRect/>
          </a:stretch>
        </p:blipFill>
        <p:spPr>
          <a:xfrm>
            <a:off x="12860637" y="5230061"/>
            <a:ext cx="3365141" cy="379819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3" name="Picture 32">
            <a:extLst>
              <a:ext uri="{FF2B5EF4-FFF2-40B4-BE49-F238E27FC236}">
                <a16:creationId xmlns:a16="http://schemas.microsoft.com/office/drawing/2014/main" id="{7F97C4EE-F636-B989-0A1D-34750FA98E48}"/>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3529451" y="1811204"/>
            <a:ext cx="3173173" cy="37648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4" name="Rectangle: Rounded Corners 33">
            <a:extLst>
              <a:ext uri="{FF2B5EF4-FFF2-40B4-BE49-F238E27FC236}">
                <a16:creationId xmlns:a16="http://schemas.microsoft.com/office/drawing/2014/main" id="{B960155D-3219-BF0D-1319-3F964C037652}"/>
              </a:ext>
            </a:extLst>
          </p:cNvPr>
          <p:cNvSpPr/>
          <p:nvPr/>
        </p:nvSpPr>
        <p:spPr>
          <a:xfrm>
            <a:off x="1869401" y="5395066"/>
            <a:ext cx="4915310" cy="2751507"/>
          </a:xfrm>
          <a:prstGeom prst="roundRect">
            <a:avLst>
              <a:gd name="adj" fmla="val 6896"/>
            </a:avLst>
          </a:prstGeom>
          <a:solidFill>
            <a:schemeClr val="bg1"/>
          </a:solidFill>
          <a:ln w="3175">
            <a:noFill/>
          </a:ln>
          <a:effectLst>
            <a:outerShdw blurRad="241300" dist="190500" dir="8100000" algn="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latin typeface="Open Sans"/>
              <a:ea typeface="+mn-ea"/>
              <a:cs typeface="+mn-cs"/>
            </a:endParaRPr>
          </a:p>
        </p:txBody>
      </p:sp>
      <p:pic>
        <p:nvPicPr>
          <p:cNvPr id="35" name="Picture 2" descr="ISRA VISION - Machine Vision Solutions">
            <a:extLst>
              <a:ext uri="{FF2B5EF4-FFF2-40B4-BE49-F238E27FC236}">
                <a16:creationId xmlns:a16="http://schemas.microsoft.com/office/drawing/2014/main" id="{E17805AE-2AE8-5604-FFFC-33D0B727EA6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49065" y="5644926"/>
            <a:ext cx="1766228" cy="1389247"/>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Arvedi ESP line to steel producer ...">
            <a:extLst>
              <a:ext uri="{FF2B5EF4-FFF2-40B4-BE49-F238E27FC236}">
                <a16:creationId xmlns:a16="http://schemas.microsoft.com/office/drawing/2014/main" id="{3F5C713C-F89D-BF2F-8231-9784BC71F5A6}"/>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15293" y="5606306"/>
            <a:ext cx="2465832" cy="62335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descr="AMETEK • Fluid Handling Pro">
            <a:extLst>
              <a:ext uri="{FF2B5EF4-FFF2-40B4-BE49-F238E27FC236}">
                <a16:creationId xmlns:a16="http://schemas.microsoft.com/office/drawing/2014/main" id="{6ADB165C-E8FB-3FFD-A4A0-06F4DFD1C5D1}"/>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12312" y="7351623"/>
            <a:ext cx="2342788" cy="384133"/>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8" descr="Products | NIPPON STEEL CORPORATION">
            <a:extLst>
              <a:ext uri="{FF2B5EF4-FFF2-40B4-BE49-F238E27FC236}">
                <a16:creationId xmlns:a16="http://schemas.microsoft.com/office/drawing/2014/main" id="{4243EE6B-469E-A033-BD07-D8E0ABDE1ECE}"/>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107529" y="6391222"/>
            <a:ext cx="2367550" cy="861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31868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777A2-917B-40C0-60D9-9D8D6EE55B4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98443E5-247F-6951-DDFF-6F26D674FEE3}"/>
              </a:ext>
            </a:extLst>
          </p:cNvPr>
          <p:cNvGrpSpPr/>
          <p:nvPr/>
        </p:nvGrpSpPr>
        <p:grpSpPr>
          <a:xfrm>
            <a:off x="-3046967" y="-3753295"/>
            <a:ext cx="23993820" cy="17793589"/>
            <a:chOff x="0" y="0"/>
            <a:chExt cx="31991760" cy="23724786"/>
          </a:xfrm>
        </p:grpSpPr>
        <p:sp>
          <p:nvSpPr>
            <p:cNvPr id="3" name="Freeform 3">
              <a:extLst>
                <a:ext uri="{FF2B5EF4-FFF2-40B4-BE49-F238E27FC236}">
                  <a16:creationId xmlns:a16="http://schemas.microsoft.com/office/drawing/2014/main" id="{7D97212F-6F9D-0106-67D0-0F022746A697}"/>
                </a:ext>
              </a:extLst>
            </p:cNvPr>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3">
                <a:alphaModFix amt="18999"/>
                <a:extLst>
                  <a:ext uri="{96DAC541-7B7A-43D3-8B79-37D633B846F1}">
                    <asvg:svgBlip xmlns:asvg="http://schemas.microsoft.com/office/drawing/2016/SVG/main" r:embed="rId4"/>
                  </a:ext>
                </a:extLst>
              </a:blip>
              <a:stretch>
                <a:fillRect/>
              </a:stretch>
            </a:blipFill>
          </p:spPr>
        </p:sp>
        <p:sp>
          <p:nvSpPr>
            <p:cNvPr id="4" name="Freeform 4">
              <a:extLst>
                <a:ext uri="{FF2B5EF4-FFF2-40B4-BE49-F238E27FC236}">
                  <a16:creationId xmlns:a16="http://schemas.microsoft.com/office/drawing/2014/main" id="{C4E71BFD-64CF-B0C3-DC2F-C70C35B5D0C2}"/>
                </a:ext>
              </a:extLst>
            </p:cNvPr>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5">
                <a:alphaModFix amt="18999"/>
                <a:extLst>
                  <a:ext uri="{96DAC541-7B7A-43D3-8B79-37D633B846F1}">
                    <asvg:svgBlip xmlns:asvg="http://schemas.microsoft.com/office/drawing/2016/SVG/main" r:embed="rId6"/>
                  </a:ext>
                </a:extLst>
              </a:blip>
              <a:stretch>
                <a:fillRect/>
              </a:stretch>
            </a:blipFill>
          </p:spPr>
        </p:sp>
        <p:sp>
          <p:nvSpPr>
            <p:cNvPr id="5" name="Freeform 5">
              <a:extLst>
                <a:ext uri="{FF2B5EF4-FFF2-40B4-BE49-F238E27FC236}">
                  <a16:creationId xmlns:a16="http://schemas.microsoft.com/office/drawing/2014/main" id="{02CBBE88-5859-3D54-A426-611200E99ECC}"/>
                </a:ext>
              </a:extLst>
            </p:cNvPr>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7">
                <a:alphaModFix amt="18999"/>
                <a:extLst>
                  <a:ext uri="{96DAC541-7B7A-43D3-8B79-37D633B846F1}">
                    <asvg:svgBlip xmlns:asvg="http://schemas.microsoft.com/office/drawing/2016/SVG/main" r:embed="rId8"/>
                  </a:ext>
                </a:extLst>
              </a:blip>
              <a:stretch>
                <a:fillRect/>
              </a:stretch>
            </a:blipFill>
          </p:spPr>
        </p:sp>
        <p:sp>
          <p:nvSpPr>
            <p:cNvPr id="6" name="Freeform 6">
              <a:extLst>
                <a:ext uri="{FF2B5EF4-FFF2-40B4-BE49-F238E27FC236}">
                  <a16:creationId xmlns:a16="http://schemas.microsoft.com/office/drawing/2014/main" id="{21BE78C1-C90A-B382-CCF2-0BA557D37D14}"/>
                </a:ext>
              </a:extLst>
            </p:cNvPr>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9">
                <a:alphaModFix amt="12000"/>
                <a:extLst>
                  <a:ext uri="{96DAC541-7B7A-43D3-8B79-37D633B846F1}">
                    <asvg:svgBlip xmlns:asvg="http://schemas.microsoft.com/office/drawing/2016/SVG/main" r:embed="rId10"/>
                  </a:ext>
                </a:extLst>
              </a:blip>
              <a:stretch>
                <a:fillRect/>
              </a:stretch>
            </a:blipFill>
          </p:spPr>
        </p:sp>
      </p:grpSp>
      <p:grpSp>
        <p:nvGrpSpPr>
          <p:cNvPr id="8" name="Group 8">
            <a:extLst>
              <a:ext uri="{FF2B5EF4-FFF2-40B4-BE49-F238E27FC236}">
                <a16:creationId xmlns:a16="http://schemas.microsoft.com/office/drawing/2014/main" id="{1A915A01-1858-5484-3426-18AC71C6B0D4}"/>
              </a:ext>
            </a:extLst>
          </p:cNvPr>
          <p:cNvGrpSpPr/>
          <p:nvPr/>
        </p:nvGrpSpPr>
        <p:grpSpPr>
          <a:xfrm>
            <a:off x="1135131" y="1794224"/>
            <a:ext cx="16017738" cy="7464076"/>
            <a:chOff x="0" y="0"/>
            <a:chExt cx="3773382" cy="1758351"/>
          </a:xfrm>
        </p:grpSpPr>
        <p:sp>
          <p:nvSpPr>
            <p:cNvPr id="9" name="Freeform 9">
              <a:extLst>
                <a:ext uri="{FF2B5EF4-FFF2-40B4-BE49-F238E27FC236}">
                  <a16:creationId xmlns:a16="http://schemas.microsoft.com/office/drawing/2014/main" id="{F63D4E7B-7911-A969-EA8D-50F34C7868E5}"/>
                </a:ext>
              </a:extLst>
            </p:cNvPr>
            <p:cNvSpPr/>
            <p:nvPr/>
          </p:nvSpPr>
          <p:spPr>
            <a:xfrm>
              <a:off x="0" y="0"/>
              <a:ext cx="3773382" cy="1758351"/>
            </a:xfrm>
            <a:custGeom>
              <a:avLst/>
              <a:gdLst/>
              <a:ahLst/>
              <a:cxnLst/>
              <a:rect l="l" t="t" r="r" b="b"/>
              <a:pathLst>
                <a:path w="3773382" h="1758351">
                  <a:moveTo>
                    <a:pt x="31900" y="0"/>
                  </a:moveTo>
                  <a:lnTo>
                    <a:pt x="3741482" y="0"/>
                  </a:lnTo>
                  <a:cubicBezTo>
                    <a:pt x="3749943" y="0"/>
                    <a:pt x="3758057" y="3361"/>
                    <a:pt x="3764039" y="9343"/>
                  </a:cubicBezTo>
                  <a:cubicBezTo>
                    <a:pt x="3770021" y="15326"/>
                    <a:pt x="3773382" y="23440"/>
                    <a:pt x="3773382" y="31900"/>
                  </a:cubicBezTo>
                  <a:lnTo>
                    <a:pt x="3773382" y="1726451"/>
                  </a:lnTo>
                  <a:cubicBezTo>
                    <a:pt x="3773382" y="1744069"/>
                    <a:pt x="3759100" y="1758351"/>
                    <a:pt x="3741482" y="1758351"/>
                  </a:cubicBezTo>
                  <a:lnTo>
                    <a:pt x="31900" y="1758351"/>
                  </a:lnTo>
                  <a:cubicBezTo>
                    <a:pt x="14282" y="1758351"/>
                    <a:pt x="0" y="1744069"/>
                    <a:pt x="0" y="1726451"/>
                  </a:cubicBezTo>
                  <a:lnTo>
                    <a:pt x="0" y="31900"/>
                  </a:lnTo>
                  <a:cubicBezTo>
                    <a:pt x="0" y="14282"/>
                    <a:pt x="14282" y="0"/>
                    <a:pt x="31900" y="0"/>
                  </a:cubicBez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10" name="TextBox 10">
              <a:extLst>
                <a:ext uri="{FF2B5EF4-FFF2-40B4-BE49-F238E27FC236}">
                  <a16:creationId xmlns:a16="http://schemas.microsoft.com/office/drawing/2014/main" id="{0E422112-63D5-C5EE-F4BB-AA6D55D53B9A}"/>
                </a:ext>
              </a:extLst>
            </p:cNvPr>
            <p:cNvSpPr txBox="1"/>
            <p:nvPr/>
          </p:nvSpPr>
          <p:spPr>
            <a:xfrm>
              <a:off x="0" y="-28575"/>
              <a:ext cx="3773382" cy="1786926"/>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14" name="TextBox 13">
            <a:extLst>
              <a:ext uri="{FF2B5EF4-FFF2-40B4-BE49-F238E27FC236}">
                <a16:creationId xmlns:a16="http://schemas.microsoft.com/office/drawing/2014/main" id="{C954C4A6-8D26-AFE7-F9DE-FFBA6C5E8AD7}"/>
              </a:ext>
            </a:extLst>
          </p:cNvPr>
          <p:cNvSpPr txBox="1"/>
          <p:nvPr/>
        </p:nvSpPr>
        <p:spPr>
          <a:xfrm>
            <a:off x="3188591" y="8637838"/>
            <a:ext cx="2762042" cy="507831"/>
          </a:xfrm>
          <a:prstGeom prst="rect">
            <a:avLst/>
          </a:prstGeom>
          <a:noFill/>
          <a:ln>
            <a:solidFill>
              <a:schemeClr val="tx1"/>
            </a:solidFill>
          </a:ln>
        </p:spPr>
        <p:txBody>
          <a:bodyPr wrap="square">
            <a:spAutoFit/>
          </a:bodyPr>
          <a:lstStyle/>
          <a:p>
            <a:pPr algn="ctr"/>
            <a:r>
              <a:rPr lang="en-US" sz="2700" dirty="0"/>
              <a:t>SLAB MASTER</a:t>
            </a:r>
          </a:p>
        </p:txBody>
      </p:sp>
      <p:pic>
        <p:nvPicPr>
          <p:cNvPr id="15" name="Picture 14">
            <a:extLst>
              <a:ext uri="{FF2B5EF4-FFF2-40B4-BE49-F238E27FC236}">
                <a16:creationId xmlns:a16="http://schemas.microsoft.com/office/drawing/2014/main" id="{BFD13935-9332-1330-FE55-D5DE64E0C3E6}"/>
              </a:ext>
            </a:extLst>
          </p:cNvPr>
          <p:cNvPicPr>
            <a:picLocks noChangeAspect="1"/>
          </p:cNvPicPr>
          <p:nvPr/>
        </p:nvPicPr>
        <p:blipFill>
          <a:blip r:embed="rId11" cstate="print">
            <a:extLst>
              <a:ext uri="{28A0092B-C50C-407E-A947-70E740481C1C}">
                <a14:useLocalDpi xmlns:a14="http://schemas.microsoft.com/office/drawing/2010/main" val="0"/>
              </a:ext>
            </a:extLst>
          </a:blip>
          <a:srcRect t="1" b="73267"/>
          <a:stretch>
            <a:fillRect/>
          </a:stretch>
        </p:blipFill>
        <p:spPr>
          <a:xfrm>
            <a:off x="287544" y="7092498"/>
            <a:ext cx="9377184" cy="1360320"/>
          </a:xfrm>
          <a:prstGeom prst="rect">
            <a:avLst/>
          </a:prstGeom>
        </p:spPr>
      </p:pic>
      <p:pic>
        <p:nvPicPr>
          <p:cNvPr id="16" name="Picture 15">
            <a:extLst>
              <a:ext uri="{FF2B5EF4-FFF2-40B4-BE49-F238E27FC236}">
                <a16:creationId xmlns:a16="http://schemas.microsoft.com/office/drawing/2014/main" id="{EA9088EE-00BA-492F-DBD5-5BDF906D9C64}"/>
              </a:ext>
            </a:extLst>
          </p:cNvPr>
          <p:cNvPicPr>
            <a:picLocks noChangeAspect="1"/>
          </p:cNvPicPr>
          <p:nvPr/>
        </p:nvPicPr>
        <p:blipFill>
          <a:blip r:embed="rId12" cstate="print">
            <a:extLst>
              <a:ext uri="{28A0092B-C50C-407E-A947-70E740481C1C}">
                <a14:useLocalDpi xmlns:a14="http://schemas.microsoft.com/office/drawing/2010/main" val="0"/>
              </a:ext>
            </a:extLst>
          </a:blip>
          <a:srcRect t="14207" b="58510"/>
          <a:stretch>
            <a:fillRect/>
          </a:stretch>
        </p:blipFill>
        <p:spPr>
          <a:xfrm>
            <a:off x="9822384" y="7092498"/>
            <a:ext cx="7933766" cy="1388915"/>
          </a:xfrm>
          <a:prstGeom prst="rect">
            <a:avLst/>
          </a:prstGeom>
        </p:spPr>
      </p:pic>
      <p:sp>
        <p:nvSpPr>
          <p:cNvPr id="17" name="TextBox 16">
            <a:extLst>
              <a:ext uri="{FF2B5EF4-FFF2-40B4-BE49-F238E27FC236}">
                <a16:creationId xmlns:a16="http://schemas.microsoft.com/office/drawing/2014/main" id="{1EA513AF-F4D6-AA93-24AB-5226BE3CFE7D}"/>
              </a:ext>
            </a:extLst>
          </p:cNvPr>
          <p:cNvSpPr txBox="1"/>
          <p:nvPr/>
        </p:nvSpPr>
        <p:spPr>
          <a:xfrm>
            <a:off x="12733741" y="8615033"/>
            <a:ext cx="1556262" cy="507831"/>
          </a:xfrm>
          <a:prstGeom prst="rect">
            <a:avLst/>
          </a:prstGeom>
          <a:noFill/>
          <a:ln>
            <a:solidFill>
              <a:schemeClr val="tx1"/>
            </a:solidFill>
          </a:ln>
        </p:spPr>
        <p:txBody>
          <a:bodyPr wrap="square">
            <a:spAutoFit/>
          </a:bodyPr>
          <a:lstStyle/>
          <a:p>
            <a:pPr algn="ctr"/>
            <a:r>
              <a:rPr lang="en-US" sz="2700" b="1" dirty="0"/>
              <a:t>SIAS®</a:t>
            </a:r>
            <a:r>
              <a:rPr lang="en-US" sz="2700" dirty="0"/>
              <a:t> </a:t>
            </a:r>
          </a:p>
        </p:txBody>
      </p:sp>
      <p:graphicFrame>
        <p:nvGraphicFramePr>
          <p:cNvPr id="21" name="Table 20">
            <a:extLst>
              <a:ext uri="{FF2B5EF4-FFF2-40B4-BE49-F238E27FC236}">
                <a16:creationId xmlns:a16="http://schemas.microsoft.com/office/drawing/2014/main" id="{7078FBC1-1727-78A4-BA73-938370C3FEAC}"/>
              </a:ext>
            </a:extLst>
          </p:cNvPr>
          <p:cNvGraphicFramePr>
            <a:graphicFrameLocks noGrp="1"/>
          </p:cNvGraphicFramePr>
          <p:nvPr>
            <p:extLst>
              <p:ext uri="{D42A27DB-BD31-4B8C-83A1-F6EECF244321}">
                <p14:modId xmlns:p14="http://schemas.microsoft.com/office/powerpoint/2010/main" val="3932828422"/>
              </p:ext>
            </p:extLst>
          </p:nvPr>
        </p:nvGraphicFramePr>
        <p:xfrm>
          <a:off x="2366463" y="2179338"/>
          <a:ext cx="12652688" cy="4389483"/>
        </p:xfrm>
        <a:graphic>
          <a:graphicData uri="http://schemas.openxmlformats.org/drawingml/2006/table">
            <a:tbl>
              <a:tblPr>
                <a:tableStyleId>{35758FB7-9AC5-4552-8A53-C91805E547FA}</a:tableStyleId>
              </a:tblPr>
              <a:tblGrid>
                <a:gridCol w="6326344">
                  <a:extLst>
                    <a:ext uri="{9D8B030D-6E8A-4147-A177-3AD203B41FA5}">
                      <a16:colId xmlns:a16="http://schemas.microsoft.com/office/drawing/2014/main" val="1527346032"/>
                    </a:ext>
                  </a:extLst>
                </a:gridCol>
                <a:gridCol w="6326344">
                  <a:extLst>
                    <a:ext uri="{9D8B030D-6E8A-4147-A177-3AD203B41FA5}">
                      <a16:colId xmlns:a16="http://schemas.microsoft.com/office/drawing/2014/main" val="699907478"/>
                    </a:ext>
                  </a:extLst>
                </a:gridCol>
              </a:tblGrid>
              <a:tr h="278640">
                <a:tc>
                  <a:txBody>
                    <a:bodyPr/>
                    <a:lstStyle/>
                    <a:p>
                      <a:pPr algn="ctr">
                        <a:buNone/>
                      </a:pPr>
                      <a:r>
                        <a:rPr lang="en-US" sz="1800" b="1" dirty="0"/>
                        <a:t>Steel Type</a:t>
                      </a:r>
                      <a:endParaRPr lang="fa-IR" sz="1800" b="1" dirty="0"/>
                    </a:p>
                  </a:txBody>
                  <a:tcPr marL="35638" marR="35638" marT="17819" marB="17819" anchor="ctr"/>
                </a:tc>
                <a:tc>
                  <a:txBody>
                    <a:bodyPr/>
                    <a:lstStyle/>
                    <a:p>
                      <a:pPr algn="ctr">
                        <a:buNone/>
                      </a:pPr>
                      <a:r>
                        <a:rPr lang="en-US" sz="1800" b="1" dirty="0"/>
                        <a:t>Surface Defect Types</a:t>
                      </a:r>
                      <a:endParaRPr lang="fa-IR" sz="1800" b="1" dirty="0"/>
                    </a:p>
                  </a:txBody>
                  <a:tcPr marL="35638" marR="35638" marT="17819" marB="17819" anchor="ctr"/>
                </a:tc>
                <a:extLst>
                  <a:ext uri="{0D108BD9-81ED-4DB2-BD59-A6C34878D82A}">
                    <a16:rowId xmlns:a16="http://schemas.microsoft.com/office/drawing/2014/main" val="2081744149"/>
                  </a:ext>
                </a:extLst>
              </a:tr>
              <a:tr h="1265049">
                <a:tc>
                  <a:txBody>
                    <a:bodyPr/>
                    <a:lstStyle/>
                    <a:p>
                      <a:pPr>
                        <a:buNone/>
                      </a:pPr>
                      <a:r>
                        <a:rPr lang="en-US" sz="1800" b="1" dirty="0"/>
                        <a:t>Continuous Casting</a:t>
                      </a:r>
                      <a:endParaRPr lang="fa-IR" sz="1800" dirty="0"/>
                    </a:p>
                  </a:txBody>
                  <a:tcPr marL="35638" marR="35638" marT="17819" marB="17819" anchor="ctr"/>
                </a:tc>
                <a:tc>
                  <a:txBody>
                    <a:bodyPr/>
                    <a:lstStyle/>
                    <a:p>
                      <a:pPr>
                        <a:buNone/>
                      </a:pPr>
                      <a:r>
                        <a:rPr lang="en-US" sz="1800" dirty="0"/>
                        <a:t>Scabs, surface cracks, edge cracks, longitudinal cracks, transverse cracks, scratches, pitting/pockmarks, overheating/</a:t>
                      </a:r>
                      <a:r>
                        <a:rPr lang="en-US" sz="1800" dirty="0" err="1"/>
                        <a:t>overburning</a:t>
                      </a:r>
                      <a:r>
                        <a:rPr lang="en-US" sz="1800" dirty="0"/>
                        <a:t>, mechanical damage/indentations, rolled-in scale/oxide inclusions, laps/folds, seams, inclusions (non-metallic), blisters, surface porosity, oxidation marks.</a:t>
                      </a:r>
                    </a:p>
                  </a:txBody>
                  <a:tcPr marL="35638" marR="35638" marT="17819" marB="17819" anchor="ctr"/>
                </a:tc>
                <a:extLst>
                  <a:ext uri="{0D108BD9-81ED-4DB2-BD59-A6C34878D82A}">
                    <a16:rowId xmlns:a16="http://schemas.microsoft.com/office/drawing/2014/main" val="313017026"/>
                  </a:ext>
                </a:extLst>
              </a:tr>
              <a:tr h="1265049">
                <a:tc>
                  <a:txBody>
                    <a:bodyPr/>
                    <a:lstStyle/>
                    <a:p>
                      <a:pPr>
                        <a:buNone/>
                      </a:pPr>
                      <a:r>
                        <a:rPr lang="en-US" sz="1800" b="1" dirty="0"/>
                        <a:t>Hot Strip</a:t>
                      </a:r>
                      <a:endParaRPr lang="en-US" sz="1800" dirty="0"/>
                    </a:p>
                  </a:txBody>
                  <a:tcPr marL="35638" marR="35638" marT="17819" marB="17819" anchor="ctr"/>
                </a:tc>
                <a:tc>
                  <a:txBody>
                    <a:bodyPr/>
                    <a:lstStyle/>
                    <a:p>
                      <a:pPr>
                        <a:buNone/>
                      </a:pPr>
                      <a:r>
                        <a:rPr lang="en-US" sz="1800" dirty="0"/>
                        <a:t>Scabs, edge cracks, scratches, pitting/pockmarks, rolled-in scale/oxide inclusions, overheating/</a:t>
                      </a:r>
                      <a:r>
                        <a:rPr lang="en-US" sz="1800" dirty="0" err="1"/>
                        <a:t>overburning</a:t>
                      </a:r>
                      <a:r>
                        <a:rPr lang="en-US" sz="1800" dirty="0"/>
                        <a:t>, laps/folds, mechanical damage/indentations, surface cracks, uneven thickness, inclusions, surface porosity, oxidation marks, tears/tearing.</a:t>
                      </a:r>
                    </a:p>
                  </a:txBody>
                  <a:tcPr marL="35638" marR="35638" marT="17819" marB="17819" anchor="ctr"/>
                </a:tc>
                <a:extLst>
                  <a:ext uri="{0D108BD9-81ED-4DB2-BD59-A6C34878D82A}">
                    <a16:rowId xmlns:a16="http://schemas.microsoft.com/office/drawing/2014/main" val="2995783003"/>
                  </a:ext>
                </a:extLst>
              </a:tr>
              <a:tr h="1265049">
                <a:tc>
                  <a:txBody>
                    <a:bodyPr/>
                    <a:lstStyle/>
                    <a:p>
                      <a:pPr>
                        <a:buNone/>
                      </a:pPr>
                      <a:r>
                        <a:rPr lang="en-US" sz="1800" b="1" dirty="0"/>
                        <a:t>Cold Strip</a:t>
                      </a:r>
                      <a:endParaRPr lang="en-US" sz="1800" dirty="0"/>
                    </a:p>
                  </a:txBody>
                  <a:tcPr marL="35638" marR="35638" marT="17819" marB="17819" anchor="ctr"/>
                </a:tc>
                <a:tc>
                  <a:txBody>
                    <a:bodyPr/>
                    <a:lstStyle/>
                    <a:p>
                      <a:pPr>
                        <a:buNone/>
                      </a:pPr>
                      <a:r>
                        <a:rPr lang="en-US" sz="1800" dirty="0"/>
                        <a:t>Scratches, pitting/pockmarks, roll marks, inclusions (non-metallic), surface cracks, edge cracks, oxidation marks, discoloration/staining, uneven surface/color changes, final process marks, fatigue cracks, surface roughness, laminations.</a:t>
                      </a:r>
                    </a:p>
                  </a:txBody>
                  <a:tcPr marL="35638" marR="35638" marT="17819" marB="17819" anchor="ctr"/>
                </a:tc>
                <a:extLst>
                  <a:ext uri="{0D108BD9-81ED-4DB2-BD59-A6C34878D82A}">
                    <a16:rowId xmlns:a16="http://schemas.microsoft.com/office/drawing/2014/main" val="2934795010"/>
                  </a:ext>
                </a:extLst>
              </a:tr>
            </a:tbl>
          </a:graphicData>
        </a:graphic>
      </p:graphicFrame>
      <p:sp>
        <p:nvSpPr>
          <p:cNvPr id="22" name="TextBox 7">
            <a:extLst>
              <a:ext uri="{FF2B5EF4-FFF2-40B4-BE49-F238E27FC236}">
                <a16:creationId xmlns:a16="http://schemas.microsoft.com/office/drawing/2014/main" id="{CC27C588-472A-A5A8-2AEA-7E895FB36912}"/>
              </a:ext>
            </a:extLst>
          </p:cNvPr>
          <p:cNvSpPr txBox="1"/>
          <p:nvPr/>
        </p:nvSpPr>
        <p:spPr>
          <a:xfrm>
            <a:off x="4503124" y="578408"/>
            <a:ext cx="9281751" cy="830997"/>
          </a:xfrm>
          <a:prstGeom prst="rect">
            <a:avLst/>
          </a:prstGeom>
        </p:spPr>
        <p:txBody>
          <a:bodyPr lIns="0" tIns="0" rIns="0" bIns="0" rtlCol="0" anchor="t">
            <a:spAutoFit/>
          </a:bodyPr>
          <a:lstStyle/>
          <a:p>
            <a:pPr algn="ctr"/>
            <a:r>
              <a:rPr lang="en-US" sz="5400" dirty="0"/>
              <a:t>Surface inspection</a:t>
            </a:r>
          </a:p>
        </p:txBody>
      </p:sp>
    </p:spTree>
    <p:extLst>
      <p:ext uri="{BB962C8B-B14F-4D97-AF65-F5344CB8AC3E}">
        <p14:creationId xmlns:p14="http://schemas.microsoft.com/office/powerpoint/2010/main" val="31020914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C133A-9C5E-5244-1151-8D26BD390C5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144AAD6-DBAB-6159-18B8-EBE6961FC8B3}"/>
              </a:ext>
            </a:extLst>
          </p:cNvPr>
          <p:cNvGrpSpPr/>
          <p:nvPr/>
        </p:nvGrpSpPr>
        <p:grpSpPr>
          <a:xfrm>
            <a:off x="-3124200" y="-3753295"/>
            <a:ext cx="23993820" cy="17793589"/>
            <a:chOff x="0" y="0"/>
            <a:chExt cx="31991760" cy="23724786"/>
          </a:xfrm>
        </p:grpSpPr>
        <p:sp>
          <p:nvSpPr>
            <p:cNvPr id="3" name="Freeform 3">
              <a:extLst>
                <a:ext uri="{FF2B5EF4-FFF2-40B4-BE49-F238E27FC236}">
                  <a16:creationId xmlns:a16="http://schemas.microsoft.com/office/drawing/2014/main" id="{84067567-356D-7C37-B12C-2A7055FFA196}"/>
                </a:ext>
              </a:extLst>
            </p:cNvPr>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3">
                <a:alphaModFix amt="18999"/>
                <a:extLst>
                  <a:ext uri="{96DAC541-7B7A-43D3-8B79-37D633B846F1}">
                    <asvg:svgBlip xmlns:asvg="http://schemas.microsoft.com/office/drawing/2016/SVG/main" r:embed="rId4"/>
                  </a:ext>
                </a:extLst>
              </a:blip>
              <a:stretch>
                <a:fillRect/>
              </a:stretch>
            </a:blipFill>
          </p:spPr>
        </p:sp>
        <p:sp>
          <p:nvSpPr>
            <p:cNvPr id="4" name="Freeform 4">
              <a:extLst>
                <a:ext uri="{FF2B5EF4-FFF2-40B4-BE49-F238E27FC236}">
                  <a16:creationId xmlns:a16="http://schemas.microsoft.com/office/drawing/2014/main" id="{FBC6C6A6-C6BA-4848-A402-23E25D5EABCB}"/>
                </a:ext>
              </a:extLst>
            </p:cNvPr>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5">
                <a:alphaModFix amt="18999"/>
                <a:extLst>
                  <a:ext uri="{96DAC541-7B7A-43D3-8B79-37D633B846F1}">
                    <asvg:svgBlip xmlns:asvg="http://schemas.microsoft.com/office/drawing/2016/SVG/main" r:embed="rId6"/>
                  </a:ext>
                </a:extLst>
              </a:blip>
              <a:stretch>
                <a:fillRect/>
              </a:stretch>
            </a:blipFill>
          </p:spPr>
        </p:sp>
        <p:sp>
          <p:nvSpPr>
            <p:cNvPr id="5" name="Freeform 5">
              <a:extLst>
                <a:ext uri="{FF2B5EF4-FFF2-40B4-BE49-F238E27FC236}">
                  <a16:creationId xmlns:a16="http://schemas.microsoft.com/office/drawing/2014/main" id="{991D839F-9722-31C1-A0D3-169EF2B8D672}"/>
                </a:ext>
              </a:extLst>
            </p:cNvPr>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7">
                <a:alphaModFix amt="18999"/>
                <a:extLst>
                  <a:ext uri="{96DAC541-7B7A-43D3-8B79-37D633B846F1}">
                    <asvg:svgBlip xmlns:asvg="http://schemas.microsoft.com/office/drawing/2016/SVG/main" r:embed="rId8"/>
                  </a:ext>
                </a:extLst>
              </a:blip>
              <a:stretch>
                <a:fillRect/>
              </a:stretch>
            </a:blipFill>
          </p:spPr>
        </p:sp>
        <p:sp>
          <p:nvSpPr>
            <p:cNvPr id="6" name="Freeform 6">
              <a:extLst>
                <a:ext uri="{FF2B5EF4-FFF2-40B4-BE49-F238E27FC236}">
                  <a16:creationId xmlns:a16="http://schemas.microsoft.com/office/drawing/2014/main" id="{30F0103E-901A-FFAD-FF28-73A881CD1A5B}"/>
                </a:ext>
              </a:extLst>
            </p:cNvPr>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9">
                <a:alphaModFix amt="12000"/>
                <a:extLst>
                  <a:ext uri="{96DAC541-7B7A-43D3-8B79-37D633B846F1}">
                    <asvg:svgBlip xmlns:asvg="http://schemas.microsoft.com/office/drawing/2016/SVG/main" r:embed="rId10"/>
                  </a:ext>
                </a:extLst>
              </a:blip>
              <a:stretch>
                <a:fillRect/>
              </a:stretch>
            </a:blipFill>
          </p:spPr>
        </p:sp>
      </p:grpSp>
      <p:grpSp>
        <p:nvGrpSpPr>
          <p:cNvPr id="8" name="Group 8">
            <a:extLst>
              <a:ext uri="{FF2B5EF4-FFF2-40B4-BE49-F238E27FC236}">
                <a16:creationId xmlns:a16="http://schemas.microsoft.com/office/drawing/2014/main" id="{4565260F-D5BB-E0EC-B934-AB28BAF8A574}"/>
              </a:ext>
            </a:extLst>
          </p:cNvPr>
          <p:cNvGrpSpPr/>
          <p:nvPr/>
        </p:nvGrpSpPr>
        <p:grpSpPr>
          <a:xfrm>
            <a:off x="1135131" y="1794224"/>
            <a:ext cx="16017738" cy="7464076"/>
            <a:chOff x="0" y="0"/>
            <a:chExt cx="3773382" cy="1758351"/>
          </a:xfrm>
        </p:grpSpPr>
        <p:sp>
          <p:nvSpPr>
            <p:cNvPr id="9" name="Freeform 9">
              <a:extLst>
                <a:ext uri="{FF2B5EF4-FFF2-40B4-BE49-F238E27FC236}">
                  <a16:creationId xmlns:a16="http://schemas.microsoft.com/office/drawing/2014/main" id="{BEC9C47B-5E62-262B-FE10-A3E43495B93B}"/>
                </a:ext>
              </a:extLst>
            </p:cNvPr>
            <p:cNvSpPr/>
            <p:nvPr/>
          </p:nvSpPr>
          <p:spPr>
            <a:xfrm>
              <a:off x="0" y="0"/>
              <a:ext cx="3773382" cy="1758351"/>
            </a:xfrm>
            <a:custGeom>
              <a:avLst/>
              <a:gdLst/>
              <a:ahLst/>
              <a:cxnLst/>
              <a:rect l="l" t="t" r="r" b="b"/>
              <a:pathLst>
                <a:path w="3773382" h="1758351">
                  <a:moveTo>
                    <a:pt x="31900" y="0"/>
                  </a:moveTo>
                  <a:lnTo>
                    <a:pt x="3741482" y="0"/>
                  </a:lnTo>
                  <a:cubicBezTo>
                    <a:pt x="3749943" y="0"/>
                    <a:pt x="3758057" y="3361"/>
                    <a:pt x="3764039" y="9343"/>
                  </a:cubicBezTo>
                  <a:cubicBezTo>
                    <a:pt x="3770021" y="15326"/>
                    <a:pt x="3773382" y="23440"/>
                    <a:pt x="3773382" y="31900"/>
                  </a:cubicBezTo>
                  <a:lnTo>
                    <a:pt x="3773382" y="1726451"/>
                  </a:lnTo>
                  <a:cubicBezTo>
                    <a:pt x="3773382" y="1744069"/>
                    <a:pt x="3759100" y="1758351"/>
                    <a:pt x="3741482" y="1758351"/>
                  </a:cubicBezTo>
                  <a:lnTo>
                    <a:pt x="31900" y="1758351"/>
                  </a:lnTo>
                  <a:cubicBezTo>
                    <a:pt x="14282" y="1758351"/>
                    <a:pt x="0" y="1744069"/>
                    <a:pt x="0" y="1726451"/>
                  </a:cubicBezTo>
                  <a:lnTo>
                    <a:pt x="0" y="31900"/>
                  </a:lnTo>
                  <a:cubicBezTo>
                    <a:pt x="0" y="14282"/>
                    <a:pt x="14282" y="0"/>
                    <a:pt x="31900" y="0"/>
                  </a:cubicBez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10" name="TextBox 10">
              <a:extLst>
                <a:ext uri="{FF2B5EF4-FFF2-40B4-BE49-F238E27FC236}">
                  <a16:creationId xmlns:a16="http://schemas.microsoft.com/office/drawing/2014/main" id="{5ED96A1E-6B68-EC3F-F4FB-57F7B665829E}"/>
                </a:ext>
              </a:extLst>
            </p:cNvPr>
            <p:cNvSpPr txBox="1"/>
            <p:nvPr/>
          </p:nvSpPr>
          <p:spPr>
            <a:xfrm>
              <a:off x="0" y="-28575"/>
              <a:ext cx="3773382" cy="1786926"/>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25" name="Text Placeholder 7">
            <a:extLst>
              <a:ext uri="{FF2B5EF4-FFF2-40B4-BE49-F238E27FC236}">
                <a16:creationId xmlns:a16="http://schemas.microsoft.com/office/drawing/2014/main" id="{9BCE5E98-DE7B-ACFA-9E24-2C86709748E1}"/>
              </a:ext>
            </a:extLst>
          </p:cNvPr>
          <p:cNvSpPr txBox="1">
            <a:spLocks/>
          </p:cNvSpPr>
          <p:nvPr/>
        </p:nvSpPr>
        <p:spPr>
          <a:xfrm>
            <a:off x="3672642" y="2042752"/>
            <a:ext cx="4513489" cy="429768"/>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a:p>
        </p:txBody>
      </p:sp>
      <p:sp>
        <p:nvSpPr>
          <p:cNvPr id="26" name="Text Placeholder 8">
            <a:extLst>
              <a:ext uri="{FF2B5EF4-FFF2-40B4-BE49-F238E27FC236}">
                <a16:creationId xmlns:a16="http://schemas.microsoft.com/office/drawing/2014/main" id="{296FDE53-3011-FBDC-3D07-9CA240FCF1D3}"/>
              </a:ext>
            </a:extLst>
          </p:cNvPr>
          <p:cNvSpPr txBox="1">
            <a:spLocks/>
          </p:cNvSpPr>
          <p:nvPr/>
        </p:nvSpPr>
        <p:spPr>
          <a:xfrm>
            <a:off x="2771604" y="1850073"/>
            <a:ext cx="1216723" cy="159226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a:p>
        </p:txBody>
      </p:sp>
      <p:sp>
        <p:nvSpPr>
          <p:cNvPr id="40" name="TextBox 7">
            <a:extLst>
              <a:ext uri="{FF2B5EF4-FFF2-40B4-BE49-F238E27FC236}">
                <a16:creationId xmlns:a16="http://schemas.microsoft.com/office/drawing/2014/main" id="{2F5B79F6-010A-834F-0D62-487F9C2707E8}"/>
              </a:ext>
            </a:extLst>
          </p:cNvPr>
          <p:cNvSpPr txBox="1"/>
          <p:nvPr/>
        </p:nvSpPr>
        <p:spPr>
          <a:xfrm>
            <a:off x="4503124" y="578408"/>
            <a:ext cx="9281751" cy="830997"/>
          </a:xfrm>
          <a:prstGeom prst="rect">
            <a:avLst/>
          </a:prstGeom>
        </p:spPr>
        <p:txBody>
          <a:bodyPr lIns="0" tIns="0" rIns="0" bIns="0" rtlCol="0" anchor="t">
            <a:spAutoFit/>
          </a:bodyPr>
          <a:lstStyle/>
          <a:p>
            <a:pPr algn="ctr"/>
            <a:r>
              <a:rPr lang="en-US" sz="5400" dirty="0"/>
              <a:t>Smart cranes</a:t>
            </a:r>
          </a:p>
        </p:txBody>
      </p:sp>
      <p:sp>
        <p:nvSpPr>
          <p:cNvPr id="41" name="TextBox 40">
            <a:extLst>
              <a:ext uri="{FF2B5EF4-FFF2-40B4-BE49-F238E27FC236}">
                <a16:creationId xmlns:a16="http://schemas.microsoft.com/office/drawing/2014/main" id="{A80FE58C-AC02-7702-DC86-BFB83175B2A9}"/>
              </a:ext>
            </a:extLst>
          </p:cNvPr>
          <p:cNvSpPr txBox="1"/>
          <p:nvPr/>
        </p:nvSpPr>
        <p:spPr>
          <a:xfrm>
            <a:off x="1398261" y="1903220"/>
            <a:ext cx="6750896" cy="3785652"/>
          </a:xfrm>
          <a:prstGeom prst="rect">
            <a:avLst/>
          </a:prstGeom>
          <a:noFill/>
        </p:spPr>
        <p:txBody>
          <a:bodyPr wrap="square">
            <a:spAutoFit/>
          </a:bodyPr>
          <a:lstStyle>
            <a:defPPr>
              <a:defRPr lang="fa-IR"/>
            </a:defPPr>
            <a:lvl1pPr marL="342900" indent="-342900">
              <a:buFont typeface="Courier New" panose="02070309020205020404" pitchFamily="49" charset="0"/>
              <a:buChar char="o"/>
              <a:defRPr sz="1600"/>
            </a:lvl1pPr>
          </a:lstStyle>
          <a:p>
            <a:r>
              <a:rPr lang="en-US" sz="2400" dirty="0"/>
              <a:t>real-time ladle tracking</a:t>
            </a:r>
          </a:p>
          <a:p>
            <a:r>
              <a:rPr lang="en-US" sz="2400" dirty="0"/>
              <a:t>Radar and laser positioning</a:t>
            </a:r>
          </a:p>
          <a:p>
            <a:r>
              <a:rPr lang="en-US" sz="2400" dirty="0"/>
              <a:t>automated crane scheduling</a:t>
            </a:r>
          </a:p>
          <a:p>
            <a:r>
              <a:rPr lang="en-US" sz="2400" dirty="0"/>
              <a:t>predictive thermal modelling engine</a:t>
            </a:r>
          </a:p>
          <a:p>
            <a:r>
              <a:rPr lang="en-US" sz="2400" dirty="0"/>
              <a:t>ABB Ability Smart Melt Shop has already been installed by JSW Steel Ltd, India’s leading steel company.</a:t>
            </a:r>
          </a:p>
          <a:p>
            <a:r>
              <a:rPr lang="en-US" sz="2400" dirty="0"/>
              <a:t>It is expected to increase the company’s EBITDA profit by around $2million per annum through 4% higher casting speeds</a:t>
            </a:r>
          </a:p>
        </p:txBody>
      </p:sp>
      <p:pic>
        <p:nvPicPr>
          <p:cNvPr id="42" name="Picture 41">
            <a:extLst>
              <a:ext uri="{FF2B5EF4-FFF2-40B4-BE49-F238E27FC236}">
                <a16:creationId xmlns:a16="http://schemas.microsoft.com/office/drawing/2014/main" id="{9BF8F3A7-B16D-5DF8-AEBB-BEA1CE6D27B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851365" y="2275865"/>
            <a:ext cx="9188193" cy="4086936"/>
          </a:xfrm>
          <a:prstGeom prst="rect">
            <a:avLst/>
          </a:prstGeom>
        </p:spPr>
      </p:pic>
      <p:pic>
        <p:nvPicPr>
          <p:cNvPr id="43" name="Picture 42">
            <a:extLst>
              <a:ext uri="{FF2B5EF4-FFF2-40B4-BE49-F238E27FC236}">
                <a16:creationId xmlns:a16="http://schemas.microsoft.com/office/drawing/2014/main" id="{1E392E22-7966-4557-87DB-E1349E6971C7}"/>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b="25955"/>
          <a:stretch/>
        </p:blipFill>
        <p:spPr>
          <a:xfrm>
            <a:off x="1333521" y="6362801"/>
            <a:ext cx="6582585" cy="2507024"/>
          </a:xfrm>
          <a:prstGeom prst="rect">
            <a:avLst/>
          </a:prstGeom>
        </p:spPr>
      </p:pic>
      <p:pic>
        <p:nvPicPr>
          <p:cNvPr id="44" name="Picture 43">
            <a:extLst>
              <a:ext uri="{FF2B5EF4-FFF2-40B4-BE49-F238E27FC236}">
                <a16:creationId xmlns:a16="http://schemas.microsoft.com/office/drawing/2014/main" id="{640D3CB7-C47E-31E5-5EEE-44ED344F3201}"/>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5214472" y="827932"/>
            <a:ext cx="1825086" cy="725471"/>
          </a:xfrm>
          <a:prstGeom prst="rect">
            <a:avLst/>
          </a:prstGeom>
        </p:spPr>
      </p:pic>
    </p:spTree>
    <p:extLst>
      <p:ext uri="{BB962C8B-B14F-4D97-AF65-F5344CB8AC3E}">
        <p14:creationId xmlns:p14="http://schemas.microsoft.com/office/powerpoint/2010/main" val="7552128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CD863-2829-3DD0-A112-33D996A2875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72862F7-ABB4-B03A-8B32-433C725FF78A}"/>
              </a:ext>
            </a:extLst>
          </p:cNvPr>
          <p:cNvGrpSpPr/>
          <p:nvPr/>
        </p:nvGrpSpPr>
        <p:grpSpPr>
          <a:xfrm>
            <a:off x="-3046967" y="-3753295"/>
            <a:ext cx="23993820" cy="17793589"/>
            <a:chOff x="0" y="0"/>
            <a:chExt cx="31991760" cy="23724786"/>
          </a:xfrm>
        </p:grpSpPr>
        <p:sp>
          <p:nvSpPr>
            <p:cNvPr id="3" name="Freeform 3">
              <a:extLst>
                <a:ext uri="{FF2B5EF4-FFF2-40B4-BE49-F238E27FC236}">
                  <a16:creationId xmlns:a16="http://schemas.microsoft.com/office/drawing/2014/main" id="{A9D90C5E-8A3A-65E9-224C-3C26D4CA2FB1}"/>
                </a:ext>
              </a:extLst>
            </p:cNvPr>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3">
                <a:alphaModFix amt="18999"/>
                <a:extLst>
                  <a:ext uri="{96DAC541-7B7A-43D3-8B79-37D633B846F1}">
                    <asvg:svgBlip xmlns:asvg="http://schemas.microsoft.com/office/drawing/2016/SVG/main" r:embed="rId4"/>
                  </a:ext>
                </a:extLst>
              </a:blip>
              <a:stretch>
                <a:fillRect/>
              </a:stretch>
            </a:blipFill>
          </p:spPr>
        </p:sp>
        <p:sp>
          <p:nvSpPr>
            <p:cNvPr id="4" name="Freeform 4">
              <a:extLst>
                <a:ext uri="{FF2B5EF4-FFF2-40B4-BE49-F238E27FC236}">
                  <a16:creationId xmlns:a16="http://schemas.microsoft.com/office/drawing/2014/main" id="{11705B24-70E9-F727-94AC-FF2C685CECFB}"/>
                </a:ext>
              </a:extLst>
            </p:cNvPr>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5">
                <a:alphaModFix amt="18999"/>
                <a:extLst>
                  <a:ext uri="{96DAC541-7B7A-43D3-8B79-37D633B846F1}">
                    <asvg:svgBlip xmlns:asvg="http://schemas.microsoft.com/office/drawing/2016/SVG/main" r:embed="rId6"/>
                  </a:ext>
                </a:extLst>
              </a:blip>
              <a:stretch>
                <a:fillRect/>
              </a:stretch>
            </a:blipFill>
          </p:spPr>
        </p:sp>
        <p:sp>
          <p:nvSpPr>
            <p:cNvPr id="5" name="Freeform 5">
              <a:extLst>
                <a:ext uri="{FF2B5EF4-FFF2-40B4-BE49-F238E27FC236}">
                  <a16:creationId xmlns:a16="http://schemas.microsoft.com/office/drawing/2014/main" id="{2A80A2F9-07F0-B83F-BE18-4C702FFBA815}"/>
                </a:ext>
              </a:extLst>
            </p:cNvPr>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7">
                <a:alphaModFix amt="18999"/>
                <a:extLst>
                  <a:ext uri="{96DAC541-7B7A-43D3-8B79-37D633B846F1}">
                    <asvg:svgBlip xmlns:asvg="http://schemas.microsoft.com/office/drawing/2016/SVG/main" r:embed="rId8"/>
                  </a:ext>
                </a:extLst>
              </a:blip>
              <a:stretch>
                <a:fillRect/>
              </a:stretch>
            </a:blipFill>
          </p:spPr>
        </p:sp>
        <p:sp>
          <p:nvSpPr>
            <p:cNvPr id="6" name="Freeform 6">
              <a:extLst>
                <a:ext uri="{FF2B5EF4-FFF2-40B4-BE49-F238E27FC236}">
                  <a16:creationId xmlns:a16="http://schemas.microsoft.com/office/drawing/2014/main" id="{45BEB298-7F88-C5B2-509D-689ED6F08F8D}"/>
                </a:ext>
              </a:extLst>
            </p:cNvPr>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9">
                <a:alphaModFix amt="12000"/>
                <a:extLst>
                  <a:ext uri="{96DAC541-7B7A-43D3-8B79-37D633B846F1}">
                    <asvg:svgBlip xmlns:asvg="http://schemas.microsoft.com/office/drawing/2016/SVG/main" r:embed="rId10"/>
                  </a:ext>
                </a:extLst>
              </a:blip>
              <a:stretch>
                <a:fillRect/>
              </a:stretch>
            </a:blipFill>
          </p:spPr>
        </p:sp>
      </p:grpSp>
      <p:grpSp>
        <p:nvGrpSpPr>
          <p:cNvPr id="8" name="Group 8">
            <a:extLst>
              <a:ext uri="{FF2B5EF4-FFF2-40B4-BE49-F238E27FC236}">
                <a16:creationId xmlns:a16="http://schemas.microsoft.com/office/drawing/2014/main" id="{A4C0672B-52BA-C327-8536-6B4A9A5F5701}"/>
              </a:ext>
            </a:extLst>
          </p:cNvPr>
          <p:cNvGrpSpPr/>
          <p:nvPr/>
        </p:nvGrpSpPr>
        <p:grpSpPr>
          <a:xfrm>
            <a:off x="1135131" y="1794224"/>
            <a:ext cx="16017738" cy="7464076"/>
            <a:chOff x="0" y="0"/>
            <a:chExt cx="3773382" cy="1758351"/>
          </a:xfrm>
        </p:grpSpPr>
        <p:sp>
          <p:nvSpPr>
            <p:cNvPr id="9" name="Freeform 9">
              <a:extLst>
                <a:ext uri="{FF2B5EF4-FFF2-40B4-BE49-F238E27FC236}">
                  <a16:creationId xmlns:a16="http://schemas.microsoft.com/office/drawing/2014/main" id="{A9B0E2B6-5759-8417-E8EC-A7312E80FDFA}"/>
                </a:ext>
              </a:extLst>
            </p:cNvPr>
            <p:cNvSpPr/>
            <p:nvPr/>
          </p:nvSpPr>
          <p:spPr>
            <a:xfrm>
              <a:off x="0" y="0"/>
              <a:ext cx="3773382" cy="1758351"/>
            </a:xfrm>
            <a:custGeom>
              <a:avLst/>
              <a:gdLst/>
              <a:ahLst/>
              <a:cxnLst/>
              <a:rect l="l" t="t" r="r" b="b"/>
              <a:pathLst>
                <a:path w="3773382" h="1758351">
                  <a:moveTo>
                    <a:pt x="31900" y="0"/>
                  </a:moveTo>
                  <a:lnTo>
                    <a:pt x="3741482" y="0"/>
                  </a:lnTo>
                  <a:cubicBezTo>
                    <a:pt x="3749943" y="0"/>
                    <a:pt x="3758057" y="3361"/>
                    <a:pt x="3764039" y="9343"/>
                  </a:cubicBezTo>
                  <a:cubicBezTo>
                    <a:pt x="3770021" y="15326"/>
                    <a:pt x="3773382" y="23440"/>
                    <a:pt x="3773382" y="31900"/>
                  </a:cubicBezTo>
                  <a:lnTo>
                    <a:pt x="3773382" y="1726451"/>
                  </a:lnTo>
                  <a:cubicBezTo>
                    <a:pt x="3773382" y="1744069"/>
                    <a:pt x="3759100" y="1758351"/>
                    <a:pt x="3741482" y="1758351"/>
                  </a:cubicBezTo>
                  <a:lnTo>
                    <a:pt x="31900" y="1758351"/>
                  </a:lnTo>
                  <a:cubicBezTo>
                    <a:pt x="14282" y="1758351"/>
                    <a:pt x="0" y="1744069"/>
                    <a:pt x="0" y="1726451"/>
                  </a:cubicBezTo>
                  <a:lnTo>
                    <a:pt x="0" y="31900"/>
                  </a:lnTo>
                  <a:cubicBezTo>
                    <a:pt x="0" y="14282"/>
                    <a:pt x="14282" y="0"/>
                    <a:pt x="31900" y="0"/>
                  </a:cubicBez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10" name="TextBox 10">
              <a:extLst>
                <a:ext uri="{FF2B5EF4-FFF2-40B4-BE49-F238E27FC236}">
                  <a16:creationId xmlns:a16="http://schemas.microsoft.com/office/drawing/2014/main" id="{A8F44491-DD3F-93CB-D424-137612917909}"/>
                </a:ext>
              </a:extLst>
            </p:cNvPr>
            <p:cNvSpPr txBox="1"/>
            <p:nvPr/>
          </p:nvSpPr>
          <p:spPr>
            <a:xfrm>
              <a:off x="0" y="-28575"/>
              <a:ext cx="3773382" cy="1786926"/>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33" name="TextBox 32">
            <a:extLst>
              <a:ext uri="{FF2B5EF4-FFF2-40B4-BE49-F238E27FC236}">
                <a16:creationId xmlns:a16="http://schemas.microsoft.com/office/drawing/2014/main" id="{59B8DC7F-0D38-8FF1-B6B4-9BE51EADA7A4}"/>
              </a:ext>
            </a:extLst>
          </p:cNvPr>
          <p:cNvSpPr txBox="1"/>
          <p:nvPr/>
        </p:nvSpPr>
        <p:spPr>
          <a:xfrm>
            <a:off x="1335998" y="2069952"/>
            <a:ext cx="12444395" cy="507831"/>
          </a:xfrm>
          <a:prstGeom prst="rect">
            <a:avLst/>
          </a:prstGeom>
          <a:noFill/>
        </p:spPr>
        <p:txBody>
          <a:bodyPr wrap="square">
            <a:spAutoFit/>
          </a:bodyPr>
          <a:lstStyle/>
          <a:p>
            <a:r>
              <a:rPr lang="en-US" sz="2700" dirty="0">
                <a:solidFill>
                  <a:srgbClr val="002060"/>
                </a:solidFill>
              </a:rPr>
              <a:t>Smart warehousing at Nippon Steel</a:t>
            </a:r>
            <a:r>
              <a:rPr lang="fa-IR" sz="2700" dirty="0">
                <a:solidFill>
                  <a:srgbClr val="002060"/>
                </a:solidFill>
              </a:rPr>
              <a:t> </a:t>
            </a:r>
            <a:r>
              <a:rPr lang="en-US" sz="2700" dirty="0">
                <a:solidFill>
                  <a:srgbClr val="002060"/>
                </a:solidFill>
              </a:rPr>
              <a:t>using RTLS &amp; ML</a:t>
            </a:r>
          </a:p>
        </p:txBody>
      </p:sp>
      <p:pic>
        <p:nvPicPr>
          <p:cNvPr id="34" name="Picture 33">
            <a:extLst>
              <a:ext uri="{FF2B5EF4-FFF2-40B4-BE49-F238E27FC236}">
                <a16:creationId xmlns:a16="http://schemas.microsoft.com/office/drawing/2014/main" id="{E2269452-685C-9835-2799-31E4200E705F}"/>
              </a:ext>
            </a:extLst>
          </p:cNvPr>
          <p:cNvPicPr>
            <a:picLocks noChangeAspect="1"/>
          </p:cNvPicPr>
          <p:nvPr/>
        </p:nvPicPr>
        <p:blipFill rotWithShape="1">
          <a:blip r:embed="rId11"/>
          <a:srcRect l="44714" t="6273" r="-6013" b="-4808"/>
          <a:stretch/>
        </p:blipFill>
        <p:spPr>
          <a:xfrm>
            <a:off x="9417997" y="2913030"/>
            <a:ext cx="8465537" cy="7161216"/>
          </a:xfrm>
          <a:prstGeom prst="rect">
            <a:avLst/>
          </a:prstGeom>
        </p:spPr>
      </p:pic>
      <p:sp>
        <p:nvSpPr>
          <p:cNvPr id="35" name="Rectangle 34">
            <a:extLst>
              <a:ext uri="{FF2B5EF4-FFF2-40B4-BE49-F238E27FC236}">
                <a16:creationId xmlns:a16="http://schemas.microsoft.com/office/drawing/2014/main" id="{51173C24-16F2-C169-0DB8-AEEAA4CE0090}"/>
              </a:ext>
            </a:extLst>
          </p:cNvPr>
          <p:cNvSpPr/>
          <p:nvPr/>
        </p:nvSpPr>
        <p:spPr>
          <a:xfrm flipH="1" flipV="1">
            <a:off x="1319785" y="3761124"/>
            <a:ext cx="7027802" cy="76691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6" name="Teardrop 35">
            <a:extLst>
              <a:ext uri="{FF2B5EF4-FFF2-40B4-BE49-F238E27FC236}">
                <a16:creationId xmlns:a16="http://schemas.microsoft.com/office/drawing/2014/main" id="{D0006DA1-A7C3-AEF5-FF91-9A4EC0DAA10F}"/>
              </a:ext>
            </a:extLst>
          </p:cNvPr>
          <p:cNvSpPr/>
          <p:nvPr/>
        </p:nvSpPr>
        <p:spPr>
          <a:xfrm rot="2170466">
            <a:off x="928451" y="3769020"/>
            <a:ext cx="768096" cy="768096"/>
          </a:xfrm>
          <a:prstGeom prst="teardrop">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tx1"/>
              </a:solidFill>
            </a:endParaRPr>
          </a:p>
        </p:txBody>
      </p:sp>
      <p:sp>
        <p:nvSpPr>
          <p:cNvPr id="37" name="Oval 36">
            <a:extLst>
              <a:ext uri="{FF2B5EF4-FFF2-40B4-BE49-F238E27FC236}">
                <a16:creationId xmlns:a16="http://schemas.microsoft.com/office/drawing/2014/main" id="{6B4C8A01-EB81-3646-B11A-9FDE43B60109}"/>
              </a:ext>
            </a:extLst>
          </p:cNvPr>
          <p:cNvSpPr/>
          <p:nvPr/>
        </p:nvSpPr>
        <p:spPr>
          <a:xfrm>
            <a:off x="983315" y="3823517"/>
            <a:ext cx="658368" cy="6583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schemeClr val="tx1"/>
                </a:solidFill>
              </a:rPr>
              <a:t>1</a:t>
            </a:r>
          </a:p>
        </p:txBody>
      </p:sp>
      <p:sp>
        <p:nvSpPr>
          <p:cNvPr id="38" name="Rectangle 37">
            <a:extLst>
              <a:ext uri="{FF2B5EF4-FFF2-40B4-BE49-F238E27FC236}">
                <a16:creationId xmlns:a16="http://schemas.microsoft.com/office/drawing/2014/main" id="{B0588E9D-81E0-2B99-C6A1-1E8B20AF19B7}"/>
              </a:ext>
            </a:extLst>
          </p:cNvPr>
          <p:cNvSpPr/>
          <p:nvPr/>
        </p:nvSpPr>
        <p:spPr>
          <a:xfrm flipH="1" flipV="1">
            <a:off x="1319785" y="4672793"/>
            <a:ext cx="7027802" cy="76691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9" name="Teardrop 38">
            <a:extLst>
              <a:ext uri="{FF2B5EF4-FFF2-40B4-BE49-F238E27FC236}">
                <a16:creationId xmlns:a16="http://schemas.microsoft.com/office/drawing/2014/main" id="{EC174016-6A51-464C-802A-74D5F6F9CD2F}"/>
              </a:ext>
            </a:extLst>
          </p:cNvPr>
          <p:cNvSpPr/>
          <p:nvPr/>
        </p:nvSpPr>
        <p:spPr>
          <a:xfrm rot="2170466">
            <a:off x="928451" y="4680689"/>
            <a:ext cx="768096" cy="768096"/>
          </a:xfrm>
          <a:prstGeom prst="teardrop">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tx1"/>
              </a:solidFill>
            </a:endParaRPr>
          </a:p>
        </p:txBody>
      </p:sp>
      <p:sp>
        <p:nvSpPr>
          <p:cNvPr id="40" name="Oval 39">
            <a:extLst>
              <a:ext uri="{FF2B5EF4-FFF2-40B4-BE49-F238E27FC236}">
                <a16:creationId xmlns:a16="http://schemas.microsoft.com/office/drawing/2014/main" id="{DDE53778-B797-4808-764F-D18BA43DB810}"/>
              </a:ext>
            </a:extLst>
          </p:cNvPr>
          <p:cNvSpPr/>
          <p:nvPr/>
        </p:nvSpPr>
        <p:spPr>
          <a:xfrm>
            <a:off x="983315" y="4735185"/>
            <a:ext cx="658368" cy="6583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dirty="0">
                <a:solidFill>
                  <a:schemeClr val="tx1"/>
                </a:solidFill>
              </a:rPr>
              <a:t>2</a:t>
            </a:r>
          </a:p>
        </p:txBody>
      </p:sp>
      <p:sp>
        <p:nvSpPr>
          <p:cNvPr id="41" name="Rectangle 40">
            <a:extLst>
              <a:ext uri="{FF2B5EF4-FFF2-40B4-BE49-F238E27FC236}">
                <a16:creationId xmlns:a16="http://schemas.microsoft.com/office/drawing/2014/main" id="{059A9968-E77C-43F6-864C-2C99BF3490EA}"/>
              </a:ext>
            </a:extLst>
          </p:cNvPr>
          <p:cNvSpPr/>
          <p:nvPr/>
        </p:nvSpPr>
        <p:spPr>
          <a:xfrm flipH="1" flipV="1">
            <a:off x="1220780" y="5742377"/>
            <a:ext cx="7119518" cy="76691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2" name="Teardrop 41">
            <a:extLst>
              <a:ext uri="{FF2B5EF4-FFF2-40B4-BE49-F238E27FC236}">
                <a16:creationId xmlns:a16="http://schemas.microsoft.com/office/drawing/2014/main" id="{6A2F3639-13E4-03BD-3E02-9F1521BC84FE}"/>
              </a:ext>
            </a:extLst>
          </p:cNvPr>
          <p:cNvSpPr/>
          <p:nvPr/>
        </p:nvSpPr>
        <p:spPr>
          <a:xfrm rot="2170466">
            <a:off x="921165" y="5835416"/>
            <a:ext cx="768096" cy="768096"/>
          </a:xfrm>
          <a:prstGeom prst="teardrop">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solidFill>
                <a:schemeClr val="tx1"/>
              </a:solidFill>
            </a:endParaRPr>
          </a:p>
        </p:txBody>
      </p:sp>
      <p:sp>
        <p:nvSpPr>
          <p:cNvPr id="43" name="Oval 42">
            <a:extLst>
              <a:ext uri="{FF2B5EF4-FFF2-40B4-BE49-F238E27FC236}">
                <a16:creationId xmlns:a16="http://schemas.microsoft.com/office/drawing/2014/main" id="{6183E1EE-9844-3ACD-A436-37302FE3E223}"/>
              </a:ext>
            </a:extLst>
          </p:cNvPr>
          <p:cNvSpPr/>
          <p:nvPr/>
        </p:nvSpPr>
        <p:spPr>
          <a:xfrm>
            <a:off x="976029" y="5889912"/>
            <a:ext cx="658368" cy="6583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dirty="0">
                <a:solidFill>
                  <a:schemeClr val="tx1"/>
                </a:solidFill>
              </a:rPr>
              <a:t>3</a:t>
            </a:r>
          </a:p>
        </p:txBody>
      </p:sp>
      <p:sp>
        <p:nvSpPr>
          <p:cNvPr id="44" name="Rectangle 43">
            <a:extLst>
              <a:ext uri="{FF2B5EF4-FFF2-40B4-BE49-F238E27FC236}">
                <a16:creationId xmlns:a16="http://schemas.microsoft.com/office/drawing/2014/main" id="{25DC675F-93A7-5412-A2B7-E963EB56BA9A}"/>
              </a:ext>
            </a:extLst>
          </p:cNvPr>
          <p:cNvSpPr/>
          <p:nvPr/>
        </p:nvSpPr>
        <p:spPr>
          <a:xfrm flipH="1" flipV="1">
            <a:off x="1312499" y="6770346"/>
            <a:ext cx="7027799" cy="76691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5" name="Teardrop 44">
            <a:extLst>
              <a:ext uri="{FF2B5EF4-FFF2-40B4-BE49-F238E27FC236}">
                <a16:creationId xmlns:a16="http://schemas.microsoft.com/office/drawing/2014/main" id="{204EFF1D-4C79-A1F6-8763-5F093B349E93}"/>
              </a:ext>
            </a:extLst>
          </p:cNvPr>
          <p:cNvSpPr/>
          <p:nvPr/>
        </p:nvSpPr>
        <p:spPr>
          <a:xfrm rot="2170466">
            <a:off x="921165" y="6778242"/>
            <a:ext cx="768096" cy="768096"/>
          </a:xfrm>
          <a:prstGeom prst="teardrop">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tx1"/>
              </a:solidFill>
            </a:endParaRPr>
          </a:p>
        </p:txBody>
      </p:sp>
      <p:sp>
        <p:nvSpPr>
          <p:cNvPr id="46" name="Oval 45">
            <a:extLst>
              <a:ext uri="{FF2B5EF4-FFF2-40B4-BE49-F238E27FC236}">
                <a16:creationId xmlns:a16="http://schemas.microsoft.com/office/drawing/2014/main" id="{EF38CFAB-0593-5D74-FE0E-17EAE9023099}"/>
              </a:ext>
            </a:extLst>
          </p:cNvPr>
          <p:cNvSpPr/>
          <p:nvPr/>
        </p:nvSpPr>
        <p:spPr>
          <a:xfrm>
            <a:off x="976029" y="6832739"/>
            <a:ext cx="658368" cy="6583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dirty="0">
                <a:solidFill>
                  <a:schemeClr val="tx1"/>
                </a:solidFill>
              </a:rPr>
              <a:t>4</a:t>
            </a:r>
          </a:p>
        </p:txBody>
      </p:sp>
      <p:sp>
        <p:nvSpPr>
          <p:cNvPr id="47" name="Rectangle 46">
            <a:extLst>
              <a:ext uri="{FF2B5EF4-FFF2-40B4-BE49-F238E27FC236}">
                <a16:creationId xmlns:a16="http://schemas.microsoft.com/office/drawing/2014/main" id="{DFA4E98E-D17D-4DB6-3B69-F1059F13F5EF}"/>
              </a:ext>
            </a:extLst>
          </p:cNvPr>
          <p:cNvSpPr/>
          <p:nvPr/>
        </p:nvSpPr>
        <p:spPr>
          <a:xfrm>
            <a:off x="1813416" y="6859655"/>
            <a:ext cx="6734856" cy="415498"/>
          </a:xfrm>
          <a:prstGeom prst="rect">
            <a:avLst/>
          </a:prstGeom>
        </p:spPr>
        <p:txBody>
          <a:bodyPr wrap="square">
            <a:spAutoFit/>
          </a:bodyPr>
          <a:lstStyle/>
          <a:p>
            <a:r>
              <a:rPr lang="en-US" sz="2000" dirty="0"/>
              <a:t> Confirmation of land coil clearing and implantation</a:t>
            </a:r>
          </a:p>
        </p:txBody>
      </p:sp>
      <p:sp>
        <p:nvSpPr>
          <p:cNvPr id="48" name="Rectangle 47">
            <a:extLst>
              <a:ext uri="{FF2B5EF4-FFF2-40B4-BE49-F238E27FC236}">
                <a16:creationId xmlns:a16="http://schemas.microsoft.com/office/drawing/2014/main" id="{9E67761B-F6C1-8106-5D1F-29D2EFABBEB8}"/>
              </a:ext>
            </a:extLst>
          </p:cNvPr>
          <p:cNvSpPr/>
          <p:nvPr/>
        </p:nvSpPr>
        <p:spPr>
          <a:xfrm>
            <a:off x="1841909" y="5937573"/>
            <a:ext cx="6695573" cy="415498"/>
          </a:xfrm>
          <a:prstGeom prst="rect">
            <a:avLst/>
          </a:prstGeom>
        </p:spPr>
        <p:txBody>
          <a:bodyPr wrap="square">
            <a:spAutoFit/>
          </a:bodyPr>
          <a:lstStyle/>
          <a:p>
            <a:r>
              <a:rPr lang="en-US" sz="2000" dirty="0"/>
              <a:t>Grab and let Go coil safely</a:t>
            </a:r>
            <a:endParaRPr lang="fa-IR" sz="2000" dirty="0"/>
          </a:p>
        </p:txBody>
      </p:sp>
      <p:sp>
        <p:nvSpPr>
          <p:cNvPr id="49" name="TextBox 48">
            <a:extLst>
              <a:ext uri="{FF2B5EF4-FFF2-40B4-BE49-F238E27FC236}">
                <a16:creationId xmlns:a16="http://schemas.microsoft.com/office/drawing/2014/main" id="{737264B2-7584-382C-97DA-806E93A4F356}"/>
              </a:ext>
            </a:extLst>
          </p:cNvPr>
          <p:cNvSpPr txBox="1"/>
          <p:nvPr/>
        </p:nvSpPr>
        <p:spPr>
          <a:xfrm>
            <a:off x="1856480" y="3883182"/>
            <a:ext cx="6444534" cy="415498"/>
          </a:xfrm>
          <a:prstGeom prst="rect">
            <a:avLst/>
          </a:prstGeom>
        </p:spPr>
        <p:txBody>
          <a:bodyPr wrap="square">
            <a:spAutoFit/>
          </a:bodyPr>
          <a:lstStyle>
            <a:defPPr>
              <a:defRPr lang="fa-IR"/>
            </a:defPPr>
            <a:lvl1pPr>
              <a:defRPr sz="1400"/>
            </a:lvl1pPr>
          </a:lstStyle>
          <a:p>
            <a:r>
              <a:rPr lang="en-US" sz="2000" dirty="0"/>
              <a:t>. Better visibility riding on real crane</a:t>
            </a:r>
            <a:endParaRPr lang="fa-IR" sz="2000" dirty="0"/>
          </a:p>
        </p:txBody>
      </p:sp>
      <p:sp>
        <p:nvSpPr>
          <p:cNvPr id="50" name="TextBox 49">
            <a:extLst>
              <a:ext uri="{FF2B5EF4-FFF2-40B4-BE49-F238E27FC236}">
                <a16:creationId xmlns:a16="http://schemas.microsoft.com/office/drawing/2014/main" id="{D1BC01AE-B6F1-E6C8-CA17-C51B135D4846}"/>
              </a:ext>
            </a:extLst>
          </p:cNvPr>
          <p:cNvSpPr txBox="1"/>
          <p:nvPr/>
        </p:nvSpPr>
        <p:spPr>
          <a:xfrm>
            <a:off x="1813416" y="4760047"/>
            <a:ext cx="9144000" cy="400110"/>
          </a:xfrm>
          <a:prstGeom prst="rect">
            <a:avLst/>
          </a:prstGeom>
          <a:noFill/>
        </p:spPr>
        <p:txBody>
          <a:bodyPr wrap="square">
            <a:spAutoFit/>
          </a:bodyPr>
          <a:lstStyle/>
          <a:p>
            <a:r>
              <a:rPr lang="en-US" sz="2000" dirty="0"/>
              <a:t> Bird's eye view from directory above</a:t>
            </a:r>
            <a:endParaRPr lang="fa-IR" sz="2000" dirty="0"/>
          </a:p>
        </p:txBody>
      </p:sp>
      <p:sp>
        <p:nvSpPr>
          <p:cNvPr id="51" name="TextBox 7">
            <a:extLst>
              <a:ext uri="{FF2B5EF4-FFF2-40B4-BE49-F238E27FC236}">
                <a16:creationId xmlns:a16="http://schemas.microsoft.com/office/drawing/2014/main" id="{B0ED7D0C-BF23-8B4D-A322-D31F09AE14C3}"/>
              </a:ext>
            </a:extLst>
          </p:cNvPr>
          <p:cNvSpPr txBox="1"/>
          <p:nvPr/>
        </p:nvSpPr>
        <p:spPr>
          <a:xfrm>
            <a:off x="4503124" y="578408"/>
            <a:ext cx="9281751" cy="830997"/>
          </a:xfrm>
          <a:prstGeom prst="rect">
            <a:avLst/>
          </a:prstGeom>
        </p:spPr>
        <p:txBody>
          <a:bodyPr lIns="0" tIns="0" rIns="0" bIns="0" rtlCol="0" anchor="t">
            <a:spAutoFit/>
          </a:bodyPr>
          <a:lstStyle/>
          <a:p>
            <a:pPr algn="ctr"/>
            <a:r>
              <a:rPr lang="en-US" sz="5400" dirty="0"/>
              <a:t>Smart cranes</a:t>
            </a:r>
          </a:p>
        </p:txBody>
      </p:sp>
      <p:pic>
        <p:nvPicPr>
          <p:cNvPr id="52" name="Picture 2">
            <a:extLst>
              <a:ext uri="{FF2B5EF4-FFF2-40B4-BE49-F238E27FC236}">
                <a16:creationId xmlns:a16="http://schemas.microsoft.com/office/drawing/2014/main" id="{8FD1A2E4-F86E-4CF9-A19B-E9219223E062}"/>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41607" t="17877" r="1888" b="61194"/>
          <a:stretch/>
        </p:blipFill>
        <p:spPr bwMode="auto">
          <a:xfrm>
            <a:off x="12954000" y="1827673"/>
            <a:ext cx="4081214" cy="15116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8081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1E1E1"/>
        </a:solidFill>
        <a:effectLst/>
      </p:bgPr>
    </p:bg>
    <p:spTree>
      <p:nvGrpSpPr>
        <p:cNvPr id="1" name=""/>
        <p:cNvGrpSpPr/>
        <p:nvPr/>
      </p:nvGrpSpPr>
      <p:grpSpPr>
        <a:xfrm>
          <a:off x="0" y="0"/>
          <a:ext cx="0" cy="0"/>
          <a:chOff x="0" y="0"/>
          <a:chExt cx="0" cy="0"/>
        </a:xfrm>
      </p:grpSpPr>
      <p:grpSp>
        <p:nvGrpSpPr>
          <p:cNvPr id="2" name="Group 2"/>
          <p:cNvGrpSpPr/>
          <p:nvPr/>
        </p:nvGrpSpPr>
        <p:grpSpPr>
          <a:xfrm>
            <a:off x="-3046967" y="-3753295"/>
            <a:ext cx="23993820" cy="17793589"/>
            <a:chOff x="0" y="0"/>
            <a:chExt cx="31991760" cy="23724786"/>
          </a:xfrm>
        </p:grpSpPr>
        <p:sp>
          <p:nvSpPr>
            <p:cNvPr id="3" name="Freeform 3"/>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2">
                <a:alphaModFix amt="18999"/>
                <a:extLst>
                  <a:ext uri="{96DAC541-7B7A-43D3-8B79-37D633B846F1}">
                    <asvg:svgBlip xmlns:asvg="http://schemas.microsoft.com/office/drawing/2016/SVG/main" r:embed="rId3"/>
                  </a:ext>
                </a:extLst>
              </a:blip>
              <a:stretch>
                <a:fillRect/>
              </a:stretch>
            </a:blipFill>
          </p:spPr>
        </p:sp>
        <p:sp>
          <p:nvSpPr>
            <p:cNvPr id="4" name="Freeform 4"/>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4">
                <a:alphaModFix amt="18999"/>
                <a:extLst>
                  <a:ext uri="{96DAC541-7B7A-43D3-8B79-37D633B846F1}">
                    <asvg:svgBlip xmlns:asvg="http://schemas.microsoft.com/office/drawing/2016/SVG/main" r:embed="rId5"/>
                  </a:ext>
                </a:extLst>
              </a:blip>
              <a:stretch>
                <a:fillRect/>
              </a:stretch>
            </a:blipFill>
          </p:spPr>
        </p:sp>
        <p:sp>
          <p:nvSpPr>
            <p:cNvPr id="5" name="Freeform 5"/>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6">
                <a:alphaModFix amt="18999"/>
                <a:extLst>
                  <a:ext uri="{96DAC541-7B7A-43D3-8B79-37D633B846F1}">
                    <asvg:svgBlip xmlns:asvg="http://schemas.microsoft.com/office/drawing/2016/SVG/main" r:embed="rId7"/>
                  </a:ext>
                </a:extLst>
              </a:blip>
              <a:stretch>
                <a:fillRect/>
              </a:stretch>
            </a:blipFill>
          </p:spPr>
        </p:sp>
        <p:sp>
          <p:nvSpPr>
            <p:cNvPr id="6" name="Freeform 6"/>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8">
                <a:alphaModFix amt="12000"/>
                <a:extLst>
                  <a:ext uri="{96DAC541-7B7A-43D3-8B79-37D633B846F1}">
                    <asvg:svgBlip xmlns:asvg="http://schemas.microsoft.com/office/drawing/2016/SVG/main" r:embed="rId9"/>
                  </a:ext>
                </a:extLst>
              </a:blip>
              <a:stretch>
                <a:fillRect/>
              </a:stretch>
            </a:blipFill>
          </p:spPr>
        </p:sp>
      </p:grpSp>
      <p:grpSp>
        <p:nvGrpSpPr>
          <p:cNvPr id="7" name="Group 7"/>
          <p:cNvGrpSpPr/>
          <p:nvPr/>
        </p:nvGrpSpPr>
        <p:grpSpPr>
          <a:xfrm>
            <a:off x="6132026" y="1334728"/>
            <a:ext cx="5831373" cy="5812862"/>
            <a:chOff x="0" y="0"/>
            <a:chExt cx="1274327" cy="1530960"/>
          </a:xfrm>
        </p:grpSpPr>
        <p:sp>
          <p:nvSpPr>
            <p:cNvPr id="8" name="Freeform 8"/>
            <p:cNvSpPr/>
            <p:nvPr/>
          </p:nvSpPr>
          <p:spPr>
            <a:xfrm>
              <a:off x="0" y="0"/>
              <a:ext cx="1274327" cy="1530960"/>
            </a:xfrm>
            <a:custGeom>
              <a:avLst/>
              <a:gdLst/>
              <a:ahLst/>
              <a:cxnLst/>
              <a:rect l="l" t="t" r="r" b="b"/>
              <a:pathLst>
                <a:path w="1274327" h="1530960">
                  <a:moveTo>
                    <a:pt x="81604" y="0"/>
                  </a:moveTo>
                  <a:lnTo>
                    <a:pt x="1192723" y="0"/>
                  </a:lnTo>
                  <a:cubicBezTo>
                    <a:pt x="1237791" y="0"/>
                    <a:pt x="1274327" y="36535"/>
                    <a:pt x="1274327" y="81604"/>
                  </a:cubicBezTo>
                  <a:lnTo>
                    <a:pt x="1274327" y="1449356"/>
                  </a:lnTo>
                  <a:cubicBezTo>
                    <a:pt x="1274327" y="1470998"/>
                    <a:pt x="1265729" y="1491755"/>
                    <a:pt x="1250425" y="1507058"/>
                  </a:cubicBezTo>
                  <a:cubicBezTo>
                    <a:pt x="1235122" y="1522362"/>
                    <a:pt x="1214365" y="1530960"/>
                    <a:pt x="1192723" y="1530960"/>
                  </a:cubicBezTo>
                  <a:lnTo>
                    <a:pt x="81604" y="1530960"/>
                  </a:lnTo>
                  <a:cubicBezTo>
                    <a:pt x="59961" y="1530960"/>
                    <a:pt x="39205" y="1522362"/>
                    <a:pt x="23901" y="1507058"/>
                  </a:cubicBezTo>
                  <a:cubicBezTo>
                    <a:pt x="8598" y="1491755"/>
                    <a:pt x="0" y="1470998"/>
                    <a:pt x="0" y="1449356"/>
                  </a:cubicBezTo>
                  <a:lnTo>
                    <a:pt x="0" y="81604"/>
                  </a:lnTo>
                  <a:cubicBezTo>
                    <a:pt x="0" y="59961"/>
                    <a:pt x="8598" y="39205"/>
                    <a:pt x="23901" y="23901"/>
                  </a:cubicBezTo>
                  <a:cubicBezTo>
                    <a:pt x="39205" y="8598"/>
                    <a:pt x="59961" y="0"/>
                    <a:pt x="81604" y="0"/>
                  </a:cubicBezTo>
                  <a:close/>
                </a:path>
              </a:pathLst>
            </a:custGeom>
            <a:ln w="123825" cap="rnd">
              <a:gradFill>
                <a:gsLst>
                  <a:gs pos="0">
                    <a:srgbClr val="FFFFFF">
                      <a:alpha val="89500"/>
                    </a:srgbClr>
                  </a:gs>
                  <a:gs pos="33333">
                    <a:srgbClr val="F3F3F3">
                      <a:alpha val="100000"/>
                    </a:srgbClr>
                  </a:gs>
                  <a:gs pos="66667">
                    <a:srgbClr val="E2E1E4">
                      <a:alpha val="51500"/>
                    </a:srgbClr>
                  </a:gs>
                  <a:gs pos="100000">
                    <a:srgbClr val="E2E1E4">
                      <a:alpha val="0"/>
                    </a:srgbClr>
                  </a:gs>
                </a:gsLst>
                <a:lin ang="2700000"/>
              </a:gradFill>
              <a:prstDash val="solid"/>
              <a:round/>
            </a:ln>
          </p:spPr>
        </p:sp>
        <p:sp>
          <p:nvSpPr>
            <p:cNvPr id="9" name="TextBox 9"/>
            <p:cNvSpPr txBox="1"/>
            <p:nvPr/>
          </p:nvSpPr>
          <p:spPr>
            <a:xfrm>
              <a:off x="0" y="-28575"/>
              <a:ext cx="1274327" cy="1559535"/>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10" name="TextBox 10"/>
          <p:cNvSpPr txBox="1"/>
          <p:nvPr/>
        </p:nvSpPr>
        <p:spPr>
          <a:xfrm>
            <a:off x="6132026" y="1703816"/>
            <a:ext cx="6023948" cy="5270674"/>
          </a:xfrm>
          <a:prstGeom prst="rect">
            <a:avLst/>
          </a:prstGeom>
        </p:spPr>
        <p:txBody>
          <a:bodyPr lIns="0" tIns="0" rIns="0" bIns="0" rtlCol="0" anchor="t">
            <a:spAutoFit/>
          </a:bodyPr>
          <a:lstStyle/>
          <a:p>
            <a:pPr algn="ctr">
              <a:lnSpc>
                <a:spcPts val="13749"/>
              </a:lnSpc>
            </a:pPr>
            <a:r>
              <a:rPr lang="en-US" sz="9821" b="1" dirty="0">
                <a:solidFill>
                  <a:srgbClr val="003B73"/>
                </a:solidFill>
                <a:latin typeface="Aria Heavy"/>
                <a:ea typeface="Aria Heavy"/>
                <a:cs typeface="Aria Heavy"/>
                <a:sym typeface="Aria Heavy"/>
                <a:rtl/>
              </a:rPr>
              <a:t>Thank</a:t>
            </a:r>
            <a:r>
              <a:rPr lang="fa-IR" sz="9821" b="1" dirty="0">
                <a:solidFill>
                  <a:srgbClr val="003B73"/>
                </a:solidFill>
                <a:latin typeface="Aria Heavy"/>
                <a:ea typeface="Aria Heavy"/>
                <a:cs typeface="Aria Heavy"/>
                <a:sym typeface="Aria Heavy"/>
                <a:rtl/>
              </a:rPr>
              <a:t> </a:t>
            </a:r>
            <a:r>
              <a:rPr lang="en-US" sz="9821" b="1" dirty="0">
                <a:solidFill>
                  <a:srgbClr val="003B73"/>
                </a:solidFill>
                <a:latin typeface="Aria Heavy"/>
                <a:ea typeface="Aria Heavy"/>
                <a:cs typeface="Aria Heavy"/>
                <a:sym typeface="Aria Heavy"/>
                <a:rtl/>
              </a:rPr>
              <a:t> you for </a:t>
            </a:r>
            <a:r>
              <a:rPr lang="fa-IR" sz="9821" b="1" dirty="0">
                <a:solidFill>
                  <a:srgbClr val="003B73"/>
                </a:solidFill>
                <a:latin typeface="Aria Heavy"/>
                <a:ea typeface="Aria Heavy"/>
                <a:cs typeface="Aria Heavy"/>
                <a:sym typeface="Aria Heavy"/>
                <a:rtl/>
              </a:rPr>
              <a:t> </a:t>
            </a:r>
            <a:r>
              <a:rPr lang="en-US" sz="9821" b="1" dirty="0">
                <a:solidFill>
                  <a:srgbClr val="003B73"/>
                </a:solidFill>
                <a:latin typeface="Aria Heavy"/>
                <a:ea typeface="Aria Heavy"/>
                <a:cs typeface="Aria Heavy"/>
                <a:sym typeface="Aria Heavy"/>
                <a:rtl/>
              </a:rPr>
              <a:t>your attention</a:t>
            </a:r>
          </a:p>
        </p:txBody>
      </p:sp>
      <p:sp>
        <p:nvSpPr>
          <p:cNvPr id="11" name="Freeform 11"/>
          <p:cNvSpPr/>
          <p:nvPr/>
        </p:nvSpPr>
        <p:spPr>
          <a:xfrm>
            <a:off x="6724771" y="7147590"/>
            <a:ext cx="4838459" cy="2252398"/>
          </a:xfrm>
          <a:custGeom>
            <a:avLst/>
            <a:gdLst/>
            <a:ahLst/>
            <a:cxnLst/>
            <a:rect l="l" t="t" r="r" b="b"/>
            <a:pathLst>
              <a:path w="4838459" h="2252398">
                <a:moveTo>
                  <a:pt x="0" y="0"/>
                </a:moveTo>
                <a:lnTo>
                  <a:pt x="4838458" y="0"/>
                </a:lnTo>
                <a:lnTo>
                  <a:pt x="4838458" y="2252398"/>
                </a:lnTo>
                <a:lnTo>
                  <a:pt x="0" y="2252398"/>
                </a:lnTo>
                <a:lnTo>
                  <a:pt x="0" y="0"/>
                </a:lnTo>
                <a:close/>
              </a:path>
            </a:pathLst>
          </a:custGeom>
          <a:blipFill>
            <a:blip r:embed="rId10"/>
            <a:stretch>
              <a:fillRect r="-6743"/>
            </a:stretch>
          </a:blipFill>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840B10D-7FC5-4C83-A556-89B8AE1778CA}"/>
              </a:ext>
            </a:extLst>
          </p:cNvPr>
          <p:cNvSpPr>
            <a:spLocks noGrp="1"/>
          </p:cNvSpPr>
          <p:nvPr>
            <p:ph type="body" sz="quarter" idx="10"/>
          </p:nvPr>
        </p:nvSpPr>
        <p:spPr/>
        <p:txBody>
          <a:bodyPr>
            <a:normAutofit/>
          </a:bodyPr>
          <a:lstStyle/>
          <a:p>
            <a:pPr algn="ctr"/>
            <a:r>
              <a:rPr lang="en-US" sz="3600" dirty="0">
                <a:latin typeface="Comic Sans MS" panose="030F0702030302020204" pitchFamily="66" charset="0"/>
              </a:rPr>
              <a:t>Al Case Studies in Steel industry </a:t>
            </a:r>
          </a:p>
        </p:txBody>
      </p:sp>
      <p:sp>
        <p:nvSpPr>
          <p:cNvPr id="2" name="Slide Number Placeholder 1">
            <a:extLst>
              <a:ext uri="{FF2B5EF4-FFF2-40B4-BE49-F238E27FC236}">
                <a16:creationId xmlns:a16="http://schemas.microsoft.com/office/drawing/2014/main" id="{295AE264-D57C-4DB5-9B72-1A410E98AFE3}"/>
              </a:ext>
            </a:extLst>
          </p:cNvPr>
          <p:cNvSpPr>
            <a:spLocks noGrp="1"/>
          </p:cNvSpPr>
          <p:nvPr>
            <p:ph type="sldNum" sz="quarter" idx="4294967295"/>
          </p:nvPr>
        </p:nvSpPr>
        <p:spPr>
          <a:xfrm>
            <a:off x="1" y="9577388"/>
            <a:ext cx="731045" cy="547688"/>
          </a:xfrm>
        </p:spPr>
        <p:txBody>
          <a:bodyPr/>
          <a:lstStyle/>
          <a:p>
            <a:fld id="{C9172B45-9975-4070-BE8F-316D2215A3A5}" type="slidenum">
              <a:rPr lang="fa-IR" smtClean="0"/>
              <a:pPr/>
              <a:t>2</a:t>
            </a:fld>
            <a:endParaRPr lang="fa-IR"/>
          </a:p>
        </p:txBody>
      </p:sp>
      <p:pic>
        <p:nvPicPr>
          <p:cNvPr id="10" name="Picture Placeholder 9">
            <a:extLst>
              <a:ext uri="{FF2B5EF4-FFF2-40B4-BE49-F238E27FC236}">
                <a16:creationId xmlns:a16="http://schemas.microsoft.com/office/drawing/2014/main" id="{3BB28161-ED14-4F6E-AE1A-D0FB2CA37507}"/>
              </a:ext>
            </a:extLst>
          </p:cNvPr>
          <p:cNvPicPr>
            <a:picLocks noGrp="1" noChangeAspect="1"/>
          </p:cNvPicPr>
          <p:nvPr>
            <p:ph type="pic" sz="quarter" idx="41"/>
          </p:nvPr>
        </p:nvPicPr>
        <p:blipFill>
          <a:blip r:embed="rId2">
            <a:extLst>
              <a:ext uri="{28A0092B-C50C-407E-A947-70E740481C1C}">
                <a14:useLocalDpi xmlns:a14="http://schemas.microsoft.com/office/drawing/2010/main" val="0"/>
              </a:ext>
            </a:extLst>
          </a:blip>
          <a:srcRect l="18932" r="18932"/>
          <a:stretch>
            <a:fillRect/>
          </a:stretch>
        </p:blipFill>
        <p:spPr/>
      </p:pic>
    </p:spTree>
    <p:extLst>
      <p:ext uri="{BB962C8B-B14F-4D97-AF65-F5344CB8AC3E}">
        <p14:creationId xmlns:p14="http://schemas.microsoft.com/office/powerpoint/2010/main" val="8237590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F440C-8C0E-4212-1023-D46A5D1B61D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CEB757E-E8CC-5A7B-4343-B46E57FE89A6}"/>
              </a:ext>
            </a:extLst>
          </p:cNvPr>
          <p:cNvGrpSpPr/>
          <p:nvPr/>
        </p:nvGrpSpPr>
        <p:grpSpPr>
          <a:xfrm>
            <a:off x="-12679508" y="-10739377"/>
            <a:ext cx="23993820" cy="17793589"/>
            <a:chOff x="0" y="0"/>
            <a:chExt cx="31991760" cy="23724786"/>
          </a:xfrm>
        </p:grpSpPr>
        <p:sp>
          <p:nvSpPr>
            <p:cNvPr id="3" name="Freeform 3">
              <a:extLst>
                <a:ext uri="{FF2B5EF4-FFF2-40B4-BE49-F238E27FC236}">
                  <a16:creationId xmlns:a16="http://schemas.microsoft.com/office/drawing/2014/main" id="{C632F801-B188-C934-0796-185270614C1C}"/>
                </a:ext>
              </a:extLst>
            </p:cNvPr>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2">
                <a:alphaModFix amt="18999"/>
                <a:extLst>
                  <a:ext uri="{96DAC541-7B7A-43D3-8B79-37D633B846F1}">
                    <asvg:svgBlip xmlns:asvg="http://schemas.microsoft.com/office/drawing/2016/SVG/main" r:embed="rId3"/>
                  </a:ext>
                </a:extLst>
              </a:blip>
              <a:stretch>
                <a:fillRect/>
              </a:stretch>
            </a:blipFill>
            <a:ln cap="sq">
              <a:noFill/>
              <a:prstDash val="solid"/>
              <a:miter/>
            </a:ln>
          </p:spPr>
        </p:sp>
        <p:sp>
          <p:nvSpPr>
            <p:cNvPr id="4" name="Freeform 4">
              <a:extLst>
                <a:ext uri="{FF2B5EF4-FFF2-40B4-BE49-F238E27FC236}">
                  <a16:creationId xmlns:a16="http://schemas.microsoft.com/office/drawing/2014/main" id="{F5BF8225-C959-CF12-4176-FAA93598F3FB}"/>
                </a:ext>
              </a:extLst>
            </p:cNvPr>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4">
                <a:alphaModFix amt="18999"/>
                <a:extLst>
                  <a:ext uri="{96DAC541-7B7A-43D3-8B79-37D633B846F1}">
                    <asvg:svgBlip xmlns:asvg="http://schemas.microsoft.com/office/drawing/2016/SVG/main" r:embed="rId5"/>
                  </a:ext>
                </a:extLst>
              </a:blip>
              <a:stretch>
                <a:fillRect/>
              </a:stretch>
            </a:blipFill>
            <a:ln cap="sq">
              <a:noFill/>
              <a:prstDash val="solid"/>
              <a:miter/>
            </a:ln>
          </p:spPr>
        </p:sp>
        <p:sp>
          <p:nvSpPr>
            <p:cNvPr id="5" name="Freeform 5">
              <a:extLst>
                <a:ext uri="{FF2B5EF4-FFF2-40B4-BE49-F238E27FC236}">
                  <a16:creationId xmlns:a16="http://schemas.microsoft.com/office/drawing/2014/main" id="{5877566B-23E2-D25A-71F7-1D829A483AC5}"/>
                </a:ext>
              </a:extLst>
            </p:cNvPr>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6">
                <a:alphaModFix amt="18999"/>
                <a:extLst>
                  <a:ext uri="{96DAC541-7B7A-43D3-8B79-37D633B846F1}">
                    <asvg:svgBlip xmlns:asvg="http://schemas.microsoft.com/office/drawing/2016/SVG/main" r:embed="rId7"/>
                  </a:ext>
                </a:extLst>
              </a:blip>
              <a:stretch>
                <a:fillRect/>
              </a:stretch>
            </a:blipFill>
            <a:ln cap="sq">
              <a:noFill/>
              <a:prstDash val="solid"/>
              <a:miter/>
            </a:ln>
          </p:spPr>
        </p:sp>
        <p:sp>
          <p:nvSpPr>
            <p:cNvPr id="6" name="Freeform 6">
              <a:extLst>
                <a:ext uri="{FF2B5EF4-FFF2-40B4-BE49-F238E27FC236}">
                  <a16:creationId xmlns:a16="http://schemas.microsoft.com/office/drawing/2014/main" id="{9F74EF1A-E0E0-23FE-7F53-5DDE818942E3}"/>
                </a:ext>
              </a:extLst>
            </p:cNvPr>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8">
                <a:alphaModFix amt="12000"/>
                <a:extLst>
                  <a:ext uri="{96DAC541-7B7A-43D3-8B79-37D633B846F1}">
                    <asvg:svgBlip xmlns:asvg="http://schemas.microsoft.com/office/drawing/2016/SVG/main" r:embed="rId9"/>
                  </a:ext>
                </a:extLst>
              </a:blip>
              <a:stretch>
                <a:fillRect/>
              </a:stretch>
            </a:blipFill>
            <a:ln cap="sq">
              <a:noFill/>
              <a:prstDash val="solid"/>
              <a:miter/>
            </a:ln>
          </p:spPr>
        </p:sp>
      </p:grpSp>
      <p:sp>
        <p:nvSpPr>
          <p:cNvPr id="7" name="Freeform 7">
            <a:extLst>
              <a:ext uri="{FF2B5EF4-FFF2-40B4-BE49-F238E27FC236}">
                <a16:creationId xmlns:a16="http://schemas.microsoft.com/office/drawing/2014/main" id="{50F562FB-4519-920B-AEB7-C2E4B870C165}"/>
              </a:ext>
            </a:extLst>
          </p:cNvPr>
          <p:cNvSpPr/>
          <p:nvPr/>
        </p:nvSpPr>
        <p:spPr>
          <a:xfrm>
            <a:off x="-15747477" y="-2354652"/>
            <a:ext cx="18266241" cy="18266241"/>
          </a:xfrm>
          <a:custGeom>
            <a:avLst/>
            <a:gdLst/>
            <a:ahLst/>
            <a:cxnLst/>
            <a:rect l="l" t="t" r="r" b="b"/>
            <a:pathLst>
              <a:path w="18266241" h="18266241">
                <a:moveTo>
                  <a:pt x="0" y="0"/>
                </a:moveTo>
                <a:lnTo>
                  <a:pt x="18266241" y="0"/>
                </a:lnTo>
                <a:lnTo>
                  <a:pt x="18266241" y="18266241"/>
                </a:lnTo>
                <a:lnTo>
                  <a:pt x="0" y="18266241"/>
                </a:lnTo>
                <a:lnTo>
                  <a:pt x="0" y="0"/>
                </a:lnTo>
                <a:close/>
              </a:path>
            </a:pathLst>
          </a:custGeom>
          <a:blipFill>
            <a:blip r:embed="rId10">
              <a:alphaModFix amt="70000"/>
            </a:blip>
            <a:stretch>
              <a:fillRect/>
            </a:stretch>
          </a:blipFill>
        </p:spPr>
      </p:sp>
      <p:grpSp>
        <p:nvGrpSpPr>
          <p:cNvPr id="8" name="Group 8">
            <a:extLst>
              <a:ext uri="{FF2B5EF4-FFF2-40B4-BE49-F238E27FC236}">
                <a16:creationId xmlns:a16="http://schemas.microsoft.com/office/drawing/2014/main" id="{B71C29D9-23D5-9E22-5D48-4E4C5970E10D}"/>
              </a:ext>
            </a:extLst>
          </p:cNvPr>
          <p:cNvGrpSpPr/>
          <p:nvPr/>
        </p:nvGrpSpPr>
        <p:grpSpPr>
          <a:xfrm>
            <a:off x="3243266" y="2693809"/>
            <a:ext cx="11801468" cy="3919838"/>
            <a:chOff x="0" y="0"/>
            <a:chExt cx="1223550" cy="406400"/>
          </a:xfrm>
        </p:grpSpPr>
        <p:sp>
          <p:nvSpPr>
            <p:cNvPr id="9" name="Freeform 9">
              <a:extLst>
                <a:ext uri="{FF2B5EF4-FFF2-40B4-BE49-F238E27FC236}">
                  <a16:creationId xmlns:a16="http://schemas.microsoft.com/office/drawing/2014/main" id="{D434A92C-C7A3-0F5A-160D-C7873B93BED4}"/>
                </a:ext>
              </a:extLst>
            </p:cNvPr>
            <p:cNvSpPr/>
            <p:nvPr/>
          </p:nvSpPr>
          <p:spPr>
            <a:xfrm>
              <a:off x="0" y="0"/>
              <a:ext cx="1223550" cy="406400"/>
            </a:xfrm>
            <a:custGeom>
              <a:avLst/>
              <a:gdLst/>
              <a:ahLst/>
              <a:cxnLst/>
              <a:rect l="l" t="t" r="r" b="b"/>
              <a:pathLst>
                <a:path w="1223550" h="406400">
                  <a:moveTo>
                    <a:pt x="1020350" y="0"/>
                  </a:moveTo>
                  <a:cubicBezTo>
                    <a:pt x="1132574" y="0"/>
                    <a:pt x="1223550" y="90976"/>
                    <a:pt x="1223550" y="203200"/>
                  </a:cubicBezTo>
                  <a:cubicBezTo>
                    <a:pt x="1223550" y="315424"/>
                    <a:pt x="1132574" y="406400"/>
                    <a:pt x="1020350" y="406400"/>
                  </a:cubicBezTo>
                  <a:lnTo>
                    <a:pt x="203200" y="406400"/>
                  </a:lnTo>
                  <a:cubicBezTo>
                    <a:pt x="90976" y="406400"/>
                    <a:pt x="0" y="315424"/>
                    <a:pt x="0" y="203200"/>
                  </a:cubicBezTo>
                  <a:cubicBezTo>
                    <a:pt x="0" y="90976"/>
                    <a:pt x="90976" y="0"/>
                    <a:pt x="203200" y="0"/>
                  </a:cubicBezTo>
                  <a:lnTo>
                    <a:pt x="1020350" y="0"/>
                  </a:ln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10" name="TextBox 10">
              <a:extLst>
                <a:ext uri="{FF2B5EF4-FFF2-40B4-BE49-F238E27FC236}">
                  <a16:creationId xmlns:a16="http://schemas.microsoft.com/office/drawing/2014/main" id="{62892D7D-3477-FD6A-E991-5911028A133A}"/>
                </a:ext>
              </a:extLst>
            </p:cNvPr>
            <p:cNvSpPr txBox="1"/>
            <p:nvPr/>
          </p:nvSpPr>
          <p:spPr>
            <a:xfrm>
              <a:off x="0" y="-28575"/>
              <a:ext cx="1223550" cy="434975"/>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11" name="Freeform 11">
            <a:extLst>
              <a:ext uri="{FF2B5EF4-FFF2-40B4-BE49-F238E27FC236}">
                <a16:creationId xmlns:a16="http://schemas.microsoft.com/office/drawing/2014/main" id="{7D96A0B6-20E4-B44C-45DB-C5C07275E372}"/>
              </a:ext>
            </a:extLst>
          </p:cNvPr>
          <p:cNvSpPr/>
          <p:nvPr/>
        </p:nvSpPr>
        <p:spPr>
          <a:xfrm>
            <a:off x="6577519" y="9055514"/>
            <a:ext cx="1698370" cy="973107"/>
          </a:xfrm>
          <a:custGeom>
            <a:avLst/>
            <a:gdLst/>
            <a:ahLst/>
            <a:cxnLst/>
            <a:rect l="l" t="t" r="r" b="b"/>
            <a:pathLst>
              <a:path w="1698370" h="973107">
                <a:moveTo>
                  <a:pt x="0" y="0"/>
                </a:moveTo>
                <a:lnTo>
                  <a:pt x="1698370" y="0"/>
                </a:lnTo>
                <a:lnTo>
                  <a:pt x="1698370" y="973108"/>
                </a:lnTo>
                <a:lnTo>
                  <a:pt x="0" y="973108"/>
                </a:lnTo>
                <a:lnTo>
                  <a:pt x="0" y="0"/>
                </a:lnTo>
                <a:close/>
              </a:path>
            </a:pathLst>
          </a:custGeom>
          <a:blipFill>
            <a:blip r:embed="rId11"/>
            <a:stretch>
              <a:fillRect/>
            </a:stretch>
          </a:blipFill>
          <a:ln cap="sq">
            <a:noFill/>
            <a:prstDash val="solid"/>
            <a:miter/>
          </a:ln>
        </p:spPr>
      </p:sp>
      <p:sp>
        <p:nvSpPr>
          <p:cNvPr id="12" name="Freeform 12">
            <a:extLst>
              <a:ext uri="{FF2B5EF4-FFF2-40B4-BE49-F238E27FC236}">
                <a16:creationId xmlns:a16="http://schemas.microsoft.com/office/drawing/2014/main" id="{FE780020-7B09-B693-8B6F-2188D1B2242E}"/>
              </a:ext>
            </a:extLst>
          </p:cNvPr>
          <p:cNvSpPr/>
          <p:nvPr/>
        </p:nvSpPr>
        <p:spPr>
          <a:xfrm>
            <a:off x="8487130" y="8733962"/>
            <a:ext cx="3049965" cy="1419819"/>
          </a:xfrm>
          <a:custGeom>
            <a:avLst/>
            <a:gdLst/>
            <a:ahLst/>
            <a:cxnLst/>
            <a:rect l="l" t="t" r="r" b="b"/>
            <a:pathLst>
              <a:path w="3049965" h="1419819">
                <a:moveTo>
                  <a:pt x="0" y="0"/>
                </a:moveTo>
                <a:lnTo>
                  <a:pt x="3049965" y="0"/>
                </a:lnTo>
                <a:lnTo>
                  <a:pt x="3049965" y="1419818"/>
                </a:lnTo>
                <a:lnTo>
                  <a:pt x="0" y="1419818"/>
                </a:lnTo>
                <a:lnTo>
                  <a:pt x="0" y="0"/>
                </a:lnTo>
                <a:close/>
              </a:path>
            </a:pathLst>
          </a:custGeom>
          <a:blipFill>
            <a:blip r:embed="rId12"/>
            <a:stretch>
              <a:fillRect r="-6743"/>
            </a:stretch>
          </a:blipFill>
        </p:spPr>
      </p:sp>
      <p:sp>
        <p:nvSpPr>
          <p:cNvPr id="15" name="Freeform 15">
            <a:extLst>
              <a:ext uri="{FF2B5EF4-FFF2-40B4-BE49-F238E27FC236}">
                <a16:creationId xmlns:a16="http://schemas.microsoft.com/office/drawing/2014/main" id="{746F2C12-2A93-A393-2895-F95B65326086}"/>
              </a:ext>
            </a:extLst>
          </p:cNvPr>
          <p:cNvSpPr/>
          <p:nvPr/>
        </p:nvSpPr>
        <p:spPr>
          <a:xfrm>
            <a:off x="9616236" y="-9805162"/>
            <a:ext cx="18266241" cy="18266241"/>
          </a:xfrm>
          <a:custGeom>
            <a:avLst/>
            <a:gdLst/>
            <a:ahLst/>
            <a:cxnLst/>
            <a:rect l="l" t="t" r="r" b="b"/>
            <a:pathLst>
              <a:path w="18266241" h="18266241">
                <a:moveTo>
                  <a:pt x="0" y="0"/>
                </a:moveTo>
                <a:lnTo>
                  <a:pt x="18266242" y="0"/>
                </a:lnTo>
                <a:lnTo>
                  <a:pt x="18266242" y="18266241"/>
                </a:lnTo>
                <a:lnTo>
                  <a:pt x="0" y="18266241"/>
                </a:lnTo>
                <a:lnTo>
                  <a:pt x="0" y="0"/>
                </a:lnTo>
                <a:close/>
              </a:path>
            </a:pathLst>
          </a:custGeom>
          <a:blipFill>
            <a:blip r:embed="rId10">
              <a:alphaModFix amt="70000"/>
            </a:blip>
            <a:stretch>
              <a:fillRect/>
            </a:stretch>
          </a:blipFill>
        </p:spPr>
        <p:txBody>
          <a:bodyPr/>
          <a:lstStyle/>
          <a:p>
            <a:endParaRPr lang="en-US" dirty="0"/>
          </a:p>
        </p:txBody>
      </p:sp>
      <p:grpSp>
        <p:nvGrpSpPr>
          <p:cNvPr id="42" name="Group 8">
            <a:extLst>
              <a:ext uri="{FF2B5EF4-FFF2-40B4-BE49-F238E27FC236}">
                <a16:creationId xmlns:a16="http://schemas.microsoft.com/office/drawing/2014/main" id="{4F6D54A7-87B2-8100-56E1-EE71681D8D01}"/>
              </a:ext>
            </a:extLst>
          </p:cNvPr>
          <p:cNvGrpSpPr/>
          <p:nvPr/>
        </p:nvGrpSpPr>
        <p:grpSpPr>
          <a:xfrm>
            <a:off x="3318385" y="2693809"/>
            <a:ext cx="11801468" cy="3919838"/>
            <a:chOff x="0" y="0"/>
            <a:chExt cx="1223550" cy="406400"/>
          </a:xfrm>
        </p:grpSpPr>
        <p:sp>
          <p:nvSpPr>
            <p:cNvPr id="43" name="Freeform 9">
              <a:extLst>
                <a:ext uri="{FF2B5EF4-FFF2-40B4-BE49-F238E27FC236}">
                  <a16:creationId xmlns:a16="http://schemas.microsoft.com/office/drawing/2014/main" id="{3CEE917B-0338-059D-664C-54911011C3B0}"/>
                </a:ext>
              </a:extLst>
            </p:cNvPr>
            <p:cNvSpPr/>
            <p:nvPr/>
          </p:nvSpPr>
          <p:spPr>
            <a:xfrm>
              <a:off x="0" y="0"/>
              <a:ext cx="1223550" cy="406400"/>
            </a:xfrm>
            <a:custGeom>
              <a:avLst/>
              <a:gdLst/>
              <a:ahLst/>
              <a:cxnLst/>
              <a:rect l="l" t="t" r="r" b="b"/>
              <a:pathLst>
                <a:path w="1223550" h="406400">
                  <a:moveTo>
                    <a:pt x="1020350" y="0"/>
                  </a:moveTo>
                  <a:cubicBezTo>
                    <a:pt x="1132574" y="0"/>
                    <a:pt x="1223550" y="90976"/>
                    <a:pt x="1223550" y="203200"/>
                  </a:cubicBezTo>
                  <a:cubicBezTo>
                    <a:pt x="1223550" y="315424"/>
                    <a:pt x="1132574" y="406400"/>
                    <a:pt x="1020350" y="406400"/>
                  </a:cubicBezTo>
                  <a:lnTo>
                    <a:pt x="203200" y="406400"/>
                  </a:lnTo>
                  <a:cubicBezTo>
                    <a:pt x="90976" y="406400"/>
                    <a:pt x="0" y="315424"/>
                    <a:pt x="0" y="203200"/>
                  </a:cubicBezTo>
                  <a:cubicBezTo>
                    <a:pt x="0" y="90976"/>
                    <a:pt x="90976" y="0"/>
                    <a:pt x="203200" y="0"/>
                  </a:cubicBezTo>
                  <a:lnTo>
                    <a:pt x="1020350" y="0"/>
                  </a:ln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44" name="TextBox 10">
              <a:extLst>
                <a:ext uri="{FF2B5EF4-FFF2-40B4-BE49-F238E27FC236}">
                  <a16:creationId xmlns:a16="http://schemas.microsoft.com/office/drawing/2014/main" id="{F680C563-9273-E741-B8B2-279BCB852959}"/>
                </a:ext>
              </a:extLst>
            </p:cNvPr>
            <p:cNvSpPr txBox="1"/>
            <p:nvPr/>
          </p:nvSpPr>
          <p:spPr>
            <a:xfrm>
              <a:off x="0" y="-28575"/>
              <a:ext cx="1223550" cy="434975"/>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31" name="TextBox 13">
            <a:extLst>
              <a:ext uri="{FF2B5EF4-FFF2-40B4-BE49-F238E27FC236}">
                <a16:creationId xmlns:a16="http://schemas.microsoft.com/office/drawing/2014/main" id="{DE073309-71B4-1530-C09E-2AEF7C376CCD}"/>
              </a:ext>
            </a:extLst>
          </p:cNvPr>
          <p:cNvSpPr txBox="1"/>
          <p:nvPr/>
        </p:nvSpPr>
        <p:spPr>
          <a:xfrm>
            <a:off x="3631019" y="3224668"/>
            <a:ext cx="11025963" cy="1974900"/>
          </a:xfrm>
          <a:prstGeom prst="rect">
            <a:avLst/>
          </a:prstGeom>
        </p:spPr>
        <p:txBody>
          <a:bodyPr lIns="0" tIns="0" rIns="0" bIns="0" rtlCol="0" anchor="t">
            <a:spAutoFit/>
          </a:bodyPr>
          <a:lstStyle/>
          <a:p>
            <a:pPr algn="ctr" rtl="1">
              <a:lnSpc>
                <a:spcPts val="15405"/>
              </a:lnSpc>
              <a:spcBef>
                <a:spcPct val="0"/>
              </a:spcBef>
            </a:pPr>
            <a:r>
              <a:rPr lang="en-US" sz="11003" b="1" dirty="0">
                <a:solidFill>
                  <a:srgbClr val="003B73"/>
                </a:solidFill>
                <a:latin typeface="Aria Heavy"/>
                <a:ea typeface="Aria Heavy"/>
                <a:cs typeface="Aria Heavy"/>
                <a:sym typeface="Aria Heavy"/>
                <a:rtl/>
              </a:rPr>
              <a:t>Ironmaking</a:t>
            </a:r>
            <a:endParaRPr lang="ar-EG" sz="11003" b="1" dirty="0">
              <a:solidFill>
                <a:srgbClr val="003B73"/>
              </a:solidFill>
              <a:latin typeface="Aria Heavy"/>
              <a:ea typeface="Aria Heavy"/>
              <a:cs typeface="Aria Heavy"/>
              <a:sym typeface="Aria Heavy"/>
              <a:rtl/>
            </a:endParaRPr>
          </a:p>
        </p:txBody>
      </p:sp>
      <p:sp>
        <p:nvSpPr>
          <p:cNvPr id="32" name="TextBox 16">
            <a:extLst>
              <a:ext uri="{FF2B5EF4-FFF2-40B4-BE49-F238E27FC236}">
                <a16:creationId xmlns:a16="http://schemas.microsoft.com/office/drawing/2014/main" id="{7FE04D0D-E1C7-1163-D7A8-07FB978AC692}"/>
              </a:ext>
            </a:extLst>
          </p:cNvPr>
          <p:cNvSpPr txBox="1"/>
          <p:nvPr/>
        </p:nvSpPr>
        <p:spPr>
          <a:xfrm>
            <a:off x="5843311" y="5089027"/>
            <a:ext cx="6601378" cy="1000274"/>
          </a:xfrm>
          <a:prstGeom prst="rect">
            <a:avLst/>
          </a:prstGeom>
        </p:spPr>
        <p:txBody>
          <a:bodyPr lIns="0" tIns="0" rIns="0" bIns="0" rtlCol="0" anchor="t">
            <a:spAutoFit/>
          </a:bodyPr>
          <a:lstStyle/>
          <a:p>
            <a:pPr algn="ctr" rtl="1">
              <a:lnSpc>
                <a:spcPts val="7841"/>
              </a:lnSpc>
              <a:spcBef>
                <a:spcPct val="0"/>
              </a:spcBef>
            </a:pPr>
            <a:r>
              <a:rPr lang="en-US" sz="5601" b="1" dirty="0">
                <a:solidFill>
                  <a:srgbClr val="652365"/>
                </a:solidFill>
                <a:latin typeface="Aria Bold"/>
                <a:ea typeface="Aria Bold"/>
                <a:cs typeface="Aria Bold"/>
                <a:sym typeface="Aria Bold"/>
                <a:rtl/>
              </a:rPr>
              <a:t>Pelletizing</a:t>
            </a:r>
            <a:endParaRPr lang="ar-EG" sz="5601" b="1" dirty="0">
              <a:solidFill>
                <a:srgbClr val="652365"/>
              </a:solidFill>
              <a:latin typeface="Aria Bold"/>
              <a:ea typeface="Aria Bold"/>
              <a:cs typeface="Aria Bold"/>
              <a:sym typeface="Aria Bold"/>
              <a:rtl/>
            </a:endParaRPr>
          </a:p>
        </p:txBody>
      </p:sp>
    </p:spTree>
    <p:extLst>
      <p:ext uri="{BB962C8B-B14F-4D97-AF65-F5344CB8AC3E}">
        <p14:creationId xmlns:p14="http://schemas.microsoft.com/office/powerpoint/2010/main" val="9305141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940BF-A07F-8D9C-5536-07A8B24706B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929A083-EE62-60A7-4B30-E5525C9D68B6}"/>
              </a:ext>
            </a:extLst>
          </p:cNvPr>
          <p:cNvGrpSpPr/>
          <p:nvPr/>
        </p:nvGrpSpPr>
        <p:grpSpPr>
          <a:xfrm>
            <a:off x="-3039256" y="-3753295"/>
            <a:ext cx="23993820" cy="17793589"/>
            <a:chOff x="0" y="0"/>
            <a:chExt cx="31991760" cy="23724786"/>
          </a:xfrm>
        </p:grpSpPr>
        <p:sp>
          <p:nvSpPr>
            <p:cNvPr id="3" name="Freeform 3">
              <a:extLst>
                <a:ext uri="{FF2B5EF4-FFF2-40B4-BE49-F238E27FC236}">
                  <a16:creationId xmlns:a16="http://schemas.microsoft.com/office/drawing/2014/main" id="{3A41CC71-1658-B196-F8E4-18CBAB13FB4A}"/>
                </a:ext>
              </a:extLst>
            </p:cNvPr>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3">
                <a:alphaModFix amt="18999"/>
                <a:extLst>
                  <a:ext uri="{96DAC541-7B7A-43D3-8B79-37D633B846F1}">
                    <asvg:svgBlip xmlns:asvg="http://schemas.microsoft.com/office/drawing/2016/SVG/main" r:embed="rId4"/>
                  </a:ext>
                </a:extLst>
              </a:blip>
              <a:stretch>
                <a:fillRect/>
              </a:stretch>
            </a:blipFill>
          </p:spPr>
        </p:sp>
        <p:sp>
          <p:nvSpPr>
            <p:cNvPr id="4" name="Freeform 4">
              <a:extLst>
                <a:ext uri="{FF2B5EF4-FFF2-40B4-BE49-F238E27FC236}">
                  <a16:creationId xmlns:a16="http://schemas.microsoft.com/office/drawing/2014/main" id="{308B50F0-9FC9-FE64-CD8B-DAAF81341189}"/>
                </a:ext>
              </a:extLst>
            </p:cNvPr>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5">
                <a:alphaModFix amt="18999"/>
                <a:extLst>
                  <a:ext uri="{96DAC541-7B7A-43D3-8B79-37D633B846F1}">
                    <asvg:svgBlip xmlns:asvg="http://schemas.microsoft.com/office/drawing/2016/SVG/main" r:embed="rId6"/>
                  </a:ext>
                </a:extLst>
              </a:blip>
              <a:stretch>
                <a:fillRect/>
              </a:stretch>
            </a:blipFill>
          </p:spPr>
        </p:sp>
        <p:sp>
          <p:nvSpPr>
            <p:cNvPr id="5" name="Freeform 5">
              <a:extLst>
                <a:ext uri="{FF2B5EF4-FFF2-40B4-BE49-F238E27FC236}">
                  <a16:creationId xmlns:a16="http://schemas.microsoft.com/office/drawing/2014/main" id="{26A50E9A-B5AE-9678-1885-1C41E13B7054}"/>
                </a:ext>
              </a:extLst>
            </p:cNvPr>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7">
                <a:alphaModFix amt="18999"/>
                <a:extLst>
                  <a:ext uri="{96DAC541-7B7A-43D3-8B79-37D633B846F1}">
                    <asvg:svgBlip xmlns:asvg="http://schemas.microsoft.com/office/drawing/2016/SVG/main" r:embed="rId8"/>
                  </a:ext>
                </a:extLst>
              </a:blip>
              <a:stretch>
                <a:fillRect/>
              </a:stretch>
            </a:blipFill>
          </p:spPr>
        </p:sp>
        <p:sp>
          <p:nvSpPr>
            <p:cNvPr id="6" name="Freeform 6">
              <a:extLst>
                <a:ext uri="{FF2B5EF4-FFF2-40B4-BE49-F238E27FC236}">
                  <a16:creationId xmlns:a16="http://schemas.microsoft.com/office/drawing/2014/main" id="{F24CF108-DB36-07AB-2BD2-2270FF23A302}"/>
                </a:ext>
              </a:extLst>
            </p:cNvPr>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9">
                <a:alphaModFix amt="12000"/>
                <a:extLst>
                  <a:ext uri="{96DAC541-7B7A-43D3-8B79-37D633B846F1}">
                    <asvg:svgBlip xmlns:asvg="http://schemas.microsoft.com/office/drawing/2016/SVG/main" r:embed="rId10"/>
                  </a:ext>
                </a:extLst>
              </a:blip>
              <a:stretch>
                <a:fillRect/>
              </a:stretch>
            </a:blipFill>
          </p:spPr>
        </p:sp>
      </p:grpSp>
      <p:grpSp>
        <p:nvGrpSpPr>
          <p:cNvPr id="8" name="Group 8">
            <a:extLst>
              <a:ext uri="{FF2B5EF4-FFF2-40B4-BE49-F238E27FC236}">
                <a16:creationId xmlns:a16="http://schemas.microsoft.com/office/drawing/2014/main" id="{10BBEB06-69B4-85DF-DF65-C1A6A472BC76}"/>
              </a:ext>
            </a:extLst>
          </p:cNvPr>
          <p:cNvGrpSpPr/>
          <p:nvPr/>
        </p:nvGrpSpPr>
        <p:grpSpPr>
          <a:xfrm>
            <a:off x="1135131" y="1794224"/>
            <a:ext cx="16017738" cy="7464076"/>
            <a:chOff x="0" y="0"/>
            <a:chExt cx="3773382" cy="1758351"/>
          </a:xfrm>
        </p:grpSpPr>
        <p:sp>
          <p:nvSpPr>
            <p:cNvPr id="9" name="Freeform 9">
              <a:extLst>
                <a:ext uri="{FF2B5EF4-FFF2-40B4-BE49-F238E27FC236}">
                  <a16:creationId xmlns:a16="http://schemas.microsoft.com/office/drawing/2014/main" id="{62BE3FC4-98CA-7EED-3CD9-44AEDF74441B}"/>
                </a:ext>
              </a:extLst>
            </p:cNvPr>
            <p:cNvSpPr/>
            <p:nvPr/>
          </p:nvSpPr>
          <p:spPr>
            <a:xfrm>
              <a:off x="0" y="0"/>
              <a:ext cx="3773382" cy="1758351"/>
            </a:xfrm>
            <a:custGeom>
              <a:avLst/>
              <a:gdLst/>
              <a:ahLst/>
              <a:cxnLst/>
              <a:rect l="l" t="t" r="r" b="b"/>
              <a:pathLst>
                <a:path w="3773382" h="1758351">
                  <a:moveTo>
                    <a:pt x="31900" y="0"/>
                  </a:moveTo>
                  <a:lnTo>
                    <a:pt x="3741482" y="0"/>
                  </a:lnTo>
                  <a:cubicBezTo>
                    <a:pt x="3749943" y="0"/>
                    <a:pt x="3758057" y="3361"/>
                    <a:pt x="3764039" y="9343"/>
                  </a:cubicBezTo>
                  <a:cubicBezTo>
                    <a:pt x="3770021" y="15326"/>
                    <a:pt x="3773382" y="23440"/>
                    <a:pt x="3773382" y="31900"/>
                  </a:cubicBezTo>
                  <a:lnTo>
                    <a:pt x="3773382" y="1726451"/>
                  </a:lnTo>
                  <a:cubicBezTo>
                    <a:pt x="3773382" y="1744069"/>
                    <a:pt x="3759100" y="1758351"/>
                    <a:pt x="3741482" y="1758351"/>
                  </a:cubicBezTo>
                  <a:lnTo>
                    <a:pt x="31900" y="1758351"/>
                  </a:lnTo>
                  <a:cubicBezTo>
                    <a:pt x="14282" y="1758351"/>
                    <a:pt x="0" y="1744069"/>
                    <a:pt x="0" y="1726451"/>
                  </a:cubicBezTo>
                  <a:lnTo>
                    <a:pt x="0" y="31900"/>
                  </a:lnTo>
                  <a:cubicBezTo>
                    <a:pt x="0" y="14282"/>
                    <a:pt x="14282" y="0"/>
                    <a:pt x="31900" y="0"/>
                  </a:cubicBez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10" name="TextBox 10">
              <a:extLst>
                <a:ext uri="{FF2B5EF4-FFF2-40B4-BE49-F238E27FC236}">
                  <a16:creationId xmlns:a16="http://schemas.microsoft.com/office/drawing/2014/main" id="{252A87B1-B395-71F5-9E5F-7FCF5220AAAE}"/>
                </a:ext>
              </a:extLst>
            </p:cNvPr>
            <p:cNvSpPr txBox="1"/>
            <p:nvPr/>
          </p:nvSpPr>
          <p:spPr>
            <a:xfrm>
              <a:off x="0" y="-28575"/>
              <a:ext cx="3773382" cy="1786926"/>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24" name="Rectangle 23">
            <a:extLst>
              <a:ext uri="{FF2B5EF4-FFF2-40B4-BE49-F238E27FC236}">
                <a16:creationId xmlns:a16="http://schemas.microsoft.com/office/drawing/2014/main" id="{904B4A56-63AF-7ECA-2A8E-0A058795BCC1}"/>
              </a:ext>
            </a:extLst>
          </p:cNvPr>
          <p:cNvSpPr/>
          <p:nvPr/>
        </p:nvSpPr>
        <p:spPr>
          <a:xfrm>
            <a:off x="2210862" y="7695525"/>
            <a:ext cx="4775564" cy="667718"/>
          </a:xfrm>
          <a:prstGeom prst="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A659DFC-5646-CA95-39A1-0AF42E2A0923}"/>
              </a:ext>
            </a:extLst>
          </p:cNvPr>
          <p:cNvSpPr/>
          <p:nvPr/>
        </p:nvSpPr>
        <p:spPr>
          <a:xfrm>
            <a:off x="2400901" y="7859977"/>
            <a:ext cx="6556753" cy="338554"/>
          </a:xfrm>
          <a:prstGeom prst="rect">
            <a:avLst/>
          </a:prstGeom>
          <a:noFill/>
        </p:spPr>
        <p:txBody>
          <a:bodyPr wrap="square">
            <a:spAutoFit/>
          </a:bodyPr>
          <a:lstStyle/>
          <a:p>
            <a:r>
              <a:rPr lang="en-US" sz="1600" dirty="0"/>
              <a:t>Disc speed</a:t>
            </a:r>
          </a:p>
        </p:txBody>
      </p:sp>
      <p:sp>
        <p:nvSpPr>
          <p:cNvPr id="26" name="Hexagon 25">
            <a:extLst>
              <a:ext uri="{FF2B5EF4-FFF2-40B4-BE49-F238E27FC236}">
                <a16:creationId xmlns:a16="http://schemas.microsoft.com/office/drawing/2014/main" id="{C518F701-7D00-9B79-DB0D-DCD569E574CB}"/>
              </a:ext>
            </a:extLst>
          </p:cNvPr>
          <p:cNvSpPr/>
          <p:nvPr/>
        </p:nvSpPr>
        <p:spPr>
          <a:xfrm rot="16200000">
            <a:off x="1670881" y="7703063"/>
            <a:ext cx="662402" cy="624656"/>
          </a:xfrm>
          <a:prstGeom prst="hexagon">
            <a:avLst/>
          </a:prstGeom>
          <a:solidFill>
            <a:schemeClr val="bg1"/>
          </a:solidFill>
          <a:ln w="57150">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EE61790-8E41-EC1A-A698-C9DE32EC575A}"/>
              </a:ext>
            </a:extLst>
          </p:cNvPr>
          <p:cNvSpPr/>
          <p:nvPr/>
        </p:nvSpPr>
        <p:spPr>
          <a:xfrm>
            <a:off x="2210862" y="8558259"/>
            <a:ext cx="4775564" cy="667718"/>
          </a:xfrm>
          <a:prstGeom prst="rect">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E1A28E00-BB43-9852-6BEC-BD94B22D513B}"/>
              </a:ext>
            </a:extLst>
          </p:cNvPr>
          <p:cNvSpPr/>
          <p:nvPr/>
        </p:nvSpPr>
        <p:spPr>
          <a:xfrm>
            <a:off x="2400901" y="8722711"/>
            <a:ext cx="6556753" cy="338554"/>
          </a:xfrm>
          <a:prstGeom prst="rect">
            <a:avLst/>
          </a:prstGeom>
          <a:noFill/>
        </p:spPr>
        <p:txBody>
          <a:bodyPr wrap="square">
            <a:spAutoFit/>
          </a:bodyPr>
          <a:lstStyle/>
          <a:p>
            <a:r>
              <a:rPr lang="en-US" sz="1600" dirty="0"/>
              <a:t>Disc angle</a:t>
            </a:r>
          </a:p>
        </p:txBody>
      </p:sp>
      <p:sp>
        <p:nvSpPr>
          <p:cNvPr id="29" name="Hexagon 28">
            <a:extLst>
              <a:ext uri="{FF2B5EF4-FFF2-40B4-BE49-F238E27FC236}">
                <a16:creationId xmlns:a16="http://schemas.microsoft.com/office/drawing/2014/main" id="{0CBCED7B-CA1B-AE95-3149-489BA5AEDFAA}"/>
              </a:ext>
            </a:extLst>
          </p:cNvPr>
          <p:cNvSpPr/>
          <p:nvPr/>
        </p:nvSpPr>
        <p:spPr>
          <a:xfrm rot="16200000">
            <a:off x="1670881" y="8565797"/>
            <a:ext cx="662402" cy="624656"/>
          </a:xfrm>
          <a:prstGeom prst="hexagon">
            <a:avLst/>
          </a:prstGeom>
          <a:solidFill>
            <a:schemeClr val="bg1"/>
          </a:solidFill>
          <a:ln w="57150">
            <a:solidFill>
              <a:srgbClr val="00B0F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64C1E216-C250-CC07-AD02-B6CF840810B3}"/>
              </a:ext>
            </a:extLst>
          </p:cNvPr>
          <p:cNvPicPr>
            <a:picLocks noChangeAspect="1"/>
          </p:cNvPicPr>
          <p:nvPr/>
        </p:nvPicPr>
        <p:blipFill>
          <a:blip r:embed="rId11"/>
          <a:stretch>
            <a:fillRect/>
          </a:stretch>
        </p:blipFill>
        <p:spPr>
          <a:xfrm>
            <a:off x="1796449" y="2010072"/>
            <a:ext cx="5796066" cy="4080926"/>
          </a:xfrm>
          <a:prstGeom prst="rect">
            <a:avLst/>
          </a:prstGeom>
        </p:spPr>
      </p:pic>
      <p:sp>
        <p:nvSpPr>
          <p:cNvPr id="31" name="TextBox 30">
            <a:extLst>
              <a:ext uri="{FF2B5EF4-FFF2-40B4-BE49-F238E27FC236}">
                <a16:creationId xmlns:a16="http://schemas.microsoft.com/office/drawing/2014/main" id="{55E227B2-94EB-C09A-5972-A061CD8F4EA8}"/>
              </a:ext>
            </a:extLst>
          </p:cNvPr>
          <p:cNvSpPr txBox="1"/>
          <p:nvPr/>
        </p:nvSpPr>
        <p:spPr>
          <a:xfrm>
            <a:off x="2001357" y="2133749"/>
            <a:ext cx="2209193" cy="1200329"/>
          </a:xfrm>
          <a:prstGeom prst="rect">
            <a:avLst/>
          </a:prstGeom>
          <a:solidFill>
            <a:schemeClr val="bg1"/>
          </a:solidFill>
          <a:ln>
            <a:solidFill>
              <a:schemeClr val="bg1"/>
            </a:solidFill>
          </a:ln>
        </p:spPr>
        <p:txBody>
          <a:bodyPr wrap="square">
            <a:spAutoFit/>
          </a:bodyPr>
          <a:lstStyle/>
          <a:p>
            <a:pPr algn="ctr"/>
            <a:r>
              <a:rPr lang="en-US" sz="2400" dirty="0"/>
              <a:t>Optimize pelletizing process</a:t>
            </a:r>
          </a:p>
        </p:txBody>
      </p:sp>
      <p:sp>
        <p:nvSpPr>
          <p:cNvPr id="32" name="Rectangle 31">
            <a:extLst>
              <a:ext uri="{FF2B5EF4-FFF2-40B4-BE49-F238E27FC236}">
                <a16:creationId xmlns:a16="http://schemas.microsoft.com/office/drawing/2014/main" id="{377F9FE5-6916-BFB2-1339-06D5CE5E6D5E}"/>
              </a:ext>
            </a:extLst>
          </p:cNvPr>
          <p:cNvSpPr/>
          <p:nvPr/>
        </p:nvSpPr>
        <p:spPr>
          <a:xfrm>
            <a:off x="2216799" y="6875092"/>
            <a:ext cx="4775564" cy="667718"/>
          </a:xfrm>
          <a:prstGeom prst="rect">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3E6ED7C4-55AA-973D-98DA-2CDB22815554}"/>
              </a:ext>
            </a:extLst>
          </p:cNvPr>
          <p:cNvSpPr/>
          <p:nvPr/>
        </p:nvSpPr>
        <p:spPr>
          <a:xfrm>
            <a:off x="2215085" y="6071353"/>
            <a:ext cx="4777278" cy="667718"/>
          </a:xfrm>
          <a:prstGeom prst="rect">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Hexagon 33">
            <a:extLst>
              <a:ext uri="{FF2B5EF4-FFF2-40B4-BE49-F238E27FC236}">
                <a16:creationId xmlns:a16="http://schemas.microsoft.com/office/drawing/2014/main" id="{06E21D39-004F-2CF0-3FB9-59262DF3E0CC}"/>
              </a:ext>
            </a:extLst>
          </p:cNvPr>
          <p:cNvSpPr/>
          <p:nvPr/>
        </p:nvSpPr>
        <p:spPr>
          <a:xfrm rot="16200000">
            <a:off x="1670156" y="6092884"/>
            <a:ext cx="662402" cy="624656"/>
          </a:xfrm>
          <a:prstGeom prst="hexagon">
            <a:avLst/>
          </a:prstGeom>
          <a:solidFill>
            <a:schemeClr val="bg1"/>
          </a:solidFill>
          <a:ln w="57150">
            <a:solidFill>
              <a:srgbClr val="00B05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FD37139-8307-28AA-A914-F369E27C81C0}"/>
              </a:ext>
            </a:extLst>
          </p:cNvPr>
          <p:cNvSpPr txBox="1"/>
          <p:nvPr/>
        </p:nvSpPr>
        <p:spPr>
          <a:xfrm>
            <a:off x="2450478" y="6095222"/>
            <a:ext cx="6629090" cy="338554"/>
          </a:xfrm>
          <a:prstGeom prst="rect">
            <a:avLst/>
          </a:prstGeom>
          <a:noFill/>
        </p:spPr>
        <p:txBody>
          <a:bodyPr wrap="square">
            <a:spAutoFit/>
          </a:bodyPr>
          <a:lstStyle/>
          <a:p>
            <a:r>
              <a:rPr lang="en-US" sz="1600" dirty="0"/>
              <a:t>Total input tonnage per disc</a:t>
            </a:r>
          </a:p>
        </p:txBody>
      </p:sp>
      <p:sp>
        <p:nvSpPr>
          <p:cNvPr id="36" name="Rectangle 35">
            <a:extLst>
              <a:ext uri="{FF2B5EF4-FFF2-40B4-BE49-F238E27FC236}">
                <a16:creationId xmlns:a16="http://schemas.microsoft.com/office/drawing/2014/main" id="{C2BC2E29-32C4-ADF8-4322-7264F741436B}"/>
              </a:ext>
            </a:extLst>
          </p:cNvPr>
          <p:cNvSpPr/>
          <p:nvPr/>
        </p:nvSpPr>
        <p:spPr>
          <a:xfrm>
            <a:off x="2400901" y="6874562"/>
            <a:ext cx="6556753" cy="338554"/>
          </a:xfrm>
          <a:prstGeom prst="rect">
            <a:avLst/>
          </a:prstGeom>
          <a:noFill/>
        </p:spPr>
        <p:txBody>
          <a:bodyPr wrap="square">
            <a:spAutoFit/>
          </a:bodyPr>
          <a:lstStyle/>
          <a:p>
            <a:r>
              <a:rPr lang="en-US" sz="1600" dirty="0"/>
              <a:t>Moisture level</a:t>
            </a:r>
          </a:p>
        </p:txBody>
      </p:sp>
      <p:sp>
        <p:nvSpPr>
          <p:cNvPr id="37" name="Hexagon 36">
            <a:extLst>
              <a:ext uri="{FF2B5EF4-FFF2-40B4-BE49-F238E27FC236}">
                <a16:creationId xmlns:a16="http://schemas.microsoft.com/office/drawing/2014/main" id="{81521CE8-7930-4E93-5549-EC603E1ABB86}"/>
              </a:ext>
            </a:extLst>
          </p:cNvPr>
          <p:cNvSpPr/>
          <p:nvPr/>
        </p:nvSpPr>
        <p:spPr>
          <a:xfrm rot="16200000">
            <a:off x="1671318" y="6895055"/>
            <a:ext cx="662402" cy="624656"/>
          </a:xfrm>
          <a:prstGeom prst="hexagon">
            <a:avLst/>
          </a:prstGeom>
          <a:solidFill>
            <a:schemeClr val="bg1"/>
          </a:solidFill>
          <a:ln w="57150">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37">
            <a:extLst>
              <a:ext uri="{FF2B5EF4-FFF2-40B4-BE49-F238E27FC236}">
                <a16:creationId xmlns:a16="http://schemas.microsoft.com/office/drawing/2014/main" id="{DB9DBD68-7FAC-4216-7B43-963E59F94CC5}"/>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9392711" y="2153107"/>
            <a:ext cx="7447015" cy="5867911"/>
          </a:xfrm>
          <a:prstGeom prst="rect">
            <a:avLst/>
          </a:prstGeom>
          <a:noFill/>
          <a:ln>
            <a:noFill/>
          </a:ln>
        </p:spPr>
      </p:pic>
      <p:pic>
        <p:nvPicPr>
          <p:cNvPr id="39" name="Picture 38">
            <a:extLst>
              <a:ext uri="{FF2B5EF4-FFF2-40B4-BE49-F238E27FC236}">
                <a16:creationId xmlns:a16="http://schemas.microsoft.com/office/drawing/2014/main" id="{52B78CA5-7C77-E3EB-70CA-82F2B05B6B3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226163" y="1240854"/>
            <a:ext cx="2613563" cy="985442"/>
          </a:xfrm>
          <a:prstGeom prst="rect">
            <a:avLst/>
          </a:prstGeom>
        </p:spPr>
      </p:pic>
      <p:sp>
        <p:nvSpPr>
          <p:cNvPr id="40" name="TextBox 7">
            <a:extLst>
              <a:ext uri="{FF2B5EF4-FFF2-40B4-BE49-F238E27FC236}">
                <a16:creationId xmlns:a16="http://schemas.microsoft.com/office/drawing/2014/main" id="{6D878ECC-D739-22D3-E8F8-AC2F88A1F475}"/>
              </a:ext>
            </a:extLst>
          </p:cNvPr>
          <p:cNvSpPr txBox="1"/>
          <p:nvPr/>
        </p:nvSpPr>
        <p:spPr>
          <a:xfrm>
            <a:off x="4503124" y="578408"/>
            <a:ext cx="9281751" cy="830997"/>
          </a:xfrm>
          <a:prstGeom prst="rect">
            <a:avLst/>
          </a:prstGeom>
        </p:spPr>
        <p:txBody>
          <a:bodyPr wrap="square" lIns="0" tIns="0" rIns="0" bIns="0" rtlCol="0" anchor="t">
            <a:spAutoFit/>
          </a:bodyPr>
          <a:lstStyle/>
          <a:p>
            <a:pPr algn="ctr"/>
            <a:r>
              <a:rPr lang="en-US" sz="5400" dirty="0"/>
              <a:t>Optimize pelletizing process</a:t>
            </a:r>
          </a:p>
        </p:txBody>
      </p:sp>
    </p:spTree>
    <p:extLst>
      <p:ext uri="{BB962C8B-B14F-4D97-AF65-F5344CB8AC3E}">
        <p14:creationId xmlns:p14="http://schemas.microsoft.com/office/powerpoint/2010/main" val="1091509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D06B9E-28F4-1475-9F16-FF4404A4BBE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03AD4D1-4F43-A7D0-8E36-7CB2C3DE5378}"/>
              </a:ext>
            </a:extLst>
          </p:cNvPr>
          <p:cNvGrpSpPr/>
          <p:nvPr/>
        </p:nvGrpSpPr>
        <p:grpSpPr>
          <a:xfrm>
            <a:off x="-3051532" y="-3618210"/>
            <a:ext cx="23993820" cy="17793589"/>
            <a:chOff x="0" y="0"/>
            <a:chExt cx="31991760" cy="23724786"/>
          </a:xfrm>
        </p:grpSpPr>
        <p:sp>
          <p:nvSpPr>
            <p:cNvPr id="3" name="Freeform 3">
              <a:extLst>
                <a:ext uri="{FF2B5EF4-FFF2-40B4-BE49-F238E27FC236}">
                  <a16:creationId xmlns:a16="http://schemas.microsoft.com/office/drawing/2014/main" id="{D8BCD900-847F-9B5C-CBBD-B1951A1EF52F}"/>
                </a:ext>
              </a:extLst>
            </p:cNvPr>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3">
                <a:alphaModFix amt="18999"/>
                <a:extLst>
                  <a:ext uri="{96DAC541-7B7A-43D3-8B79-37D633B846F1}">
                    <asvg:svgBlip xmlns:asvg="http://schemas.microsoft.com/office/drawing/2016/SVG/main" r:embed="rId4"/>
                  </a:ext>
                </a:extLst>
              </a:blip>
              <a:stretch>
                <a:fillRect/>
              </a:stretch>
            </a:blipFill>
          </p:spPr>
        </p:sp>
        <p:sp>
          <p:nvSpPr>
            <p:cNvPr id="4" name="Freeform 4">
              <a:extLst>
                <a:ext uri="{FF2B5EF4-FFF2-40B4-BE49-F238E27FC236}">
                  <a16:creationId xmlns:a16="http://schemas.microsoft.com/office/drawing/2014/main" id="{F25CAE19-745D-DBC8-D3C0-2EE9908FB21D}"/>
                </a:ext>
              </a:extLst>
            </p:cNvPr>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5">
                <a:alphaModFix amt="18999"/>
                <a:extLst>
                  <a:ext uri="{96DAC541-7B7A-43D3-8B79-37D633B846F1}">
                    <asvg:svgBlip xmlns:asvg="http://schemas.microsoft.com/office/drawing/2016/SVG/main" r:embed="rId6"/>
                  </a:ext>
                </a:extLst>
              </a:blip>
              <a:stretch>
                <a:fillRect/>
              </a:stretch>
            </a:blipFill>
          </p:spPr>
        </p:sp>
        <p:sp>
          <p:nvSpPr>
            <p:cNvPr id="5" name="Freeform 5">
              <a:extLst>
                <a:ext uri="{FF2B5EF4-FFF2-40B4-BE49-F238E27FC236}">
                  <a16:creationId xmlns:a16="http://schemas.microsoft.com/office/drawing/2014/main" id="{F6B3BFF5-2AEF-762B-E929-9D850573F0F8}"/>
                </a:ext>
              </a:extLst>
            </p:cNvPr>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7">
                <a:alphaModFix amt="18999"/>
                <a:extLst>
                  <a:ext uri="{96DAC541-7B7A-43D3-8B79-37D633B846F1}">
                    <asvg:svgBlip xmlns:asvg="http://schemas.microsoft.com/office/drawing/2016/SVG/main" r:embed="rId8"/>
                  </a:ext>
                </a:extLst>
              </a:blip>
              <a:stretch>
                <a:fillRect/>
              </a:stretch>
            </a:blipFill>
          </p:spPr>
        </p:sp>
        <p:sp>
          <p:nvSpPr>
            <p:cNvPr id="6" name="Freeform 6">
              <a:extLst>
                <a:ext uri="{FF2B5EF4-FFF2-40B4-BE49-F238E27FC236}">
                  <a16:creationId xmlns:a16="http://schemas.microsoft.com/office/drawing/2014/main" id="{4BFE7C48-60E2-C392-F934-14B065566816}"/>
                </a:ext>
              </a:extLst>
            </p:cNvPr>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9">
                <a:alphaModFix amt="12000"/>
                <a:extLst>
                  <a:ext uri="{96DAC541-7B7A-43D3-8B79-37D633B846F1}">
                    <asvg:svgBlip xmlns:asvg="http://schemas.microsoft.com/office/drawing/2016/SVG/main" r:embed="rId10"/>
                  </a:ext>
                </a:extLst>
              </a:blip>
              <a:stretch>
                <a:fillRect/>
              </a:stretch>
            </a:blipFill>
          </p:spPr>
        </p:sp>
      </p:grpSp>
      <p:grpSp>
        <p:nvGrpSpPr>
          <p:cNvPr id="8" name="Group 8">
            <a:extLst>
              <a:ext uri="{FF2B5EF4-FFF2-40B4-BE49-F238E27FC236}">
                <a16:creationId xmlns:a16="http://schemas.microsoft.com/office/drawing/2014/main" id="{05F7264E-00E7-909E-ECA9-CABB0A1FDB00}"/>
              </a:ext>
            </a:extLst>
          </p:cNvPr>
          <p:cNvGrpSpPr/>
          <p:nvPr/>
        </p:nvGrpSpPr>
        <p:grpSpPr>
          <a:xfrm>
            <a:off x="1135131" y="1790700"/>
            <a:ext cx="16017738" cy="7464076"/>
            <a:chOff x="0" y="0"/>
            <a:chExt cx="3773382" cy="1758351"/>
          </a:xfrm>
        </p:grpSpPr>
        <p:sp>
          <p:nvSpPr>
            <p:cNvPr id="9" name="Freeform 9">
              <a:extLst>
                <a:ext uri="{FF2B5EF4-FFF2-40B4-BE49-F238E27FC236}">
                  <a16:creationId xmlns:a16="http://schemas.microsoft.com/office/drawing/2014/main" id="{C44C4EA7-937A-32CE-3DD6-35D7B31DFFE8}"/>
                </a:ext>
              </a:extLst>
            </p:cNvPr>
            <p:cNvSpPr/>
            <p:nvPr/>
          </p:nvSpPr>
          <p:spPr>
            <a:xfrm>
              <a:off x="0" y="0"/>
              <a:ext cx="3773382" cy="1758351"/>
            </a:xfrm>
            <a:custGeom>
              <a:avLst/>
              <a:gdLst/>
              <a:ahLst/>
              <a:cxnLst/>
              <a:rect l="l" t="t" r="r" b="b"/>
              <a:pathLst>
                <a:path w="3773382" h="1758351">
                  <a:moveTo>
                    <a:pt x="31900" y="0"/>
                  </a:moveTo>
                  <a:lnTo>
                    <a:pt x="3741482" y="0"/>
                  </a:lnTo>
                  <a:cubicBezTo>
                    <a:pt x="3749943" y="0"/>
                    <a:pt x="3758057" y="3361"/>
                    <a:pt x="3764039" y="9343"/>
                  </a:cubicBezTo>
                  <a:cubicBezTo>
                    <a:pt x="3770021" y="15326"/>
                    <a:pt x="3773382" y="23440"/>
                    <a:pt x="3773382" y="31900"/>
                  </a:cubicBezTo>
                  <a:lnTo>
                    <a:pt x="3773382" y="1726451"/>
                  </a:lnTo>
                  <a:cubicBezTo>
                    <a:pt x="3773382" y="1744069"/>
                    <a:pt x="3759100" y="1758351"/>
                    <a:pt x="3741482" y="1758351"/>
                  </a:cubicBezTo>
                  <a:lnTo>
                    <a:pt x="31900" y="1758351"/>
                  </a:lnTo>
                  <a:cubicBezTo>
                    <a:pt x="14282" y="1758351"/>
                    <a:pt x="0" y="1744069"/>
                    <a:pt x="0" y="1726451"/>
                  </a:cubicBezTo>
                  <a:lnTo>
                    <a:pt x="0" y="31900"/>
                  </a:lnTo>
                  <a:cubicBezTo>
                    <a:pt x="0" y="14282"/>
                    <a:pt x="14282" y="0"/>
                    <a:pt x="31900" y="0"/>
                  </a:cubicBez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10" name="TextBox 10">
              <a:extLst>
                <a:ext uri="{FF2B5EF4-FFF2-40B4-BE49-F238E27FC236}">
                  <a16:creationId xmlns:a16="http://schemas.microsoft.com/office/drawing/2014/main" id="{BE410376-853B-33BA-FDF6-94B8643D14FB}"/>
                </a:ext>
              </a:extLst>
            </p:cNvPr>
            <p:cNvSpPr txBox="1"/>
            <p:nvPr/>
          </p:nvSpPr>
          <p:spPr>
            <a:xfrm>
              <a:off x="0" y="-28575"/>
              <a:ext cx="3773382" cy="1786926"/>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14" name="TextBox 7">
            <a:extLst>
              <a:ext uri="{FF2B5EF4-FFF2-40B4-BE49-F238E27FC236}">
                <a16:creationId xmlns:a16="http://schemas.microsoft.com/office/drawing/2014/main" id="{7E4C28B1-B4EF-10CF-01C7-42875B30D456}"/>
              </a:ext>
            </a:extLst>
          </p:cNvPr>
          <p:cNvSpPr txBox="1"/>
          <p:nvPr/>
        </p:nvSpPr>
        <p:spPr>
          <a:xfrm>
            <a:off x="4503124" y="578408"/>
            <a:ext cx="9281751" cy="830997"/>
          </a:xfrm>
          <a:prstGeom prst="rect">
            <a:avLst/>
          </a:prstGeom>
        </p:spPr>
        <p:txBody>
          <a:bodyPr wrap="square" lIns="0" tIns="0" rIns="0" bIns="0" rtlCol="0" anchor="t">
            <a:spAutoFit/>
          </a:bodyPr>
          <a:lstStyle/>
          <a:p>
            <a:pPr algn="ctr"/>
            <a:r>
              <a:rPr lang="en-US" sz="5400" dirty="0"/>
              <a:t>Optimize pelletizing process</a:t>
            </a:r>
          </a:p>
        </p:txBody>
      </p:sp>
      <p:sp>
        <p:nvSpPr>
          <p:cNvPr id="15" name="Oval 14">
            <a:extLst>
              <a:ext uri="{FF2B5EF4-FFF2-40B4-BE49-F238E27FC236}">
                <a16:creationId xmlns:a16="http://schemas.microsoft.com/office/drawing/2014/main" id="{700186CC-61DD-75F7-99B5-CA3560747E90}"/>
              </a:ext>
            </a:extLst>
          </p:cNvPr>
          <p:cNvSpPr/>
          <p:nvPr/>
        </p:nvSpPr>
        <p:spPr>
          <a:xfrm>
            <a:off x="3752383" y="3853189"/>
            <a:ext cx="4526280" cy="4526280"/>
          </a:xfrm>
          <a:prstGeom prst="ellipse">
            <a:avLst/>
          </a:prstGeom>
          <a:solidFill>
            <a:srgbClr val="E8E8E8"/>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dirty="0">
              <a:solidFill>
                <a:schemeClr val="tx1"/>
              </a:solidFill>
              <a:latin typeface="Franklin Gothic Medium Cond" panose="020B0606030402020204" pitchFamily="34" charset="0"/>
            </a:endParaRPr>
          </a:p>
        </p:txBody>
      </p:sp>
      <p:sp>
        <p:nvSpPr>
          <p:cNvPr id="16" name="Rectangle: Rounded Corners 15">
            <a:extLst>
              <a:ext uri="{FF2B5EF4-FFF2-40B4-BE49-F238E27FC236}">
                <a16:creationId xmlns:a16="http://schemas.microsoft.com/office/drawing/2014/main" id="{CE4F665A-E60B-7D89-281C-243DEADAFDD9}"/>
              </a:ext>
            </a:extLst>
          </p:cNvPr>
          <p:cNvSpPr/>
          <p:nvPr/>
        </p:nvSpPr>
        <p:spPr>
          <a:xfrm>
            <a:off x="10347332" y="2475933"/>
            <a:ext cx="5426793" cy="1010267"/>
          </a:xfrm>
          <a:prstGeom prst="roundRect">
            <a:avLst>
              <a:gd name="adj" fmla="val 50000"/>
            </a:avLst>
          </a:prstGeom>
          <a:gradFill flip="none" rotWithShape="1">
            <a:gsLst>
              <a:gs pos="0">
                <a:srgbClr val="E5A002">
                  <a:shade val="30000"/>
                  <a:satMod val="115000"/>
                </a:srgbClr>
              </a:gs>
              <a:gs pos="50000">
                <a:srgbClr val="E5A002">
                  <a:shade val="67500"/>
                  <a:satMod val="115000"/>
                </a:srgbClr>
              </a:gs>
              <a:gs pos="100000">
                <a:srgbClr val="E5A002">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t>Increase in the percentage of pellets with the desired dimensions in automatic mode compared to manual mode by 1%</a:t>
            </a:r>
          </a:p>
        </p:txBody>
      </p:sp>
      <p:sp>
        <p:nvSpPr>
          <p:cNvPr id="17" name="Rectangle: Rounded Corners 16">
            <a:extLst>
              <a:ext uri="{FF2B5EF4-FFF2-40B4-BE49-F238E27FC236}">
                <a16:creationId xmlns:a16="http://schemas.microsoft.com/office/drawing/2014/main" id="{10FA83E8-406E-1C1C-BF6E-32DB526F9DC2}"/>
              </a:ext>
            </a:extLst>
          </p:cNvPr>
          <p:cNvSpPr/>
          <p:nvPr/>
        </p:nvSpPr>
        <p:spPr>
          <a:xfrm>
            <a:off x="11022681" y="4161628"/>
            <a:ext cx="5426793" cy="1010267"/>
          </a:xfrm>
          <a:prstGeom prst="roundRect">
            <a:avLst>
              <a:gd name="adj" fmla="val 50000"/>
            </a:avLst>
          </a:prstGeom>
          <a:gradFill flip="none" rotWithShape="1">
            <a:gsLst>
              <a:gs pos="0">
                <a:srgbClr val="FE0C0A">
                  <a:shade val="30000"/>
                  <a:satMod val="115000"/>
                </a:srgbClr>
              </a:gs>
              <a:gs pos="50000">
                <a:srgbClr val="FE0C0A">
                  <a:shade val="67500"/>
                  <a:satMod val="115000"/>
                </a:srgbClr>
              </a:gs>
              <a:gs pos="100000">
                <a:srgbClr val="FE0C0A">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t>Reduce the average difference between fine and coarse pellets by 5%</a:t>
            </a:r>
          </a:p>
        </p:txBody>
      </p:sp>
      <p:sp>
        <p:nvSpPr>
          <p:cNvPr id="19" name="Rectangle: Rounded Corners 18">
            <a:extLst>
              <a:ext uri="{FF2B5EF4-FFF2-40B4-BE49-F238E27FC236}">
                <a16:creationId xmlns:a16="http://schemas.microsoft.com/office/drawing/2014/main" id="{882F2F5F-0343-6F4F-BCE3-1C3DFE4ABB70}"/>
              </a:ext>
            </a:extLst>
          </p:cNvPr>
          <p:cNvSpPr/>
          <p:nvPr/>
        </p:nvSpPr>
        <p:spPr>
          <a:xfrm>
            <a:off x="11352303" y="5824998"/>
            <a:ext cx="5426793" cy="1010267"/>
          </a:xfrm>
          <a:prstGeom prst="roundRect">
            <a:avLst>
              <a:gd name="adj" fmla="val 50000"/>
            </a:avLst>
          </a:prstGeom>
          <a:gradFill flip="none" rotWithShape="1">
            <a:gsLst>
              <a:gs pos="0">
                <a:srgbClr val="53478F">
                  <a:shade val="30000"/>
                  <a:satMod val="115000"/>
                </a:srgbClr>
              </a:gs>
              <a:gs pos="50000">
                <a:srgbClr val="53478F">
                  <a:shade val="67500"/>
                  <a:satMod val="115000"/>
                </a:srgbClr>
              </a:gs>
              <a:gs pos="100000">
                <a:srgbClr val="53478F">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t>Saving in cost and energy</a:t>
            </a:r>
          </a:p>
        </p:txBody>
      </p:sp>
      <p:sp>
        <p:nvSpPr>
          <p:cNvPr id="20" name="Rectangle: Rounded Corners 19">
            <a:extLst>
              <a:ext uri="{FF2B5EF4-FFF2-40B4-BE49-F238E27FC236}">
                <a16:creationId xmlns:a16="http://schemas.microsoft.com/office/drawing/2014/main" id="{12BEA993-FC53-C22B-D91F-DA02B1E0829E}"/>
              </a:ext>
            </a:extLst>
          </p:cNvPr>
          <p:cNvSpPr/>
          <p:nvPr/>
        </p:nvSpPr>
        <p:spPr>
          <a:xfrm>
            <a:off x="11022681" y="7369202"/>
            <a:ext cx="5426793" cy="1010267"/>
          </a:xfrm>
          <a:prstGeom prst="roundRect">
            <a:avLst>
              <a:gd name="adj" fmla="val 50000"/>
            </a:avLst>
          </a:prstGeom>
          <a:gradFill flip="none" rotWithShape="1">
            <a:gsLst>
              <a:gs pos="0">
                <a:srgbClr val="009EB8">
                  <a:shade val="30000"/>
                  <a:satMod val="115000"/>
                </a:srgbClr>
              </a:gs>
              <a:gs pos="50000">
                <a:srgbClr val="009EB8">
                  <a:shade val="67500"/>
                  <a:satMod val="115000"/>
                </a:srgbClr>
              </a:gs>
              <a:gs pos="100000">
                <a:srgbClr val="009EB8">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t>Increase in granulation within the desired range (10% difference) in automatic mode compared to manual control mode by 18%</a:t>
            </a:r>
          </a:p>
        </p:txBody>
      </p:sp>
      <p:sp>
        <p:nvSpPr>
          <p:cNvPr id="21" name="Oval 20">
            <a:extLst>
              <a:ext uri="{FF2B5EF4-FFF2-40B4-BE49-F238E27FC236}">
                <a16:creationId xmlns:a16="http://schemas.microsoft.com/office/drawing/2014/main" id="{BA54D6FE-C8B3-344A-D470-F98870D55639}"/>
              </a:ext>
            </a:extLst>
          </p:cNvPr>
          <p:cNvSpPr/>
          <p:nvPr/>
        </p:nvSpPr>
        <p:spPr>
          <a:xfrm>
            <a:off x="9587728" y="2540827"/>
            <a:ext cx="891540" cy="891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chemeClr val="tx1"/>
                </a:solidFill>
                <a:latin typeface="Franklin Gothic Medium Cond" panose="020B0606030402020204" pitchFamily="34" charset="0"/>
              </a:rPr>
              <a:t>1</a:t>
            </a:r>
          </a:p>
        </p:txBody>
      </p:sp>
      <p:sp>
        <p:nvSpPr>
          <p:cNvPr id="22" name="Oval 21">
            <a:extLst>
              <a:ext uri="{FF2B5EF4-FFF2-40B4-BE49-F238E27FC236}">
                <a16:creationId xmlns:a16="http://schemas.microsoft.com/office/drawing/2014/main" id="{8ED0A611-A3B1-0F7D-02F3-EF61973E9050}"/>
              </a:ext>
            </a:extLst>
          </p:cNvPr>
          <p:cNvSpPr/>
          <p:nvPr/>
        </p:nvSpPr>
        <p:spPr>
          <a:xfrm>
            <a:off x="10255701" y="4232054"/>
            <a:ext cx="891540" cy="891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chemeClr val="tx1"/>
                </a:solidFill>
                <a:latin typeface="Franklin Gothic Medium Cond" panose="020B0606030402020204" pitchFamily="34" charset="0"/>
              </a:rPr>
              <a:t>2</a:t>
            </a:r>
          </a:p>
        </p:txBody>
      </p:sp>
      <p:sp>
        <p:nvSpPr>
          <p:cNvPr id="24" name="Oval 23">
            <a:extLst>
              <a:ext uri="{FF2B5EF4-FFF2-40B4-BE49-F238E27FC236}">
                <a16:creationId xmlns:a16="http://schemas.microsoft.com/office/drawing/2014/main" id="{063D3CCA-7E49-345B-1C5D-726E306DD76D}"/>
              </a:ext>
            </a:extLst>
          </p:cNvPr>
          <p:cNvSpPr/>
          <p:nvPr/>
        </p:nvSpPr>
        <p:spPr>
          <a:xfrm>
            <a:off x="10582006" y="5878836"/>
            <a:ext cx="891540" cy="891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chemeClr val="tx1"/>
                </a:solidFill>
                <a:latin typeface="Franklin Gothic Medium Cond" panose="020B0606030402020204" pitchFamily="34" charset="0"/>
              </a:rPr>
              <a:t>4</a:t>
            </a:r>
          </a:p>
        </p:txBody>
      </p:sp>
      <p:sp>
        <p:nvSpPr>
          <p:cNvPr id="25" name="Oval 24">
            <a:extLst>
              <a:ext uri="{FF2B5EF4-FFF2-40B4-BE49-F238E27FC236}">
                <a16:creationId xmlns:a16="http://schemas.microsoft.com/office/drawing/2014/main" id="{0374BC24-EEB5-B977-35D9-C820C08FA062}"/>
              </a:ext>
            </a:extLst>
          </p:cNvPr>
          <p:cNvSpPr/>
          <p:nvPr/>
        </p:nvSpPr>
        <p:spPr>
          <a:xfrm>
            <a:off x="10248330" y="7428564"/>
            <a:ext cx="891540" cy="891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solidFill>
                  <a:schemeClr val="tx1"/>
                </a:solidFill>
                <a:latin typeface="Franklin Gothic Medium Cond" panose="020B0606030402020204" pitchFamily="34" charset="0"/>
              </a:rPr>
              <a:t>5</a:t>
            </a:r>
          </a:p>
        </p:txBody>
      </p:sp>
      <p:sp>
        <p:nvSpPr>
          <p:cNvPr id="26" name="Oval 25">
            <a:extLst>
              <a:ext uri="{FF2B5EF4-FFF2-40B4-BE49-F238E27FC236}">
                <a16:creationId xmlns:a16="http://schemas.microsoft.com/office/drawing/2014/main" id="{C41F0B92-C4D4-5424-C37B-B2C3E4CD6CEC}"/>
              </a:ext>
            </a:extLst>
          </p:cNvPr>
          <p:cNvSpPr/>
          <p:nvPr/>
        </p:nvSpPr>
        <p:spPr>
          <a:xfrm>
            <a:off x="4433180" y="4538989"/>
            <a:ext cx="3154680" cy="3154680"/>
          </a:xfrm>
          <a:prstGeom prst="ellipse">
            <a:avLst/>
          </a:prstGeom>
          <a:solidFill>
            <a:srgbClr val="E8E8E8"/>
          </a:solidFill>
          <a:ln>
            <a:solidFill>
              <a:schemeClr val="tx1">
                <a:lumMod val="65000"/>
                <a:lumOff val="3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tx1"/>
                </a:solidFill>
              </a:rPr>
              <a:t>Benefits</a:t>
            </a:r>
          </a:p>
        </p:txBody>
      </p:sp>
      <p:cxnSp>
        <p:nvCxnSpPr>
          <p:cNvPr id="28" name="Straight Connector 27">
            <a:extLst>
              <a:ext uri="{FF2B5EF4-FFF2-40B4-BE49-F238E27FC236}">
                <a16:creationId xmlns:a16="http://schemas.microsoft.com/office/drawing/2014/main" id="{86771118-43A3-AB8B-D3BB-F6DADA0FAF2D}"/>
              </a:ext>
            </a:extLst>
          </p:cNvPr>
          <p:cNvCxnSpPr>
            <a:cxnSpLocks/>
          </p:cNvCxnSpPr>
          <p:nvPr/>
        </p:nvCxnSpPr>
        <p:spPr>
          <a:xfrm>
            <a:off x="8404756" y="6440060"/>
            <a:ext cx="17790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712006B-F131-18C2-98A9-C02761E87143}"/>
              </a:ext>
            </a:extLst>
          </p:cNvPr>
          <p:cNvCxnSpPr>
            <a:cxnSpLocks/>
          </p:cNvCxnSpPr>
          <p:nvPr/>
        </p:nvCxnSpPr>
        <p:spPr>
          <a:xfrm>
            <a:off x="8186008" y="7154985"/>
            <a:ext cx="1870104" cy="649716"/>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B5007F4-5437-8414-E2CC-3D388C6194ED}"/>
              </a:ext>
            </a:extLst>
          </p:cNvPr>
          <p:cNvCxnSpPr>
            <a:cxnSpLocks/>
          </p:cNvCxnSpPr>
          <p:nvPr/>
        </p:nvCxnSpPr>
        <p:spPr>
          <a:xfrm flipV="1">
            <a:off x="8141491" y="4896742"/>
            <a:ext cx="1837420" cy="442678"/>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518FEBE5-0C76-9923-9517-2720DA5A4892}"/>
              </a:ext>
            </a:extLst>
          </p:cNvPr>
          <p:cNvCxnSpPr>
            <a:cxnSpLocks/>
          </p:cNvCxnSpPr>
          <p:nvPr/>
        </p:nvCxnSpPr>
        <p:spPr>
          <a:xfrm flipV="1">
            <a:off x="7684818" y="3293403"/>
            <a:ext cx="1810362" cy="1164296"/>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EA6B28F2-7164-8D88-37AD-5B51A76CD359}"/>
              </a:ext>
            </a:extLst>
          </p:cNvPr>
          <p:cNvSpPr/>
          <p:nvPr/>
        </p:nvSpPr>
        <p:spPr>
          <a:xfrm>
            <a:off x="1638247" y="2400954"/>
            <a:ext cx="6288495" cy="461665"/>
          </a:xfrm>
          <a:prstGeom prst="rect">
            <a:avLst/>
          </a:prstGeom>
        </p:spPr>
        <p:txBody>
          <a:bodyPr wrap="square">
            <a:spAutoFit/>
          </a:bodyPr>
          <a:lstStyle/>
          <a:p>
            <a:pPr algn="just"/>
            <a:r>
              <a:rPr lang="en-US" sz="2400" dirty="0"/>
              <a:t> </a:t>
            </a:r>
          </a:p>
        </p:txBody>
      </p:sp>
    </p:spTree>
    <p:extLst>
      <p:ext uri="{BB962C8B-B14F-4D97-AF65-F5344CB8AC3E}">
        <p14:creationId xmlns:p14="http://schemas.microsoft.com/office/powerpoint/2010/main" val="28621330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2E239-CEDA-621F-45DD-C00825C5891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79C4DD6-12D4-32F4-7A0C-6F4A1DBAEAA8}"/>
              </a:ext>
            </a:extLst>
          </p:cNvPr>
          <p:cNvGrpSpPr/>
          <p:nvPr/>
        </p:nvGrpSpPr>
        <p:grpSpPr>
          <a:xfrm>
            <a:off x="-12679508" y="-10739377"/>
            <a:ext cx="23993820" cy="17793589"/>
            <a:chOff x="0" y="0"/>
            <a:chExt cx="31991760" cy="23724786"/>
          </a:xfrm>
        </p:grpSpPr>
        <p:sp>
          <p:nvSpPr>
            <p:cNvPr id="3" name="Freeform 3">
              <a:extLst>
                <a:ext uri="{FF2B5EF4-FFF2-40B4-BE49-F238E27FC236}">
                  <a16:creationId xmlns:a16="http://schemas.microsoft.com/office/drawing/2014/main" id="{ED007EB4-F0B0-E5E0-C0FF-8A09485D9FD3}"/>
                </a:ext>
              </a:extLst>
            </p:cNvPr>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2">
                <a:alphaModFix amt="18999"/>
                <a:extLst>
                  <a:ext uri="{96DAC541-7B7A-43D3-8B79-37D633B846F1}">
                    <asvg:svgBlip xmlns:asvg="http://schemas.microsoft.com/office/drawing/2016/SVG/main" r:embed="rId3"/>
                  </a:ext>
                </a:extLst>
              </a:blip>
              <a:stretch>
                <a:fillRect/>
              </a:stretch>
            </a:blipFill>
            <a:ln cap="sq">
              <a:noFill/>
              <a:prstDash val="solid"/>
              <a:miter/>
            </a:ln>
          </p:spPr>
        </p:sp>
        <p:sp>
          <p:nvSpPr>
            <p:cNvPr id="4" name="Freeform 4">
              <a:extLst>
                <a:ext uri="{FF2B5EF4-FFF2-40B4-BE49-F238E27FC236}">
                  <a16:creationId xmlns:a16="http://schemas.microsoft.com/office/drawing/2014/main" id="{4B0F2117-ECA1-55DF-2C66-EE317EDB9B0F}"/>
                </a:ext>
              </a:extLst>
            </p:cNvPr>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4">
                <a:alphaModFix amt="18999"/>
                <a:extLst>
                  <a:ext uri="{96DAC541-7B7A-43D3-8B79-37D633B846F1}">
                    <asvg:svgBlip xmlns:asvg="http://schemas.microsoft.com/office/drawing/2016/SVG/main" r:embed="rId5"/>
                  </a:ext>
                </a:extLst>
              </a:blip>
              <a:stretch>
                <a:fillRect/>
              </a:stretch>
            </a:blipFill>
            <a:ln cap="sq">
              <a:noFill/>
              <a:prstDash val="solid"/>
              <a:miter/>
            </a:ln>
          </p:spPr>
        </p:sp>
        <p:sp>
          <p:nvSpPr>
            <p:cNvPr id="5" name="Freeform 5">
              <a:extLst>
                <a:ext uri="{FF2B5EF4-FFF2-40B4-BE49-F238E27FC236}">
                  <a16:creationId xmlns:a16="http://schemas.microsoft.com/office/drawing/2014/main" id="{3589DD26-64BF-09A3-0EDA-7794AA2AEDBF}"/>
                </a:ext>
              </a:extLst>
            </p:cNvPr>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6">
                <a:alphaModFix amt="18999"/>
                <a:extLst>
                  <a:ext uri="{96DAC541-7B7A-43D3-8B79-37D633B846F1}">
                    <asvg:svgBlip xmlns:asvg="http://schemas.microsoft.com/office/drawing/2016/SVG/main" r:embed="rId7"/>
                  </a:ext>
                </a:extLst>
              </a:blip>
              <a:stretch>
                <a:fillRect/>
              </a:stretch>
            </a:blipFill>
            <a:ln cap="sq">
              <a:noFill/>
              <a:prstDash val="solid"/>
              <a:miter/>
            </a:ln>
          </p:spPr>
        </p:sp>
        <p:sp>
          <p:nvSpPr>
            <p:cNvPr id="6" name="Freeform 6">
              <a:extLst>
                <a:ext uri="{FF2B5EF4-FFF2-40B4-BE49-F238E27FC236}">
                  <a16:creationId xmlns:a16="http://schemas.microsoft.com/office/drawing/2014/main" id="{3291730A-41D7-5F23-4D5C-207B7A00782E}"/>
                </a:ext>
              </a:extLst>
            </p:cNvPr>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8">
                <a:alphaModFix amt="12000"/>
                <a:extLst>
                  <a:ext uri="{96DAC541-7B7A-43D3-8B79-37D633B846F1}">
                    <asvg:svgBlip xmlns:asvg="http://schemas.microsoft.com/office/drawing/2016/SVG/main" r:embed="rId9"/>
                  </a:ext>
                </a:extLst>
              </a:blip>
              <a:stretch>
                <a:fillRect/>
              </a:stretch>
            </a:blipFill>
            <a:ln cap="sq">
              <a:noFill/>
              <a:prstDash val="solid"/>
              <a:miter/>
            </a:ln>
          </p:spPr>
        </p:sp>
      </p:grpSp>
      <p:sp>
        <p:nvSpPr>
          <p:cNvPr id="7" name="Freeform 7">
            <a:extLst>
              <a:ext uri="{FF2B5EF4-FFF2-40B4-BE49-F238E27FC236}">
                <a16:creationId xmlns:a16="http://schemas.microsoft.com/office/drawing/2014/main" id="{B643F71B-A69C-015C-67BB-34009D46C3A5}"/>
              </a:ext>
            </a:extLst>
          </p:cNvPr>
          <p:cNvSpPr/>
          <p:nvPr/>
        </p:nvSpPr>
        <p:spPr>
          <a:xfrm>
            <a:off x="-15747477" y="-2354652"/>
            <a:ext cx="18266241" cy="18266241"/>
          </a:xfrm>
          <a:custGeom>
            <a:avLst/>
            <a:gdLst/>
            <a:ahLst/>
            <a:cxnLst/>
            <a:rect l="l" t="t" r="r" b="b"/>
            <a:pathLst>
              <a:path w="18266241" h="18266241">
                <a:moveTo>
                  <a:pt x="0" y="0"/>
                </a:moveTo>
                <a:lnTo>
                  <a:pt x="18266241" y="0"/>
                </a:lnTo>
                <a:lnTo>
                  <a:pt x="18266241" y="18266241"/>
                </a:lnTo>
                <a:lnTo>
                  <a:pt x="0" y="18266241"/>
                </a:lnTo>
                <a:lnTo>
                  <a:pt x="0" y="0"/>
                </a:lnTo>
                <a:close/>
              </a:path>
            </a:pathLst>
          </a:custGeom>
          <a:blipFill>
            <a:blip r:embed="rId10">
              <a:alphaModFix amt="70000"/>
            </a:blip>
            <a:stretch>
              <a:fillRect/>
            </a:stretch>
          </a:blipFill>
        </p:spPr>
      </p:sp>
      <p:grpSp>
        <p:nvGrpSpPr>
          <p:cNvPr id="8" name="Group 8">
            <a:extLst>
              <a:ext uri="{FF2B5EF4-FFF2-40B4-BE49-F238E27FC236}">
                <a16:creationId xmlns:a16="http://schemas.microsoft.com/office/drawing/2014/main" id="{15A4A24E-4D52-43B3-5BE2-00E554B834BF}"/>
              </a:ext>
            </a:extLst>
          </p:cNvPr>
          <p:cNvGrpSpPr/>
          <p:nvPr/>
        </p:nvGrpSpPr>
        <p:grpSpPr>
          <a:xfrm>
            <a:off x="3243266" y="2693809"/>
            <a:ext cx="11801468" cy="3919838"/>
            <a:chOff x="0" y="0"/>
            <a:chExt cx="1223550" cy="406400"/>
          </a:xfrm>
        </p:grpSpPr>
        <p:sp>
          <p:nvSpPr>
            <p:cNvPr id="9" name="Freeform 9">
              <a:extLst>
                <a:ext uri="{FF2B5EF4-FFF2-40B4-BE49-F238E27FC236}">
                  <a16:creationId xmlns:a16="http://schemas.microsoft.com/office/drawing/2014/main" id="{FD5251F3-18EE-2B10-9FA1-18C21023D5E8}"/>
                </a:ext>
              </a:extLst>
            </p:cNvPr>
            <p:cNvSpPr/>
            <p:nvPr/>
          </p:nvSpPr>
          <p:spPr>
            <a:xfrm>
              <a:off x="0" y="0"/>
              <a:ext cx="1223550" cy="406400"/>
            </a:xfrm>
            <a:custGeom>
              <a:avLst/>
              <a:gdLst/>
              <a:ahLst/>
              <a:cxnLst/>
              <a:rect l="l" t="t" r="r" b="b"/>
              <a:pathLst>
                <a:path w="1223550" h="406400">
                  <a:moveTo>
                    <a:pt x="1020350" y="0"/>
                  </a:moveTo>
                  <a:cubicBezTo>
                    <a:pt x="1132574" y="0"/>
                    <a:pt x="1223550" y="90976"/>
                    <a:pt x="1223550" y="203200"/>
                  </a:cubicBezTo>
                  <a:cubicBezTo>
                    <a:pt x="1223550" y="315424"/>
                    <a:pt x="1132574" y="406400"/>
                    <a:pt x="1020350" y="406400"/>
                  </a:cubicBezTo>
                  <a:lnTo>
                    <a:pt x="203200" y="406400"/>
                  </a:lnTo>
                  <a:cubicBezTo>
                    <a:pt x="90976" y="406400"/>
                    <a:pt x="0" y="315424"/>
                    <a:pt x="0" y="203200"/>
                  </a:cubicBezTo>
                  <a:cubicBezTo>
                    <a:pt x="0" y="90976"/>
                    <a:pt x="90976" y="0"/>
                    <a:pt x="203200" y="0"/>
                  </a:cubicBezTo>
                  <a:lnTo>
                    <a:pt x="1020350" y="0"/>
                  </a:ln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10" name="TextBox 10">
              <a:extLst>
                <a:ext uri="{FF2B5EF4-FFF2-40B4-BE49-F238E27FC236}">
                  <a16:creationId xmlns:a16="http://schemas.microsoft.com/office/drawing/2014/main" id="{4BC1C3BE-2DD1-7CE5-31F8-C57F148D8B94}"/>
                </a:ext>
              </a:extLst>
            </p:cNvPr>
            <p:cNvSpPr txBox="1"/>
            <p:nvPr/>
          </p:nvSpPr>
          <p:spPr>
            <a:xfrm>
              <a:off x="0" y="-28575"/>
              <a:ext cx="1223550" cy="434975"/>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11" name="Freeform 11">
            <a:extLst>
              <a:ext uri="{FF2B5EF4-FFF2-40B4-BE49-F238E27FC236}">
                <a16:creationId xmlns:a16="http://schemas.microsoft.com/office/drawing/2014/main" id="{D2E7831D-855D-EF64-BAA1-02488C217D49}"/>
              </a:ext>
            </a:extLst>
          </p:cNvPr>
          <p:cNvSpPr/>
          <p:nvPr/>
        </p:nvSpPr>
        <p:spPr>
          <a:xfrm>
            <a:off x="6577519" y="9055514"/>
            <a:ext cx="1698370" cy="973107"/>
          </a:xfrm>
          <a:custGeom>
            <a:avLst/>
            <a:gdLst/>
            <a:ahLst/>
            <a:cxnLst/>
            <a:rect l="l" t="t" r="r" b="b"/>
            <a:pathLst>
              <a:path w="1698370" h="973107">
                <a:moveTo>
                  <a:pt x="0" y="0"/>
                </a:moveTo>
                <a:lnTo>
                  <a:pt x="1698370" y="0"/>
                </a:lnTo>
                <a:lnTo>
                  <a:pt x="1698370" y="973108"/>
                </a:lnTo>
                <a:lnTo>
                  <a:pt x="0" y="973108"/>
                </a:lnTo>
                <a:lnTo>
                  <a:pt x="0" y="0"/>
                </a:lnTo>
                <a:close/>
              </a:path>
            </a:pathLst>
          </a:custGeom>
          <a:blipFill>
            <a:blip r:embed="rId11"/>
            <a:stretch>
              <a:fillRect/>
            </a:stretch>
          </a:blipFill>
          <a:ln cap="sq">
            <a:noFill/>
            <a:prstDash val="solid"/>
            <a:miter/>
          </a:ln>
        </p:spPr>
      </p:sp>
      <p:sp>
        <p:nvSpPr>
          <p:cNvPr id="12" name="Freeform 12">
            <a:extLst>
              <a:ext uri="{FF2B5EF4-FFF2-40B4-BE49-F238E27FC236}">
                <a16:creationId xmlns:a16="http://schemas.microsoft.com/office/drawing/2014/main" id="{9E315410-B0D5-6935-C67B-71026CC7BC8B}"/>
              </a:ext>
            </a:extLst>
          </p:cNvPr>
          <p:cNvSpPr/>
          <p:nvPr/>
        </p:nvSpPr>
        <p:spPr>
          <a:xfrm>
            <a:off x="8487130" y="8733962"/>
            <a:ext cx="3049965" cy="1419819"/>
          </a:xfrm>
          <a:custGeom>
            <a:avLst/>
            <a:gdLst/>
            <a:ahLst/>
            <a:cxnLst/>
            <a:rect l="l" t="t" r="r" b="b"/>
            <a:pathLst>
              <a:path w="3049965" h="1419819">
                <a:moveTo>
                  <a:pt x="0" y="0"/>
                </a:moveTo>
                <a:lnTo>
                  <a:pt x="3049965" y="0"/>
                </a:lnTo>
                <a:lnTo>
                  <a:pt x="3049965" y="1419818"/>
                </a:lnTo>
                <a:lnTo>
                  <a:pt x="0" y="1419818"/>
                </a:lnTo>
                <a:lnTo>
                  <a:pt x="0" y="0"/>
                </a:lnTo>
                <a:close/>
              </a:path>
            </a:pathLst>
          </a:custGeom>
          <a:blipFill>
            <a:blip r:embed="rId12"/>
            <a:stretch>
              <a:fillRect r="-6743"/>
            </a:stretch>
          </a:blipFill>
        </p:spPr>
      </p:sp>
      <p:sp>
        <p:nvSpPr>
          <p:cNvPr id="15" name="Freeform 15">
            <a:extLst>
              <a:ext uri="{FF2B5EF4-FFF2-40B4-BE49-F238E27FC236}">
                <a16:creationId xmlns:a16="http://schemas.microsoft.com/office/drawing/2014/main" id="{D5847A1B-78B7-AEF8-6BC9-A7E41BC532B3}"/>
              </a:ext>
            </a:extLst>
          </p:cNvPr>
          <p:cNvSpPr/>
          <p:nvPr/>
        </p:nvSpPr>
        <p:spPr>
          <a:xfrm>
            <a:off x="9616236" y="-9805162"/>
            <a:ext cx="18266241" cy="18266241"/>
          </a:xfrm>
          <a:custGeom>
            <a:avLst/>
            <a:gdLst/>
            <a:ahLst/>
            <a:cxnLst/>
            <a:rect l="l" t="t" r="r" b="b"/>
            <a:pathLst>
              <a:path w="18266241" h="18266241">
                <a:moveTo>
                  <a:pt x="0" y="0"/>
                </a:moveTo>
                <a:lnTo>
                  <a:pt x="18266242" y="0"/>
                </a:lnTo>
                <a:lnTo>
                  <a:pt x="18266242" y="18266241"/>
                </a:lnTo>
                <a:lnTo>
                  <a:pt x="0" y="18266241"/>
                </a:lnTo>
                <a:lnTo>
                  <a:pt x="0" y="0"/>
                </a:lnTo>
                <a:close/>
              </a:path>
            </a:pathLst>
          </a:custGeom>
          <a:blipFill>
            <a:blip r:embed="rId10">
              <a:alphaModFix amt="70000"/>
            </a:blip>
            <a:stretch>
              <a:fillRect/>
            </a:stretch>
          </a:blipFill>
        </p:spPr>
        <p:txBody>
          <a:bodyPr/>
          <a:lstStyle/>
          <a:p>
            <a:endParaRPr lang="en-US" dirty="0"/>
          </a:p>
        </p:txBody>
      </p:sp>
      <p:grpSp>
        <p:nvGrpSpPr>
          <p:cNvPr id="42" name="Group 8">
            <a:extLst>
              <a:ext uri="{FF2B5EF4-FFF2-40B4-BE49-F238E27FC236}">
                <a16:creationId xmlns:a16="http://schemas.microsoft.com/office/drawing/2014/main" id="{FE9C248C-DEBA-37AF-ABDE-52A844E31DD3}"/>
              </a:ext>
            </a:extLst>
          </p:cNvPr>
          <p:cNvGrpSpPr/>
          <p:nvPr/>
        </p:nvGrpSpPr>
        <p:grpSpPr>
          <a:xfrm>
            <a:off x="3318385" y="2693809"/>
            <a:ext cx="11801468" cy="3919838"/>
            <a:chOff x="0" y="0"/>
            <a:chExt cx="1223550" cy="406400"/>
          </a:xfrm>
        </p:grpSpPr>
        <p:sp>
          <p:nvSpPr>
            <p:cNvPr id="43" name="Freeform 9">
              <a:extLst>
                <a:ext uri="{FF2B5EF4-FFF2-40B4-BE49-F238E27FC236}">
                  <a16:creationId xmlns:a16="http://schemas.microsoft.com/office/drawing/2014/main" id="{397D991F-A8DA-F855-FB9C-A1137572F2A5}"/>
                </a:ext>
              </a:extLst>
            </p:cNvPr>
            <p:cNvSpPr/>
            <p:nvPr/>
          </p:nvSpPr>
          <p:spPr>
            <a:xfrm>
              <a:off x="0" y="0"/>
              <a:ext cx="1223550" cy="406400"/>
            </a:xfrm>
            <a:custGeom>
              <a:avLst/>
              <a:gdLst/>
              <a:ahLst/>
              <a:cxnLst/>
              <a:rect l="l" t="t" r="r" b="b"/>
              <a:pathLst>
                <a:path w="1223550" h="406400">
                  <a:moveTo>
                    <a:pt x="1020350" y="0"/>
                  </a:moveTo>
                  <a:cubicBezTo>
                    <a:pt x="1132574" y="0"/>
                    <a:pt x="1223550" y="90976"/>
                    <a:pt x="1223550" y="203200"/>
                  </a:cubicBezTo>
                  <a:cubicBezTo>
                    <a:pt x="1223550" y="315424"/>
                    <a:pt x="1132574" y="406400"/>
                    <a:pt x="1020350" y="406400"/>
                  </a:cubicBezTo>
                  <a:lnTo>
                    <a:pt x="203200" y="406400"/>
                  </a:lnTo>
                  <a:cubicBezTo>
                    <a:pt x="90976" y="406400"/>
                    <a:pt x="0" y="315424"/>
                    <a:pt x="0" y="203200"/>
                  </a:cubicBezTo>
                  <a:cubicBezTo>
                    <a:pt x="0" y="90976"/>
                    <a:pt x="90976" y="0"/>
                    <a:pt x="203200" y="0"/>
                  </a:cubicBezTo>
                  <a:lnTo>
                    <a:pt x="1020350" y="0"/>
                  </a:ln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44" name="TextBox 10">
              <a:extLst>
                <a:ext uri="{FF2B5EF4-FFF2-40B4-BE49-F238E27FC236}">
                  <a16:creationId xmlns:a16="http://schemas.microsoft.com/office/drawing/2014/main" id="{942E43A1-60FD-EBED-D2DD-6B2096E068FD}"/>
                </a:ext>
              </a:extLst>
            </p:cNvPr>
            <p:cNvSpPr txBox="1"/>
            <p:nvPr/>
          </p:nvSpPr>
          <p:spPr>
            <a:xfrm>
              <a:off x="0" y="-28575"/>
              <a:ext cx="1223550" cy="434975"/>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31" name="TextBox 13">
            <a:extLst>
              <a:ext uri="{FF2B5EF4-FFF2-40B4-BE49-F238E27FC236}">
                <a16:creationId xmlns:a16="http://schemas.microsoft.com/office/drawing/2014/main" id="{1612CD90-153B-6EE6-164B-D9447AFEB781}"/>
              </a:ext>
            </a:extLst>
          </p:cNvPr>
          <p:cNvSpPr txBox="1"/>
          <p:nvPr/>
        </p:nvSpPr>
        <p:spPr>
          <a:xfrm>
            <a:off x="3631019" y="3224668"/>
            <a:ext cx="11025963" cy="1974900"/>
          </a:xfrm>
          <a:prstGeom prst="rect">
            <a:avLst/>
          </a:prstGeom>
        </p:spPr>
        <p:txBody>
          <a:bodyPr lIns="0" tIns="0" rIns="0" bIns="0" rtlCol="0" anchor="t">
            <a:spAutoFit/>
          </a:bodyPr>
          <a:lstStyle/>
          <a:p>
            <a:pPr algn="ctr" rtl="1">
              <a:lnSpc>
                <a:spcPts val="15405"/>
              </a:lnSpc>
              <a:spcBef>
                <a:spcPct val="0"/>
              </a:spcBef>
            </a:pPr>
            <a:r>
              <a:rPr lang="en-US" sz="11003" b="1" dirty="0">
                <a:solidFill>
                  <a:srgbClr val="003B73"/>
                </a:solidFill>
                <a:latin typeface="Aria Heavy"/>
                <a:ea typeface="Aria Heavy"/>
                <a:cs typeface="Aria Heavy"/>
                <a:sym typeface="Aria Heavy"/>
                <a:rtl/>
              </a:rPr>
              <a:t>Steelmaking</a:t>
            </a:r>
            <a:endParaRPr lang="ar-EG" sz="11003" b="1" dirty="0">
              <a:solidFill>
                <a:srgbClr val="003B73"/>
              </a:solidFill>
              <a:latin typeface="Aria Heavy"/>
              <a:ea typeface="Aria Heavy"/>
              <a:cs typeface="Aria Heavy"/>
              <a:sym typeface="Aria Heavy"/>
              <a:rtl/>
            </a:endParaRPr>
          </a:p>
        </p:txBody>
      </p:sp>
      <p:sp>
        <p:nvSpPr>
          <p:cNvPr id="32" name="TextBox 16">
            <a:extLst>
              <a:ext uri="{FF2B5EF4-FFF2-40B4-BE49-F238E27FC236}">
                <a16:creationId xmlns:a16="http://schemas.microsoft.com/office/drawing/2014/main" id="{73D0EA84-14D6-4448-CE79-0C91391695A4}"/>
              </a:ext>
            </a:extLst>
          </p:cNvPr>
          <p:cNvSpPr txBox="1"/>
          <p:nvPr/>
        </p:nvSpPr>
        <p:spPr>
          <a:xfrm>
            <a:off x="5843311" y="5089027"/>
            <a:ext cx="6601378" cy="1000274"/>
          </a:xfrm>
          <a:prstGeom prst="rect">
            <a:avLst/>
          </a:prstGeom>
        </p:spPr>
        <p:txBody>
          <a:bodyPr lIns="0" tIns="0" rIns="0" bIns="0" rtlCol="0" anchor="t">
            <a:spAutoFit/>
          </a:bodyPr>
          <a:lstStyle/>
          <a:p>
            <a:pPr algn="ctr" rtl="1">
              <a:lnSpc>
                <a:spcPts val="7841"/>
              </a:lnSpc>
              <a:spcBef>
                <a:spcPct val="0"/>
              </a:spcBef>
            </a:pPr>
            <a:r>
              <a:rPr lang="en-US" sz="5601" b="1" dirty="0">
                <a:solidFill>
                  <a:srgbClr val="652365"/>
                </a:solidFill>
                <a:latin typeface="Aria Bold"/>
                <a:ea typeface="Aria Bold"/>
                <a:cs typeface="Aria Bold"/>
                <a:sym typeface="Aria Bold"/>
                <a:rtl/>
              </a:rPr>
              <a:t>Continuous casting</a:t>
            </a:r>
            <a:endParaRPr lang="ar-EG" sz="5601" b="1" dirty="0">
              <a:solidFill>
                <a:srgbClr val="652365"/>
              </a:solidFill>
              <a:latin typeface="Aria Bold"/>
              <a:ea typeface="Aria Bold"/>
              <a:cs typeface="Aria Bold"/>
              <a:sym typeface="Aria Bold"/>
              <a:rtl/>
            </a:endParaRPr>
          </a:p>
        </p:txBody>
      </p:sp>
    </p:spTree>
    <p:extLst>
      <p:ext uri="{BB962C8B-B14F-4D97-AF65-F5344CB8AC3E}">
        <p14:creationId xmlns:p14="http://schemas.microsoft.com/office/powerpoint/2010/main" val="3511252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8AB36-A3C6-8EDA-8C6A-1B20CA0B48B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A0658BD-BE3E-353D-A084-77CC5742FB12}"/>
              </a:ext>
            </a:extLst>
          </p:cNvPr>
          <p:cNvGrpSpPr/>
          <p:nvPr/>
        </p:nvGrpSpPr>
        <p:grpSpPr>
          <a:xfrm>
            <a:off x="-3046967" y="-3753295"/>
            <a:ext cx="23993820" cy="17793589"/>
            <a:chOff x="0" y="0"/>
            <a:chExt cx="31991760" cy="23724786"/>
          </a:xfrm>
        </p:grpSpPr>
        <p:sp>
          <p:nvSpPr>
            <p:cNvPr id="3" name="Freeform 3">
              <a:extLst>
                <a:ext uri="{FF2B5EF4-FFF2-40B4-BE49-F238E27FC236}">
                  <a16:creationId xmlns:a16="http://schemas.microsoft.com/office/drawing/2014/main" id="{EC7A5B6B-553B-8EC6-BE4E-B6FE35DFFB64}"/>
                </a:ext>
              </a:extLst>
            </p:cNvPr>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2">
                <a:alphaModFix amt="18999"/>
                <a:extLst>
                  <a:ext uri="{96DAC541-7B7A-43D3-8B79-37D633B846F1}">
                    <asvg:svgBlip xmlns:asvg="http://schemas.microsoft.com/office/drawing/2016/SVG/main" r:embed="rId3"/>
                  </a:ext>
                </a:extLst>
              </a:blip>
              <a:stretch>
                <a:fillRect/>
              </a:stretch>
            </a:blipFill>
          </p:spPr>
        </p:sp>
        <p:sp>
          <p:nvSpPr>
            <p:cNvPr id="4" name="Freeform 4">
              <a:extLst>
                <a:ext uri="{FF2B5EF4-FFF2-40B4-BE49-F238E27FC236}">
                  <a16:creationId xmlns:a16="http://schemas.microsoft.com/office/drawing/2014/main" id="{6A299138-5CC4-9691-B80F-110F1EA26314}"/>
                </a:ext>
              </a:extLst>
            </p:cNvPr>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4">
                <a:alphaModFix amt="18999"/>
                <a:extLst>
                  <a:ext uri="{96DAC541-7B7A-43D3-8B79-37D633B846F1}">
                    <asvg:svgBlip xmlns:asvg="http://schemas.microsoft.com/office/drawing/2016/SVG/main" r:embed="rId5"/>
                  </a:ext>
                </a:extLst>
              </a:blip>
              <a:stretch>
                <a:fillRect/>
              </a:stretch>
            </a:blipFill>
          </p:spPr>
        </p:sp>
        <p:sp>
          <p:nvSpPr>
            <p:cNvPr id="5" name="Freeform 5">
              <a:extLst>
                <a:ext uri="{FF2B5EF4-FFF2-40B4-BE49-F238E27FC236}">
                  <a16:creationId xmlns:a16="http://schemas.microsoft.com/office/drawing/2014/main" id="{44668DCB-4491-AFF1-24E4-E7DA22815184}"/>
                </a:ext>
              </a:extLst>
            </p:cNvPr>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6">
                <a:alphaModFix amt="18999"/>
                <a:extLst>
                  <a:ext uri="{96DAC541-7B7A-43D3-8B79-37D633B846F1}">
                    <asvg:svgBlip xmlns:asvg="http://schemas.microsoft.com/office/drawing/2016/SVG/main" r:embed="rId7"/>
                  </a:ext>
                </a:extLst>
              </a:blip>
              <a:stretch>
                <a:fillRect/>
              </a:stretch>
            </a:blipFill>
          </p:spPr>
        </p:sp>
        <p:sp>
          <p:nvSpPr>
            <p:cNvPr id="6" name="Freeform 6">
              <a:extLst>
                <a:ext uri="{FF2B5EF4-FFF2-40B4-BE49-F238E27FC236}">
                  <a16:creationId xmlns:a16="http://schemas.microsoft.com/office/drawing/2014/main" id="{D97D870F-D96B-0757-B4B6-94DC273C2E26}"/>
                </a:ext>
              </a:extLst>
            </p:cNvPr>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8">
                <a:alphaModFix amt="12000"/>
                <a:extLst>
                  <a:ext uri="{96DAC541-7B7A-43D3-8B79-37D633B846F1}">
                    <asvg:svgBlip xmlns:asvg="http://schemas.microsoft.com/office/drawing/2016/SVG/main" r:embed="rId9"/>
                  </a:ext>
                </a:extLst>
              </a:blip>
              <a:stretch>
                <a:fillRect/>
              </a:stretch>
            </a:blipFill>
          </p:spPr>
        </p:sp>
      </p:grpSp>
      <p:grpSp>
        <p:nvGrpSpPr>
          <p:cNvPr id="8" name="Group 8">
            <a:extLst>
              <a:ext uri="{FF2B5EF4-FFF2-40B4-BE49-F238E27FC236}">
                <a16:creationId xmlns:a16="http://schemas.microsoft.com/office/drawing/2014/main" id="{BB74AF59-C3B8-C4B6-FAA7-87258A00A69C}"/>
              </a:ext>
            </a:extLst>
          </p:cNvPr>
          <p:cNvGrpSpPr/>
          <p:nvPr/>
        </p:nvGrpSpPr>
        <p:grpSpPr>
          <a:xfrm>
            <a:off x="1135131" y="1794224"/>
            <a:ext cx="16017738" cy="7464076"/>
            <a:chOff x="0" y="0"/>
            <a:chExt cx="3773382" cy="1758351"/>
          </a:xfrm>
        </p:grpSpPr>
        <p:sp>
          <p:nvSpPr>
            <p:cNvPr id="9" name="Freeform 9">
              <a:extLst>
                <a:ext uri="{FF2B5EF4-FFF2-40B4-BE49-F238E27FC236}">
                  <a16:creationId xmlns:a16="http://schemas.microsoft.com/office/drawing/2014/main" id="{370D69A3-133F-7BB2-C32E-DB175E0BBC2A}"/>
                </a:ext>
              </a:extLst>
            </p:cNvPr>
            <p:cNvSpPr/>
            <p:nvPr/>
          </p:nvSpPr>
          <p:spPr>
            <a:xfrm>
              <a:off x="0" y="0"/>
              <a:ext cx="3773382" cy="1758351"/>
            </a:xfrm>
            <a:custGeom>
              <a:avLst/>
              <a:gdLst/>
              <a:ahLst/>
              <a:cxnLst/>
              <a:rect l="l" t="t" r="r" b="b"/>
              <a:pathLst>
                <a:path w="3773382" h="1758351">
                  <a:moveTo>
                    <a:pt x="31900" y="0"/>
                  </a:moveTo>
                  <a:lnTo>
                    <a:pt x="3741482" y="0"/>
                  </a:lnTo>
                  <a:cubicBezTo>
                    <a:pt x="3749943" y="0"/>
                    <a:pt x="3758057" y="3361"/>
                    <a:pt x="3764039" y="9343"/>
                  </a:cubicBezTo>
                  <a:cubicBezTo>
                    <a:pt x="3770021" y="15326"/>
                    <a:pt x="3773382" y="23440"/>
                    <a:pt x="3773382" y="31900"/>
                  </a:cubicBezTo>
                  <a:lnTo>
                    <a:pt x="3773382" y="1726451"/>
                  </a:lnTo>
                  <a:cubicBezTo>
                    <a:pt x="3773382" y="1744069"/>
                    <a:pt x="3759100" y="1758351"/>
                    <a:pt x="3741482" y="1758351"/>
                  </a:cubicBezTo>
                  <a:lnTo>
                    <a:pt x="31900" y="1758351"/>
                  </a:lnTo>
                  <a:cubicBezTo>
                    <a:pt x="14282" y="1758351"/>
                    <a:pt x="0" y="1744069"/>
                    <a:pt x="0" y="1726451"/>
                  </a:cubicBezTo>
                  <a:lnTo>
                    <a:pt x="0" y="31900"/>
                  </a:lnTo>
                  <a:cubicBezTo>
                    <a:pt x="0" y="14282"/>
                    <a:pt x="14282" y="0"/>
                    <a:pt x="31900" y="0"/>
                  </a:cubicBez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10" name="TextBox 10">
              <a:extLst>
                <a:ext uri="{FF2B5EF4-FFF2-40B4-BE49-F238E27FC236}">
                  <a16:creationId xmlns:a16="http://schemas.microsoft.com/office/drawing/2014/main" id="{8B1BC48B-3F01-EB83-D2FB-4626A1B9E02A}"/>
                </a:ext>
              </a:extLst>
            </p:cNvPr>
            <p:cNvSpPr txBox="1"/>
            <p:nvPr/>
          </p:nvSpPr>
          <p:spPr>
            <a:xfrm>
              <a:off x="0" y="-28575"/>
              <a:ext cx="3773382" cy="1786926"/>
            </a:xfrm>
            <a:prstGeom prst="rect">
              <a:avLst/>
            </a:prstGeom>
          </p:spPr>
          <p:txBody>
            <a:bodyPr lIns="50800" tIns="50800" rIns="50800" bIns="50800" rtlCol="0" anchor="ctr"/>
            <a:lstStyle/>
            <a:p>
              <a:pPr marL="0" lvl="0" indent="0" algn="ctr">
                <a:lnSpc>
                  <a:spcPts val="2144"/>
                </a:lnSpc>
                <a:spcBef>
                  <a:spcPct val="0"/>
                </a:spcBef>
              </a:pPr>
              <a:endParaRPr/>
            </a:p>
          </p:txBody>
        </p:sp>
      </p:grpSp>
      <p:grpSp>
        <p:nvGrpSpPr>
          <p:cNvPr id="12" name="Group 8">
            <a:extLst>
              <a:ext uri="{FF2B5EF4-FFF2-40B4-BE49-F238E27FC236}">
                <a16:creationId xmlns:a16="http://schemas.microsoft.com/office/drawing/2014/main" id="{6CD6542E-EA01-D0AC-BE4E-7D856476AE44}"/>
              </a:ext>
            </a:extLst>
          </p:cNvPr>
          <p:cNvGrpSpPr/>
          <p:nvPr/>
        </p:nvGrpSpPr>
        <p:grpSpPr>
          <a:xfrm>
            <a:off x="1135131" y="1794224"/>
            <a:ext cx="16017738" cy="7464076"/>
            <a:chOff x="0" y="0"/>
            <a:chExt cx="3773382" cy="1758351"/>
          </a:xfrm>
        </p:grpSpPr>
        <p:sp>
          <p:nvSpPr>
            <p:cNvPr id="13" name="Freeform 9">
              <a:extLst>
                <a:ext uri="{FF2B5EF4-FFF2-40B4-BE49-F238E27FC236}">
                  <a16:creationId xmlns:a16="http://schemas.microsoft.com/office/drawing/2014/main" id="{C322AC46-474E-F22A-E3FD-249C1B2EF1FD}"/>
                </a:ext>
              </a:extLst>
            </p:cNvPr>
            <p:cNvSpPr/>
            <p:nvPr/>
          </p:nvSpPr>
          <p:spPr>
            <a:xfrm>
              <a:off x="0" y="0"/>
              <a:ext cx="3773382" cy="1758351"/>
            </a:xfrm>
            <a:custGeom>
              <a:avLst/>
              <a:gdLst/>
              <a:ahLst/>
              <a:cxnLst/>
              <a:rect l="l" t="t" r="r" b="b"/>
              <a:pathLst>
                <a:path w="3773382" h="1758351">
                  <a:moveTo>
                    <a:pt x="31900" y="0"/>
                  </a:moveTo>
                  <a:lnTo>
                    <a:pt x="3741482" y="0"/>
                  </a:lnTo>
                  <a:cubicBezTo>
                    <a:pt x="3749943" y="0"/>
                    <a:pt x="3758057" y="3361"/>
                    <a:pt x="3764039" y="9343"/>
                  </a:cubicBezTo>
                  <a:cubicBezTo>
                    <a:pt x="3770021" y="15326"/>
                    <a:pt x="3773382" y="23440"/>
                    <a:pt x="3773382" y="31900"/>
                  </a:cubicBezTo>
                  <a:lnTo>
                    <a:pt x="3773382" y="1726451"/>
                  </a:lnTo>
                  <a:cubicBezTo>
                    <a:pt x="3773382" y="1744069"/>
                    <a:pt x="3759100" y="1758351"/>
                    <a:pt x="3741482" y="1758351"/>
                  </a:cubicBezTo>
                  <a:lnTo>
                    <a:pt x="31900" y="1758351"/>
                  </a:lnTo>
                  <a:cubicBezTo>
                    <a:pt x="14282" y="1758351"/>
                    <a:pt x="0" y="1744069"/>
                    <a:pt x="0" y="1726451"/>
                  </a:cubicBezTo>
                  <a:lnTo>
                    <a:pt x="0" y="31900"/>
                  </a:lnTo>
                  <a:cubicBezTo>
                    <a:pt x="0" y="14282"/>
                    <a:pt x="14282" y="0"/>
                    <a:pt x="31900" y="0"/>
                  </a:cubicBez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14" name="TextBox 10">
              <a:extLst>
                <a:ext uri="{FF2B5EF4-FFF2-40B4-BE49-F238E27FC236}">
                  <a16:creationId xmlns:a16="http://schemas.microsoft.com/office/drawing/2014/main" id="{EB5C7CAE-C713-BDB3-441B-6F57C0156544}"/>
                </a:ext>
              </a:extLst>
            </p:cNvPr>
            <p:cNvSpPr txBox="1"/>
            <p:nvPr/>
          </p:nvSpPr>
          <p:spPr>
            <a:xfrm>
              <a:off x="0" y="-28575"/>
              <a:ext cx="3773382" cy="1786926"/>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15" name="TextBox 14">
            <a:extLst>
              <a:ext uri="{FF2B5EF4-FFF2-40B4-BE49-F238E27FC236}">
                <a16:creationId xmlns:a16="http://schemas.microsoft.com/office/drawing/2014/main" id="{E3F72AA4-3600-C016-3C4F-143CAF901F49}"/>
              </a:ext>
            </a:extLst>
          </p:cNvPr>
          <p:cNvSpPr txBox="1"/>
          <p:nvPr/>
        </p:nvSpPr>
        <p:spPr>
          <a:xfrm>
            <a:off x="12314900" y="3285747"/>
            <a:ext cx="4673244" cy="4837222"/>
          </a:xfrm>
          <a:prstGeom prst="rect">
            <a:avLst/>
          </a:prstGeom>
          <a:noFill/>
        </p:spPr>
        <p:txBody>
          <a:bodyPr wrap="square">
            <a:spAutoFit/>
          </a:bodyPr>
          <a:lstStyle/>
          <a:p>
            <a:pPr>
              <a:spcBef>
                <a:spcPts val="1000"/>
              </a:spcBef>
            </a:pPr>
            <a:r>
              <a:rPr lang="en-US" sz="2000" b="1" dirty="0">
                <a:solidFill>
                  <a:srgbClr val="25C3C6"/>
                </a:solidFill>
              </a:rPr>
              <a:t>metallurgical factors: </a:t>
            </a:r>
            <a:r>
              <a:rPr lang="en-US" sz="2000" dirty="0"/>
              <a:t>steel cleanness and aluminum content,</a:t>
            </a:r>
          </a:p>
          <a:p>
            <a:pPr>
              <a:spcBef>
                <a:spcPts val="1000"/>
              </a:spcBef>
            </a:pPr>
            <a:endParaRPr lang="en-US" sz="2000" b="1" dirty="0">
              <a:solidFill>
                <a:srgbClr val="2391BE"/>
              </a:solidFill>
            </a:endParaRPr>
          </a:p>
          <a:p>
            <a:pPr>
              <a:spcBef>
                <a:spcPts val="1000"/>
              </a:spcBef>
            </a:pPr>
            <a:r>
              <a:rPr lang="en-US" sz="2000" b="1" dirty="0">
                <a:solidFill>
                  <a:srgbClr val="2391BE"/>
                </a:solidFill>
              </a:rPr>
              <a:t>hydrodynamic factors: </a:t>
            </a:r>
            <a:r>
              <a:rPr lang="en-US" sz="2000" dirty="0"/>
              <a:t>steel flow rate and nozzle geometry,</a:t>
            </a:r>
          </a:p>
          <a:p>
            <a:pPr>
              <a:spcBef>
                <a:spcPts val="1000"/>
              </a:spcBef>
            </a:pPr>
            <a:endParaRPr lang="en-US" sz="2000" b="1" dirty="0">
              <a:solidFill>
                <a:srgbClr val="5DC3AE"/>
              </a:solidFill>
            </a:endParaRPr>
          </a:p>
          <a:p>
            <a:pPr>
              <a:spcBef>
                <a:spcPts val="1000"/>
              </a:spcBef>
            </a:pPr>
            <a:r>
              <a:rPr lang="en-US" sz="2000" b="1" dirty="0">
                <a:solidFill>
                  <a:srgbClr val="5DC3AE"/>
                </a:solidFill>
              </a:rPr>
              <a:t>thermodynamic factors: </a:t>
            </a:r>
            <a:r>
              <a:rPr lang="en-US" sz="2000" dirty="0"/>
              <a:t>cold steel and heat transfer inside the nozzle,</a:t>
            </a:r>
            <a:endParaRPr lang="en-US" sz="2000" b="1" dirty="0">
              <a:solidFill>
                <a:srgbClr val="0070C0"/>
              </a:solidFill>
            </a:endParaRPr>
          </a:p>
          <a:p>
            <a:pPr>
              <a:lnSpc>
                <a:spcPct val="150000"/>
              </a:lnSpc>
              <a:spcBef>
                <a:spcPts val="1000"/>
              </a:spcBef>
            </a:pPr>
            <a:r>
              <a:rPr lang="en-US" sz="2000" b="1" dirty="0">
                <a:solidFill>
                  <a:srgbClr val="0070C0"/>
                </a:solidFill>
              </a:rPr>
              <a:t>nozzle material</a:t>
            </a:r>
            <a:endParaRPr lang="en-US" sz="2000" dirty="0"/>
          </a:p>
          <a:p>
            <a:pPr>
              <a:spcBef>
                <a:spcPts val="1000"/>
              </a:spcBef>
            </a:pPr>
            <a:endParaRPr lang="en-US" sz="2000" b="1" dirty="0">
              <a:solidFill>
                <a:srgbClr val="92D050"/>
              </a:solidFill>
            </a:endParaRPr>
          </a:p>
          <a:p>
            <a:pPr>
              <a:spcBef>
                <a:spcPts val="1000"/>
              </a:spcBef>
            </a:pPr>
            <a:r>
              <a:rPr lang="en-US" sz="2000" b="1" dirty="0">
                <a:solidFill>
                  <a:srgbClr val="92D050"/>
                </a:solidFill>
              </a:rPr>
              <a:t>unpredictable disturbances and operational faults.</a:t>
            </a:r>
            <a:endParaRPr lang="fa-IR" sz="2000" b="1" dirty="0">
              <a:solidFill>
                <a:srgbClr val="92D050"/>
              </a:solidFill>
            </a:endParaRPr>
          </a:p>
        </p:txBody>
      </p:sp>
      <p:pic>
        <p:nvPicPr>
          <p:cNvPr id="16" name="Picture 15">
            <a:extLst>
              <a:ext uri="{FF2B5EF4-FFF2-40B4-BE49-F238E27FC236}">
                <a16:creationId xmlns:a16="http://schemas.microsoft.com/office/drawing/2014/main" id="{18543FFB-2E51-A314-838E-924F2100899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48747" y="3102994"/>
            <a:ext cx="4100295" cy="5240905"/>
          </a:xfrm>
          <a:prstGeom prst="rect">
            <a:avLst/>
          </a:prstGeom>
        </p:spPr>
      </p:pic>
      <p:sp>
        <p:nvSpPr>
          <p:cNvPr id="17" name="TextBox 16">
            <a:extLst>
              <a:ext uri="{FF2B5EF4-FFF2-40B4-BE49-F238E27FC236}">
                <a16:creationId xmlns:a16="http://schemas.microsoft.com/office/drawing/2014/main" id="{E143522E-FA75-5F26-9721-69677F0B7FC7}"/>
              </a:ext>
            </a:extLst>
          </p:cNvPr>
          <p:cNvSpPr txBox="1"/>
          <p:nvPr/>
        </p:nvSpPr>
        <p:spPr>
          <a:xfrm>
            <a:off x="1655145" y="2750326"/>
            <a:ext cx="5063070" cy="3170099"/>
          </a:xfrm>
          <a:prstGeom prst="rect">
            <a:avLst/>
          </a:prstGeom>
          <a:noFill/>
        </p:spPr>
        <p:txBody>
          <a:bodyPr wrap="square">
            <a:spAutoFit/>
          </a:bodyPr>
          <a:lstStyle/>
          <a:p>
            <a:pPr marL="342900" indent="-342900">
              <a:buFont typeface="Courier New" panose="02070309020205020404" pitchFamily="49" charset="0"/>
              <a:buChar char="o"/>
            </a:pPr>
            <a:r>
              <a:rPr lang="en-US" sz="2000" dirty="0"/>
              <a:t>Continuous casting is usually done in series including 3–6 successive heats.</a:t>
            </a:r>
          </a:p>
          <a:p>
            <a:pPr marL="342900" indent="-342900">
              <a:buFont typeface="Courier New" panose="02070309020205020404" pitchFamily="49" charset="0"/>
              <a:buChar char="o"/>
            </a:pPr>
            <a:r>
              <a:rPr lang="en-US" sz="2000" dirty="0"/>
              <a:t>About 360–720 tons of steel goes through a nozzle during its lifetime.</a:t>
            </a:r>
            <a:endParaRPr lang="fa-IR" sz="2000" dirty="0"/>
          </a:p>
          <a:p>
            <a:pPr marL="342900" indent="-342900">
              <a:buFont typeface="Courier New" panose="02070309020205020404" pitchFamily="49" charset="0"/>
              <a:buChar char="o"/>
            </a:pPr>
            <a:r>
              <a:rPr lang="en-US" sz="2000" dirty="0"/>
              <a:t>The casting speed and the stopper rod position give the indication of nozzle clogging</a:t>
            </a:r>
            <a:endParaRPr lang="fa-IR" sz="2000" dirty="0"/>
          </a:p>
          <a:p>
            <a:pPr marL="342900" indent="-342900">
              <a:buFont typeface="Arial" panose="020B0604020202020204" pitchFamily="34" charset="0"/>
              <a:buChar char="•"/>
            </a:pPr>
            <a:endParaRPr lang="fa-IR" sz="2000" dirty="0"/>
          </a:p>
          <a:p>
            <a:r>
              <a:rPr lang="en-US" sz="2000" b="1" dirty="0"/>
              <a:t>how long time the casting can continue</a:t>
            </a:r>
            <a:r>
              <a:rPr lang="fa-IR" sz="2000" b="1" dirty="0"/>
              <a:t> </a:t>
            </a:r>
            <a:r>
              <a:rPr lang="en-US" sz="2000" b="1" dirty="0"/>
              <a:t>and when the nozzle should be changed</a:t>
            </a:r>
          </a:p>
        </p:txBody>
      </p:sp>
      <p:cxnSp>
        <p:nvCxnSpPr>
          <p:cNvPr id="18" name="Straight Connector 17">
            <a:extLst>
              <a:ext uri="{FF2B5EF4-FFF2-40B4-BE49-F238E27FC236}">
                <a16:creationId xmlns:a16="http://schemas.microsoft.com/office/drawing/2014/main" id="{C1F36265-9FF3-6466-24C7-AD1B3F987CBF}"/>
              </a:ext>
            </a:extLst>
          </p:cNvPr>
          <p:cNvCxnSpPr>
            <a:cxnSpLocks/>
          </p:cNvCxnSpPr>
          <p:nvPr/>
        </p:nvCxnSpPr>
        <p:spPr>
          <a:xfrm>
            <a:off x="11705806" y="2963236"/>
            <a:ext cx="0" cy="5440372"/>
          </a:xfrm>
          <a:prstGeom prst="line">
            <a:avLst/>
          </a:prstGeom>
          <a:ln w="76200">
            <a:solidFill>
              <a:srgbClr val="A47BB3"/>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702D3B79-34B4-D176-4CAA-DA69E85DE9CE}"/>
              </a:ext>
            </a:extLst>
          </p:cNvPr>
          <p:cNvSpPr/>
          <p:nvPr/>
        </p:nvSpPr>
        <p:spPr>
          <a:xfrm>
            <a:off x="11919042" y="2845621"/>
            <a:ext cx="4308611" cy="400110"/>
          </a:xfrm>
          <a:prstGeom prst="rect">
            <a:avLst/>
          </a:prstGeom>
        </p:spPr>
        <p:txBody>
          <a:bodyPr wrap="square">
            <a:spAutoFit/>
          </a:bodyPr>
          <a:lstStyle/>
          <a:p>
            <a:r>
              <a:rPr lang="en-US" sz="2000" b="1" dirty="0">
                <a:solidFill>
                  <a:srgbClr val="E5AC2F"/>
                </a:solidFill>
              </a:rPr>
              <a:t>Reasons for nozzle clogging:</a:t>
            </a:r>
          </a:p>
        </p:txBody>
      </p:sp>
      <p:cxnSp>
        <p:nvCxnSpPr>
          <p:cNvPr id="20" name="Straight Connector 19">
            <a:extLst>
              <a:ext uri="{FF2B5EF4-FFF2-40B4-BE49-F238E27FC236}">
                <a16:creationId xmlns:a16="http://schemas.microsoft.com/office/drawing/2014/main" id="{4B1BCBDF-5991-943A-C762-D2C2CADC10EC}"/>
              </a:ext>
            </a:extLst>
          </p:cNvPr>
          <p:cNvCxnSpPr>
            <a:cxnSpLocks/>
          </p:cNvCxnSpPr>
          <p:nvPr/>
        </p:nvCxnSpPr>
        <p:spPr>
          <a:xfrm>
            <a:off x="11804950" y="4769907"/>
            <a:ext cx="477982" cy="0"/>
          </a:xfrm>
          <a:prstGeom prst="line">
            <a:avLst/>
          </a:prstGeom>
          <a:ln>
            <a:solidFill>
              <a:srgbClr val="A47BB3"/>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EC35235-2052-A065-5904-17E0C9F2B051}"/>
              </a:ext>
            </a:extLst>
          </p:cNvPr>
          <p:cNvCxnSpPr>
            <a:cxnSpLocks/>
          </p:cNvCxnSpPr>
          <p:nvPr/>
        </p:nvCxnSpPr>
        <p:spPr>
          <a:xfrm>
            <a:off x="11823052" y="5796074"/>
            <a:ext cx="477982" cy="0"/>
          </a:xfrm>
          <a:prstGeom prst="line">
            <a:avLst/>
          </a:prstGeom>
          <a:ln>
            <a:solidFill>
              <a:srgbClr val="A47BB3"/>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1C27E94-6F3B-D39A-13A6-D14E470C695C}"/>
              </a:ext>
            </a:extLst>
          </p:cNvPr>
          <p:cNvCxnSpPr>
            <a:cxnSpLocks/>
          </p:cNvCxnSpPr>
          <p:nvPr/>
        </p:nvCxnSpPr>
        <p:spPr>
          <a:xfrm>
            <a:off x="11822436" y="6735820"/>
            <a:ext cx="477982" cy="0"/>
          </a:xfrm>
          <a:prstGeom prst="line">
            <a:avLst/>
          </a:prstGeom>
          <a:ln>
            <a:solidFill>
              <a:srgbClr val="A47BB3"/>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D2F8D12-9D9A-9805-D0C6-48EE76915415}"/>
              </a:ext>
            </a:extLst>
          </p:cNvPr>
          <p:cNvCxnSpPr>
            <a:cxnSpLocks/>
          </p:cNvCxnSpPr>
          <p:nvPr/>
        </p:nvCxnSpPr>
        <p:spPr>
          <a:xfrm>
            <a:off x="11820752" y="7742180"/>
            <a:ext cx="477982" cy="0"/>
          </a:xfrm>
          <a:prstGeom prst="line">
            <a:avLst/>
          </a:prstGeom>
          <a:ln>
            <a:solidFill>
              <a:srgbClr val="A47BB3"/>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120FE19-9E4F-5112-7220-9FAB4EA49631}"/>
              </a:ext>
            </a:extLst>
          </p:cNvPr>
          <p:cNvCxnSpPr>
            <a:cxnSpLocks/>
          </p:cNvCxnSpPr>
          <p:nvPr/>
        </p:nvCxnSpPr>
        <p:spPr>
          <a:xfrm>
            <a:off x="11842906" y="3730268"/>
            <a:ext cx="477982" cy="0"/>
          </a:xfrm>
          <a:prstGeom prst="line">
            <a:avLst/>
          </a:prstGeom>
          <a:ln>
            <a:solidFill>
              <a:srgbClr val="A47BB3"/>
            </a:solidFill>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02CA616E-6644-C24B-82F1-2880DBF7CD26}"/>
              </a:ext>
            </a:extLst>
          </p:cNvPr>
          <p:cNvSpPr/>
          <p:nvPr/>
        </p:nvSpPr>
        <p:spPr>
          <a:xfrm>
            <a:off x="11490034" y="3493788"/>
            <a:ext cx="457200" cy="472960"/>
          </a:xfrm>
          <a:prstGeom prst="ellipse">
            <a:avLst/>
          </a:prstGeom>
          <a:solidFill>
            <a:schemeClr val="bg1"/>
          </a:solidFill>
          <a:ln w="76200">
            <a:solidFill>
              <a:srgbClr val="A47B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2219E28C-98D0-E0D9-73A8-E4B3CDCE560F}"/>
              </a:ext>
            </a:extLst>
          </p:cNvPr>
          <p:cNvSpPr/>
          <p:nvPr/>
        </p:nvSpPr>
        <p:spPr>
          <a:xfrm>
            <a:off x="11477206" y="4519955"/>
            <a:ext cx="457200" cy="472960"/>
          </a:xfrm>
          <a:prstGeom prst="ellipse">
            <a:avLst/>
          </a:prstGeom>
          <a:solidFill>
            <a:schemeClr val="bg1"/>
          </a:solidFill>
          <a:ln w="76200">
            <a:solidFill>
              <a:srgbClr val="A47B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723DFBF1-0AF9-49CD-4BE6-34357CD93C22}"/>
              </a:ext>
            </a:extLst>
          </p:cNvPr>
          <p:cNvSpPr/>
          <p:nvPr/>
        </p:nvSpPr>
        <p:spPr>
          <a:xfrm>
            <a:off x="11459065" y="5579609"/>
            <a:ext cx="457200" cy="472960"/>
          </a:xfrm>
          <a:prstGeom prst="ellipse">
            <a:avLst/>
          </a:prstGeom>
          <a:solidFill>
            <a:schemeClr val="bg1"/>
          </a:solidFill>
          <a:ln w="76200">
            <a:solidFill>
              <a:srgbClr val="A47B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515D93B2-1939-DE17-0D75-B238D61E9360}"/>
              </a:ext>
            </a:extLst>
          </p:cNvPr>
          <p:cNvSpPr/>
          <p:nvPr/>
        </p:nvSpPr>
        <p:spPr>
          <a:xfrm>
            <a:off x="11490034" y="6499340"/>
            <a:ext cx="457200" cy="472960"/>
          </a:xfrm>
          <a:prstGeom prst="ellipse">
            <a:avLst/>
          </a:prstGeom>
          <a:solidFill>
            <a:schemeClr val="bg1"/>
          </a:solidFill>
          <a:ln w="76200">
            <a:solidFill>
              <a:srgbClr val="A47B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97AE8323-E55F-65EB-2E62-85A4A022E268}"/>
              </a:ext>
            </a:extLst>
          </p:cNvPr>
          <p:cNvSpPr/>
          <p:nvPr/>
        </p:nvSpPr>
        <p:spPr>
          <a:xfrm>
            <a:off x="11490034" y="7505700"/>
            <a:ext cx="457200" cy="472960"/>
          </a:xfrm>
          <a:prstGeom prst="ellipse">
            <a:avLst/>
          </a:prstGeom>
          <a:solidFill>
            <a:schemeClr val="bg1"/>
          </a:solidFill>
          <a:ln w="76200">
            <a:solidFill>
              <a:srgbClr val="A47B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7">
            <a:extLst>
              <a:ext uri="{FF2B5EF4-FFF2-40B4-BE49-F238E27FC236}">
                <a16:creationId xmlns:a16="http://schemas.microsoft.com/office/drawing/2014/main" id="{5C6B558C-93D3-8420-014C-6B0BB7FFEA8E}"/>
              </a:ext>
            </a:extLst>
          </p:cNvPr>
          <p:cNvSpPr txBox="1"/>
          <p:nvPr/>
        </p:nvSpPr>
        <p:spPr>
          <a:xfrm>
            <a:off x="4503124" y="578408"/>
            <a:ext cx="9281751" cy="830997"/>
          </a:xfrm>
          <a:prstGeom prst="rect">
            <a:avLst/>
          </a:prstGeom>
        </p:spPr>
        <p:txBody>
          <a:bodyPr wrap="square" lIns="0" tIns="0" rIns="0" bIns="0" rtlCol="0" anchor="t">
            <a:spAutoFit/>
          </a:bodyPr>
          <a:lstStyle/>
          <a:p>
            <a:pPr algn="ctr"/>
            <a:r>
              <a:rPr lang="en-US" sz="5400" dirty="0"/>
              <a:t>Online Estimation Of Clogging</a:t>
            </a:r>
          </a:p>
        </p:txBody>
      </p:sp>
    </p:spTree>
    <p:extLst>
      <p:ext uri="{BB962C8B-B14F-4D97-AF65-F5344CB8AC3E}">
        <p14:creationId xmlns:p14="http://schemas.microsoft.com/office/powerpoint/2010/main" val="145141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47EA4B-D22F-845E-ABBB-0C389FBA685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8AA40AC-3401-8BCF-BC7B-1B49D66ACFF7}"/>
              </a:ext>
            </a:extLst>
          </p:cNvPr>
          <p:cNvGrpSpPr/>
          <p:nvPr/>
        </p:nvGrpSpPr>
        <p:grpSpPr>
          <a:xfrm>
            <a:off x="-2971800" y="-3753295"/>
            <a:ext cx="23993820" cy="17793589"/>
            <a:chOff x="0" y="0"/>
            <a:chExt cx="31991760" cy="23724786"/>
          </a:xfrm>
        </p:grpSpPr>
        <p:sp>
          <p:nvSpPr>
            <p:cNvPr id="3" name="Freeform 3">
              <a:extLst>
                <a:ext uri="{FF2B5EF4-FFF2-40B4-BE49-F238E27FC236}">
                  <a16:creationId xmlns:a16="http://schemas.microsoft.com/office/drawing/2014/main" id="{F8A2239B-C332-73EA-BD3A-62437452D3A3}"/>
                </a:ext>
              </a:extLst>
            </p:cNvPr>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3">
                <a:alphaModFix amt="18999"/>
                <a:extLst>
                  <a:ext uri="{96DAC541-7B7A-43D3-8B79-37D633B846F1}">
                    <asvg:svgBlip xmlns:asvg="http://schemas.microsoft.com/office/drawing/2016/SVG/main" r:embed="rId4"/>
                  </a:ext>
                </a:extLst>
              </a:blip>
              <a:stretch>
                <a:fillRect/>
              </a:stretch>
            </a:blipFill>
          </p:spPr>
        </p:sp>
        <p:sp>
          <p:nvSpPr>
            <p:cNvPr id="4" name="Freeform 4">
              <a:extLst>
                <a:ext uri="{FF2B5EF4-FFF2-40B4-BE49-F238E27FC236}">
                  <a16:creationId xmlns:a16="http://schemas.microsoft.com/office/drawing/2014/main" id="{9A288F29-A19E-2571-72C0-6A4413D3AD0C}"/>
                </a:ext>
              </a:extLst>
            </p:cNvPr>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5">
                <a:alphaModFix amt="18999"/>
                <a:extLst>
                  <a:ext uri="{96DAC541-7B7A-43D3-8B79-37D633B846F1}">
                    <asvg:svgBlip xmlns:asvg="http://schemas.microsoft.com/office/drawing/2016/SVG/main" r:embed="rId6"/>
                  </a:ext>
                </a:extLst>
              </a:blip>
              <a:stretch>
                <a:fillRect/>
              </a:stretch>
            </a:blipFill>
          </p:spPr>
        </p:sp>
        <p:sp>
          <p:nvSpPr>
            <p:cNvPr id="5" name="Freeform 5">
              <a:extLst>
                <a:ext uri="{FF2B5EF4-FFF2-40B4-BE49-F238E27FC236}">
                  <a16:creationId xmlns:a16="http://schemas.microsoft.com/office/drawing/2014/main" id="{F894CB2F-9209-1A23-C9CD-AE9415BFBB9E}"/>
                </a:ext>
              </a:extLst>
            </p:cNvPr>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7">
                <a:alphaModFix amt="18999"/>
                <a:extLst>
                  <a:ext uri="{96DAC541-7B7A-43D3-8B79-37D633B846F1}">
                    <asvg:svgBlip xmlns:asvg="http://schemas.microsoft.com/office/drawing/2016/SVG/main" r:embed="rId8"/>
                  </a:ext>
                </a:extLst>
              </a:blip>
              <a:stretch>
                <a:fillRect/>
              </a:stretch>
            </a:blipFill>
          </p:spPr>
        </p:sp>
        <p:sp>
          <p:nvSpPr>
            <p:cNvPr id="6" name="Freeform 6">
              <a:extLst>
                <a:ext uri="{FF2B5EF4-FFF2-40B4-BE49-F238E27FC236}">
                  <a16:creationId xmlns:a16="http://schemas.microsoft.com/office/drawing/2014/main" id="{96B6AD25-A96A-E812-7C51-B775E1E7F06F}"/>
                </a:ext>
              </a:extLst>
            </p:cNvPr>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9">
                <a:alphaModFix amt="12000"/>
                <a:extLst>
                  <a:ext uri="{96DAC541-7B7A-43D3-8B79-37D633B846F1}">
                    <asvg:svgBlip xmlns:asvg="http://schemas.microsoft.com/office/drawing/2016/SVG/main" r:embed="rId10"/>
                  </a:ext>
                </a:extLst>
              </a:blip>
              <a:stretch>
                <a:fillRect/>
              </a:stretch>
            </a:blipFill>
          </p:spPr>
        </p:sp>
      </p:grpSp>
      <p:grpSp>
        <p:nvGrpSpPr>
          <p:cNvPr id="8" name="Group 8">
            <a:extLst>
              <a:ext uri="{FF2B5EF4-FFF2-40B4-BE49-F238E27FC236}">
                <a16:creationId xmlns:a16="http://schemas.microsoft.com/office/drawing/2014/main" id="{9DC15D80-5CD3-6157-6EB8-EAED0BB51E14}"/>
              </a:ext>
            </a:extLst>
          </p:cNvPr>
          <p:cNvGrpSpPr/>
          <p:nvPr/>
        </p:nvGrpSpPr>
        <p:grpSpPr>
          <a:xfrm>
            <a:off x="1135131" y="1794224"/>
            <a:ext cx="16017738" cy="7464076"/>
            <a:chOff x="0" y="0"/>
            <a:chExt cx="3773382" cy="1758351"/>
          </a:xfrm>
        </p:grpSpPr>
        <p:sp>
          <p:nvSpPr>
            <p:cNvPr id="9" name="Freeform 9">
              <a:extLst>
                <a:ext uri="{FF2B5EF4-FFF2-40B4-BE49-F238E27FC236}">
                  <a16:creationId xmlns:a16="http://schemas.microsoft.com/office/drawing/2014/main" id="{9986A744-EDFF-5E18-6DC6-0E2971C29285}"/>
                </a:ext>
              </a:extLst>
            </p:cNvPr>
            <p:cNvSpPr/>
            <p:nvPr/>
          </p:nvSpPr>
          <p:spPr>
            <a:xfrm>
              <a:off x="0" y="0"/>
              <a:ext cx="3773382" cy="1758351"/>
            </a:xfrm>
            <a:custGeom>
              <a:avLst/>
              <a:gdLst/>
              <a:ahLst/>
              <a:cxnLst/>
              <a:rect l="l" t="t" r="r" b="b"/>
              <a:pathLst>
                <a:path w="3773382" h="1758351">
                  <a:moveTo>
                    <a:pt x="31900" y="0"/>
                  </a:moveTo>
                  <a:lnTo>
                    <a:pt x="3741482" y="0"/>
                  </a:lnTo>
                  <a:cubicBezTo>
                    <a:pt x="3749943" y="0"/>
                    <a:pt x="3758057" y="3361"/>
                    <a:pt x="3764039" y="9343"/>
                  </a:cubicBezTo>
                  <a:cubicBezTo>
                    <a:pt x="3770021" y="15326"/>
                    <a:pt x="3773382" y="23440"/>
                    <a:pt x="3773382" y="31900"/>
                  </a:cubicBezTo>
                  <a:lnTo>
                    <a:pt x="3773382" y="1726451"/>
                  </a:lnTo>
                  <a:cubicBezTo>
                    <a:pt x="3773382" y="1744069"/>
                    <a:pt x="3759100" y="1758351"/>
                    <a:pt x="3741482" y="1758351"/>
                  </a:cubicBezTo>
                  <a:lnTo>
                    <a:pt x="31900" y="1758351"/>
                  </a:lnTo>
                  <a:cubicBezTo>
                    <a:pt x="14282" y="1758351"/>
                    <a:pt x="0" y="1744069"/>
                    <a:pt x="0" y="1726451"/>
                  </a:cubicBezTo>
                  <a:lnTo>
                    <a:pt x="0" y="31900"/>
                  </a:lnTo>
                  <a:cubicBezTo>
                    <a:pt x="0" y="14282"/>
                    <a:pt x="14282" y="0"/>
                    <a:pt x="31900" y="0"/>
                  </a:cubicBez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10" name="TextBox 10">
              <a:extLst>
                <a:ext uri="{FF2B5EF4-FFF2-40B4-BE49-F238E27FC236}">
                  <a16:creationId xmlns:a16="http://schemas.microsoft.com/office/drawing/2014/main" id="{69AD39A4-EB14-E8CF-BBD2-A8896C605903}"/>
                </a:ext>
              </a:extLst>
            </p:cNvPr>
            <p:cNvSpPr txBox="1"/>
            <p:nvPr/>
          </p:nvSpPr>
          <p:spPr>
            <a:xfrm>
              <a:off x="0" y="-28575"/>
              <a:ext cx="3773382" cy="1786926"/>
            </a:xfrm>
            <a:prstGeom prst="rect">
              <a:avLst/>
            </a:prstGeom>
          </p:spPr>
          <p:txBody>
            <a:bodyPr lIns="50800" tIns="50800" rIns="50800" bIns="50800" rtlCol="0" anchor="ctr"/>
            <a:lstStyle/>
            <a:p>
              <a:pPr marL="0" lvl="0" indent="0" algn="ctr">
                <a:lnSpc>
                  <a:spcPts val="2144"/>
                </a:lnSpc>
                <a:spcBef>
                  <a:spcPct val="0"/>
                </a:spcBef>
              </a:pPr>
              <a:endParaRPr/>
            </a:p>
          </p:txBody>
        </p:sp>
      </p:grpSp>
      <p:pic>
        <p:nvPicPr>
          <p:cNvPr id="24" name="Picture 23">
            <a:extLst>
              <a:ext uri="{FF2B5EF4-FFF2-40B4-BE49-F238E27FC236}">
                <a16:creationId xmlns:a16="http://schemas.microsoft.com/office/drawing/2014/main" id="{CCFB748C-796C-518A-F4B7-E5899D8B8490}"/>
              </a:ext>
            </a:extLst>
          </p:cNvPr>
          <p:cNvPicPr>
            <a:picLocks noChangeAspect="1"/>
          </p:cNvPicPr>
          <p:nvPr/>
        </p:nvPicPr>
        <p:blipFill>
          <a:blip r:embed="rId11"/>
          <a:stretch>
            <a:fillRect/>
          </a:stretch>
        </p:blipFill>
        <p:spPr>
          <a:xfrm>
            <a:off x="10930589" y="2623127"/>
            <a:ext cx="5844193" cy="539394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2" name="TextBox 11">
            <a:extLst>
              <a:ext uri="{FF2B5EF4-FFF2-40B4-BE49-F238E27FC236}">
                <a16:creationId xmlns:a16="http://schemas.microsoft.com/office/drawing/2014/main" id="{87442000-248A-BDFD-17B0-533048BC80D9}"/>
              </a:ext>
            </a:extLst>
          </p:cNvPr>
          <p:cNvSpPr txBox="1"/>
          <p:nvPr/>
        </p:nvSpPr>
        <p:spPr>
          <a:xfrm>
            <a:off x="1654126" y="2310451"/>
            <a:ext cx="12001500" cy="1015663"/>
          </a:xfrm>
          <a:prstGeom prst="rect">
            <a:avLst/>
          </a:prstGeom>
          <a:noFill/>
        </p:spPr>
        <p:txBody>
          <a:bodyPr wrap="square">
            <a:spAutoFit/>
          </a:bodyPr>
          <a:lstStyle/>
          <a:p>
            <a:r>
              <a:rPr lang="en-US" sz="2000" b="1" dirty="0"/>
              <a:t>Conventional method :</a:t>
            </a:r>
          </a:p>
          <a:p>
            <a:r>
              <a:rPr lang="en-US" sz="2000" dirty="0"/>
              <a:t>-Visual detection</a:t>
            </a:r>
          </a:p>
          <a:p>
            <a:r>
              <a:rPr lang="en-US" sz="2000" dirty="0"/>
              <a:t>-Challenges of existing methods:</a:t>
            </a:r>
          </a:p>
        </p:txBody>
      </p:sp>
      <p:sp>
        <p:nvSpPr>
          <p:cNvPr id="15" name="TextBox 7">
            <a:extLst>
              <a:ext uri="{FF2B5EF4-FFF2-40B4-BE49-F238E27FC236}">
                <a16:creationId xmlns:a16="http://schemas.microsoft.com/office/drawing/2014/main" id="{FEB9BE44-2AED-272A-9D64-E13306ED1DAC}"/>
              </a:ext>
            </a:extLst>
          </p:cNvPr>
          <p:cNvSpPr txBox="1"/>
          <p:nvPr/>
        </p:nvSpPr>
        <p:spPr>
          <a:xfrm>
            <a:off x="4503124" y="578408"/>
            <a:ext cx="9281751" cy="830997"/>
          </a:xfrm>
          <a:prstGeom prst="rect">
            <a:avLst/>
          </a:prstGeom>
        </p:spPr>
        <p:txBody>
          <a:bodyPr lIns="0" tIns="0" rIns="0" bIns="0" rtlCol="0" anchor="t">
            <a:spAutoFit/>
          </a:bodyPr>
          <a:lstStyle/>
          <a:p>
            <a:pPr algn="ctr"/>
            <a:r>
              <a:rPr lang="en-US" sz="5400" dirty="0"/>
              <a:t>Online Estimation Of Clogging</a:t>
            </a:r>
          </a:p>
        </p:txBody>
      </p:sp>
      <p:sp>
        <p:nvSpPr>
          <p:cNvPr id="16" name="Rectangle 15">
            <a:extLst>
              <a:ext uri="{FF2B5EF4-FFF2-40B4-BE49-F238E27FC236}">
                <a16:creationId xmlns:a16="http://schemas.microsoft.com/office/drawing/2014/main" id="{6F35A768-2454-A8D6-AAAE-9B1EA34710F9}"/>
              </a:ext>
            </a:extLst>
          </p:cNvPr>
          <p:cNvSpPr/>
          <p:nvPr/>
        </p:nvSpPr>
        <p:spPr>
          <a:xfrm>
            <a:off x="2192795" y="6582627"/>
            <a:ext cx="7163346" cy="1001577"/>
          </a:xfrm>
          <a:prstGeom prst="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Requirement of frequent calibration</a:t>
            </a:r>
            <a:endParaRPr lang="fa-IR" sz="2000" dirty="0">
              <a:solidFill>
                <a:schemeClr val="tx1"/>
              </a:solidFill>
            </a:endParaRPr>
          </a:p>
        </p:txBody>
      </p:sp>
      <p:sp>
        <p:nvSpPr>
          <p:cNvPr id="17" name="Rectangle 16">
            <a:extLst>
              <a:ext uri="{FF2B5EF4-FFF2-40B4-BE49-F238E27FC236}">
                <a16:creationId xmlns:a16="http://schemas.microsoft.com/office/drawing/2014/main" id="{728F06FD-A8C3-35E8-023F-991D5FBEE78F}"/>
              </a:ext>
            </a:extLst>
          </p:cNvPr>
          <p:cNvSpPr/>
          <p:nvPr/>
        </p:nvSpPr>
        <p:spPr>
          <a:xfrm>
            <a:off x="2192795" y="7876728"/>
            <a:ext cx="7163346" cy="1001577"/>
          </a:xfrm>
          <a:prstGeom prst="rect">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Delay in real-time detection</a:t>
            </a:r>
          </a:p>
        </p:txBody>
      </p:sp>
      <p:sp>
        <p:nvSpPr>
          <p:cNvPr id="18" name="Rectangle 17">
            <a:extLst>
              <a:ext uri="{FF2B5EF4-FFF2-40B4-BE49-F238E27FC236}">
                <a16:creationId xmlns:a16="http://schemas.microsoft.com/office/drawing/2014/main" id="{DC3A1336-A47C-83AE-D1B4-E58C78ADDEB8}"/>
              </a:ext>
            </a:extLst>
          </p:cNvPr>
          <p:cNvSpPr/>
          <p:nvPr/>
        </p:nvSpPr>
        <p:spPr>
          <a:xfrm>
            <a:off x="2201700" y="5351977"/>
            <a:ext cx="7163346" cy="1001577"/>
          </a:xfrm>
          <a:prstGeom prst="rect">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High sensitivity to light, smoke and splash</a:t>
            </a:r>
          </a:p>
        </p:txBody>
      </p:sp>
      <p:sp>
        <p:nvSpPr>
          <p:cNvPr id="19" name="Isosceles Triangle 18">
            <a:extLst>
              <a:ext uri="{FF2B5EF4-FFF2-40B4-BE49-F238E27FC236}">
                <a16:creationId xmlns:a16="http://schemas.microsoft.com/office/drawing/2014/main" id="{58D4C806-896E-D53C-DC72-0EBE5EB30061}"/>
              </a:ext>
            </a:extLst>
          </p:cNvPr>
          <p:cNvSpPr/>
          <p:nvPr/>
        </p:nvSpPr>
        <p:spPr>
          <a:xfrm rot="5400000">
            <a:off x="1781069" y="6824491"/>
            <a:ext cx="438557" cy="38489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000">
              <a:cs typeface="2  Badr" panose="00000400000000000000" pitchFamily="2" charset="-78"/>
            </a:endParaRPr>
          </a:p>
        </p:txBody>
      </p:sp>
      <p:sp>
        <p:nvSpPr>
          <p:cNvPr id="20" name="Isosceles Triangle 19">
            <a:extLst>
              <a:ext uri="{FF2B5EF4-FFF2-40B4-BE49-F238E27FC236}">
                <a16:creationId xmlns:a16="http://schemas.microsoft.com/office/drawing/2014/main" id="{367CDD25-A551-2BDA-8932-AB4E5D758009}"/>
              </a:ext>
            </a:extLst>
          </p:cNvPr>
          <p:cNvSpPr/>
          <p:nvPr/>
        </p:nvSpPr>
        <p:spPr>
          <a:xfrm rot="5400000">
            <a:off x="1732844" y="5703229"/>
            <a:ext cx="438557" cy="384894"/>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000">
              <a:cs typeface="2  Badr" panose="00000400000000000000" pitchFamily="2" charset="-78"/>
            </a:endParaRPr>
          </a:p>
        </p:txBody>
      </p:sp>
      <p:sp>
        <p:nvSpPr>
          <p:cNvPr id="21" name="Isosceles Triangle 20">
            <a:extLst>
              <a:ext uri="{FF2B5EF4-FFF2-40B4-BE49-F238E27FC236}">
                <a16:creationId xmlns:a16="http://schemas.microsoft.com/office/drawing/2014/main" id="{57E1D2B6-7015-632B-0550-E5A5FBCD5029}"/>
              </a:ext>
            </a:extLst>
          </p:cNvPr>
          <p:cNvSpPr/>
          <p:nvPr/>
        </p:nvSpPr>
        <p:spPr>
          <a:xfrm rot="5400000">
            <a:off x="1735493" y="8167543"/>
            <a:ext cx="438557" cy="384894"/>
          </a:xfrm>
          <a:prstGeom prst="triangle">
            <a:avLst/>
          </a:prstGeom>
          <a:solidFill>
            <a:srgbClr val="2391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000">
              <a:cs typeface="2  Badr" panose="00000400000000000000" pitchFamily="2" charset="-78"/>
            </a:endParaRPr>
          </a:p>
        </p:txBody>
      </p:sp>
      <p:sp>
        <p:nvSpPr>
          <p:cNvPr id="23" name="TextBox 22">
            <a:extLst>
              <a:ext uri="{FF2B5EF4-FFF2-40B4-BE49-F238E27FC236}">
                <a16:creationId xmlns:a16="http://schemas.microsoft.com/office/drawing/2014/main" id="{28251DAE-9943-1936-F059-84FDF470F72D}"/>
              </a:ext>
            </a:extLst>
          </p:cNvPr>
          <p:cNvSpPr txBox="1"/>
          <p:nvPr/>
        </p:nvSpPr>
        <p:spPr>
          <a:xfrm>
            <a:off x="1211938" y="4447483"/>
            <a:ext cx="12001500" cy="461665"/>
          </a:xfrm>
          <a:prstGeom prst="rect">
            <a:avLst/>
          </a:prstGeom>
          <a:noFill/>
        </p:spPr>
        <p:txBody>
          <a:bodyPr wrap="square">
            <a:spAutoFit/>
          </a:bodyPr>
          <a:lstStyle/>
          <a:p>
            <a:r>
              <a:rPr lang="en-US" sz="2400" b="1" dirty="0"/>
              <a:t>Using electromagnetic based methods</a:t>
            </a:r>
          </a:p>
        </p:txBody>
      </p:sp>
      <p:sp>
        <p:nvSpPr>
          <p:cNvPr id="27" name="Isosceles Triangle 26">
            <a:extLst>
              <a:ext uri="{FF2B5EF4-FFF2-40B4-BE49-F238E27FC236}">
                <a16:creationId xmlns:a16="http://schemas.microsoft.com/office/drawing/2014/main" id="{C0DBFA28-C3BD-F408-D735-44B8AC9AA0A2}"/>
              </a:ext>
            </a:extLst>
          </p:cNvPr>
          <p:cNvSpPr/>
          <p:nvPr/>
        </p:nvSpPr>
        <p:spPr>
          <a:xfrm rot="5400000">
            <a:off x="6150223" y="4486742"/>
            <a:ext cx="438557" cy="384894"/>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000">
              <a:cs typeface="2  Badr" panose="00000400000000000000" pitchFamily="2" charset="-78"/>
            </a:endParaRPr>
          </a:p>
        </p:txBody>
      </p:sp>
      <p:sp>
        <p:nvSpPr>
          <p:cNvPr id="28" name="Rectangle 27">
            <a:extLst>
              <a:ext uri="{FF2B5EF4-FFF2-40B4-BE49-F238E27FC236}">
                <a16:creationId xmlns:a16="http://schemas.microsoft.com/office/drawing/2014/main" id="{05CDBC75-1A27-CFD9-108F-42430BD6F577}"/>
              </a:ext>
            </a:extLst>
          </p:cNvPr>
          <p:cNvSpPr/>
          <p:nvPr/>
        </p:nvSpPr>
        <p:spPr>
          <a:xfrm>
            <a:off x="6788745" y="4243328"/>
            <a:ext cx="3340392" cy="802328"/>
          </a:xfrm>
          <a:prstGeom prst="rect">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Accuracy: About 70%</a:t>
            </a:r>
          </a:p>
        </p:txBody>
      </p:sp>
    </p:spTree>
    <p:extLst>
      <p:ext uri="{BB962C8B-B14F-4D97-AF65-F5344CB8AC3E}">
        <p14:creationId xmlns:p14="http://schemas.microsoft.com/office/powerpoint/2010/main" val="2189732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9FA5B-9651-A674-74FA-8F88A0D51EF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A91AD23-8F84-EB54-6BFE-EDEA7C5C0913}"/>
              </a:ext>
            </a:extLst>
          </p:cNvPr>
          <p:cNvGrpSpPr/>
          <p:nvPr/>
        </p:nvGrpSpPr>
        <p:grpSpPr>
          <a:xfrm>
            <a:off x="-3124200" y="-3753295"/>
            <a:ext cx="23993820" cy="17793589"/>
            <a:chOff x="0" y="0"/>
            <a:chExt cx="31991760" cy="23724786"/>
          </a:xfrm>
        </p:grpSpPr>
        <p:sp>
          <p:nvSpPr>
            <p:cNvPr id="3" name="Freeform 3">
              <a:extLst>
                <a:ext uri="{FF2B5EF4-FFF2-40B4-BE49-F238E27FC236}">
                  <a16:creationId xmlns:a16="http://schemas.microsoft.com/office/drawing/2014/main" id="{27A921CC-87F1-C739-E5EB-286BDEBCE568}"/>
                </a:ext>
              </a:extLst>
            </p:cNvPr>
            <p:cNvSpPr/>
            <p:nvPr/>
          </p:nvSpPr>
          <p:spPr>
            <a:xfrm>
              <a:off x="14476013" y="12461836"/>
              <a:ext cx="11262950" cy="11262950"/>
            </a:xfrm>
            <a:custGeom>
              <a:avLst/>
              <a:gdLst/>
              <a:ahLst/>
              <a:cxnLst/>
              <a:rect l="l" t="t" r="r" b="b"/>
              <a:pathLst>
                <a:path w="11262950" h="11262950">
                  <a:moveTo>
                    <a:pt x="0" y="0"/>
                  </a:moveTo>
                  <a:lnTo>
                    <a:pt x="11262950" y="0"/>
                  </a:lnTo>
                  <a:lnTo>
                    <a:pt x="11262950" y="11262950"/>
                  </a:lnTo>
                  <a:lnTo>
                    <a:pt x="0" y="11262950"/>
                  </a:lnTo>
                  <a:lnTo>
                    <a:pt x="0" y="0"/>
                  </a:lnTo>
                  <a:close/>
                </a:path>
              </a:pathLst>
            </a:custGeom>
            <a:blipFill>
              <a:blip r:embed="rId3">
                <a:alphaModFix amt="18999"/>
                <a:extLst>
                  <a:ext uri="{96DAC541-7B7A-43D3-8B79-37D633B846F1}">
                    <asvg:svgBlip xmlns:asvg="http://schemas.microsoft.com/office/drawing/2016/SVG/main" r:embed="rId4"/>
                  </a:ext>
                </a:extLst>
              </a:blip>
              <a:stretch>
                <a:fillRect/>
              </a:stretch>
            </a:blipFill>
          </p:spPr>
        </p:sp>
        <p:sp>
          <p:nvSpPr>
            <p:cNvPr id="4" name="Freeform 4">
              <a:extLst>
                <a:ext uri="{FF2B5EF4-FFF2-40B4-BE49-F238E27FC236}">
                  <a16:creationId xmlns:a16="http://schemas.microsoft.com/office/drawing/2014/main" id="{A299786D-C94A-2FF0-894B-868619D4CAB4}"/>
                </a:ext>
              </a:extLst>
            </p:cNvPr>
            <p:cNvSpPr/>
            <p:nvPr/>
          </p:nvSpPr>
          <p:spPr>
            <a:xfrm>
              <a:off x="4446015" y="11596097"/>
              <a:ext cx="9055481" cy="9055481"/>
            </a:xfrm>
            <a:custGeom>
              <a:avLst/>
              <a:gdLst/>
              <a:ahLst/>
              <a:cxnLst/>
              <a:rect l="l" t="t" r="r" b="b"/>
              <a:pathLst>
                <a:path w="9055481" h="9055481">
                  <a:moveTo>
                    <a:pt x="0" y="0"/>
                  </a:moveTo>
                  <a:lnTo>
                    <a:pt x="9055481" y="0"/>
                  </a:lnTo>
                  <a:lnTo>
                    <a:pt x="9055481" y="9055481"/>
                  </a:lnTo>
                  <a:lnTo>
                    <a:pt x="0" y="9055481"/>
                  </a:lnTo>
                  <a:lnTo>
                    <a:pt x="0" y="0"/>
                  </a:lnTo>
                  <a:close/>
                </a:path>
              </a:pathLst>
            </a:custGeom>
            <a:blipFill>
              <a:blip r:embed="rId5">
                <a:alphaModFix amt="18999"/>
                <a:extLst>
                  <a:ext uri="{96DAC541-7B7A-43D3-8B79-37D633B846F1}">
                    <asvg:svgBlip xmlns:asvg="http://schemas.microsoft.com/office/drawing/2016/SVG/main" r:embed="rId6"/>
                  </a:ext>
                </a:extLst>
              </a:blip>
              <a:stretch>
                <a:fillRect/>
              </a:stretch>
            </a:blipFill>
          </p:spPr>
        </p:sp>
        <p:sp>
          <p:nvSpPr>
            <p:cNvPr id="5" name="Freeform 5">
              <a:extLst>
                <a:ext uri="{FF2B5EF4-FFF2-40B4-BE49-F238E27FC236}">
                  <a16:creationId xmlns:a16="http://schemas.microsoft.com/office/drawing/2014/main" id="{BC9E34EF-7F15-EEAB-483C-1F70E2CE953B}"/>
                </a:ext>
              </a:extLst>
            </p:cNvPr>
            <p:cNvSpPr/>
            <p:nvPr/>
          </p:nvSpPr>
          <p:spPr>
            <a:xfrm>
              <a:off x="0" y="0"/>
              <a:ext cx="10076901" cy="10076901"/>
            </a:xfrm>
            <a:custGeom>
              <a:avLst/>
              <a:gdLst/>
              <a:ahLst/>
              <a:cxnLst/>
              <a:rect l="l" t="t" r="r" b="b"/>
              <a:pathLst>
                <a:path w="10076901" h="10076901">
                  <a:moveTo>
                    <a:pt x="0" y="0"/>
                  </a:moveTo>
                  <a:lnTo>
                    <a:pt x="10076901" y="0"/>
                  </a:lnTo>
                  <a:lnTo>
                    <a:pt x="10076901" y="10076901"/>
                  </a:lnTo>
                  <a:lnTo>
                    <a:pt x="0" y="10076901"/>
                  </a:lnTo>
                  <a:lnTo>
                    <a:pt x="0" y="0"/>
                  </a:lnTo>
                  <a:close/>
                </a:path>
              </a:pathLst>
            </a:custGeom>
            <a:blipFill>
              <a:blip r:embed="rId7">
                <a:alphaModFix amt="18999"/>
                <a:extLst>
                  <a:ext uri="{96DAC541-7B7A-43D3-8B79-37D633B846F1}">
                    <asvg:svgBlip xmlns:asvg="http://schemas.microsoft.com/office/drawing/2016/SVG/main" r:embed="rId8"/>
                  </a:ext>
                </a:extLst>
              </a:blip>
              <a:stretch>
                <a:fillRect/>
              </a:stretch>
            </a:blipFill>
          </p:spPr>
        </p:sp>
        <p:sp>
          <p:nvSpPr>
            <p:cNvPr id="6" name="Freeform 6">
              <a:extLst>
                <a:ext uri="{FF2B5EF4-FFF2-40B4-BE49-F238E27FC236}">
                  <a16:creationId xmlns:a16="http://schemas.microsoft.com/office/drawing/2014/main" id="{A84FB670-E8D8-C74A-28BB-3B0BE2A7A6E7}"/>
                </a:ext>
              </a:extLst>
            </p:cNvPr>
            <p:cNvSpPr/>
            <p:nvPr/>
          </p:nvSpPr>
          <p:spPr>
            <a:xfrm>
              <a:off x="22184656" y="4503780"/>
              <a:ext cx="9807104" cy="9807104"/>
            </a:xfrm>
            <a:custGeom>
              <a:avLst/>
              <a:gdLst/>
              <a:ahLst/>
              <a:cxnLst/>
              <a:rect l="l" t="t" r="r" b="b"/>
              <a:pathLst>
                <a:path w="9807104" h="9807104">
                  <a:moveTo>
                    <a:pt x="0" y="0"/>
                  </a:moveTo>
                  <a:lnTo>
                    <a:pt x="9807104" y="0"/>
                  </a:lnTo>
                  <a:lnTo>
                    <a:pt x="9807104" y="9807103"/>
                  </a:lnTo>
                  <a:lnTo>
                    <a:pt x="0" y="9807103"/>
                  </a:lnTo>
                  <a:lnTo>
                    <a:pt x="0" y="0"/>
                  </a:lnTo>
                  <a:close/>
                </a:path>
              </a:pathLst>
            </a:custGeom>
            <a:blipFill>
              <a:blip r:embed="rId9">
                <a:alphaModFix amt="12000"/>
                <a:extLst>
                  <a:ext uri="{96DAC541-7B7A-43D3-8B79-37D633B846F1}">
                    <asvg:svgBlip xmlns:asvg="http://schemas.microsoft.com/office/drawing/2016/SVG/main" r:embed="rId10"/>
                  </a:ext>
                </a:extLst>
              </a:blip>
              <a:stretch>
                <a:fillRect/>
              </a:stretch>
            </a:blipFill>
          </p:spPr>
        </p:sp>
      </p:grpSp>
      <p:grpSp>
        <p:nvGrpSpPr>
          <p:cNvPr id="8" name="Group 8">
            <a:extLst>
              <a:ext uri="{FF2B5EF4-FFF2-40B4-BE49-F238E27FC236}">
                <a16:creationId xmlns:a16="http://schemas.microsoft.com/office/drawing/2014/main" id="{4A68C698-1EAA-B4A5-6DC7-0AB2B5EA3AD0}"/>
              </a:ext>
            </a:extLst>
          </p:cNvPr>
          <p:cNvGrpSpPr/>
          <p:nvPr/>
        </p:nvGrpSpPr>
        <p:grpSpPr>
          <a:xfrm>
            <a:off x="1135131" y="1748843"/>
            <a:ext cx="16017738" cy="7464076"/>
            <a:chOff x="0" y="0"/>
            <a:chExt cx="3773382" cy="1758351"/>
          </a:xfrm>
        </p:grpSpPr>
        <p:sp>
          <p:nvSpPr>
            <p:cNvPr id="9" name="Freeform 9">
              <a:extLst>
                <a:ext uri="{FF2B5EF4-FFF2-40B4-BE49-F238E27FC236}">
                  <a16:creationId xmlns:a16="http://schemas.microsoft.com/office/drawing/2014/main" id="{E0827897-D4C4-3AE7-566F-24B1DAF1655A}"/>
                </a:ext>
              </a:extLst>
            </p:cNvPr>
            <p:cNvSpPr/>
            <p:nvPr/>
          </p:nvSpPr>
          <p:spPr>
            <a:xfrm>
              <a:off x="0" y="0"/>
              <a:ext cx="3773382" cy="1758351"/>
            </a:xfrm>
            <a:custGeom>
              <a:avLst/>
              <a:gdLst/>
              <a:ahLst/>
              <a:cxnLst/>
              <a:rect l="l" t="t" r="r" b="b"/>
              <a:pathLst>
                <a:path w="3773382" h="1758351">
                  <a:moveTo>
                    <a:pt x="31900" y="0"/>
                  </a:moveTo>
                  <a:lnTo>
                    <a:pt x="3741482" y="0"/>
                  </a:lnTo>
                  <a:cubicBezTo>
                    <a:pt x="3749943" y="0"/>
                    <a:pt x="3758057" y="3361"/>
                    <a:pt x="3764039" y="9343"/>
                  </a:cubicBezTo>
                  <a:cubicBezTo>
                    <a:pt x="3770021" y="15326"/>
                    <a:pt x="3773382" y="23440"/>
                    <a:pt x="3773382" y="31900"/>
                  </a:cubicBezTo>
                  <a:lnTo>
                    <a:pt x="3773382" y="1726451"/>
                  </a:lnTo>
                  <a:cubicBezTo>
                    <a:pt x="3773382" y="1744069"/>
                    <a:pt x="3759100" y="1758351"/>
                    <a:pt x="3741482" y="1758351"/>
                  </a:cubicBezTo>
                  <a:lnTo>
                    <a:pt x="31900" y="1758351"/>
                  </a:lnTo>
                  <a:cubicBezTo>
                    <a:pt x="14282" y="1758351"/>
                    <a:pt x="0" y="1744069"/>
                    <a:pt x="0" y="1726451"/>
                  </a:cubicBezTo>
                  <a:lnTo>
                    <a:pt x="0" y="31900"/>
                  </a:lnTo>
                  <a:cubicBezTo>
                    <a:pt x="0" y="14282"/>
                    <a:pt x="14282" y="0"/>
                    <a:pt x="31900" y="0"/>
                  </a:cubicBezTo>
                  <a:close/>
                </a:path>
              </a:pathLst>
            </a:custGeom>
            <a:gradFill rotWithShape="1">
              <a:gsLst>
                <a:gs pos="0">
                  <a:srgbClr val="F3F3F3">
                    <a:alpha val="36400"/>
                  </a:srgbClr>
                </a:gs>
                <a:gs pos="33333">
                  <a:srgbClr val="F3F3F3">
                    <a:alpha val="36400"/>
                  </a:srgbClr>
                </a:gs>
                <a:gs pos="66667">
                  <a:srgbClr val="E2E1E4">
                    <a:alpha val="36400"/>
                  </a:srgbClr>
                </a:gs>
                <a:gs pos="100000">
                  <a:srgbClr val="E2E1E4">
                    <a:alpha val="36400"/>
                  </a:srgbClr>
                </a:gs>
              </a:gsLst>
              <a:lin ang="0"/>
            </a:gradFill>
            <a:ln w="47625" cap="rnd">
              <a:solidFill>
                <a:srgbClr val="FFFFFF">
                  <a:alpha val="51765"/>
                </a:srgbClr>
              </a:solidFill>
              <a:prstDash val="solid"/>
              <a:round/>
            </a:ln>
          </p:spPr>
        </p:sp>
        <p:sp>
          <p:nvSpPr>
            <p:cNvPr id="10" name="TextBox 10">
              <a:extLst>
                <a:ext uri="{FF2B5EF4-FFF2-40B4-BE49-F238E27FC236}">
                  <a16:creationId xmlns:a16="http://schemas.microsoft.com/office/drawing/2014/main" id="{CC138478-D519-2C77-AA05-A3E3255D7FF4}"/>
                </a:ext>
              </a:extLst>
            </p:cNvPr>
            <p:cNvSpPr txBox="1"/>
            <p:nvPr/>
          </p:nvSpPr>
          <p:spPr>
            <a:xfrm>
              <a:off x="0" y="-28575"/>
              <a:ext cx="3773382" cy="1786926"/>
            </a:xfrm>
            <a:prstGeom prst="rect">
              <a:avLst/>
            </a:prstGeom>
          </p:spPr>
          <p:txBody>
            <a:bodyPr lIns="50800" tIns="50800" rIns="50800" bIns="50800" rtlCol="0" anchor="ctr"/>
            <a:lstStyle/>
            <a:p>
              <a:pPr marL="0" lvl="0" indent="0" algn="ctr">
                <a:lnSpc>
                  <a:spcPts val="2144"/>
                </a:lnSpc>
                <a:spcBef>
                  <a:spcPct val="0"/>
                </a:spcBef>
              </a:pPr>
              <a:endParaRPr/>
            </a:p>
          </p:txBody>
        </p:sp>
      </p:grpSp>
      <p:sp>
        <p:nvSpPr>
          <p:cNvPr id="69" name="TextBox 7">
            <a:extLst>
              <a:ext uri="{FF2B5EF4-FFF2-40B4-BE49-F238E27FC236}">
                <a16:creationId xmlns:a16="http://schemas.microsoft.com/office/drawing/2014/main" id="{F18874F3-F963-7FB9-FEC8-4DE16E75A58B}"/>
              </a:ext>
            </a:extLst>
          </p:cNvPr>
          <p:cNvSpPr txBox="1"/>
          <p:nvPr/>
        </p:nvSpPr>
        <p:spPr>
          <a:xfrm>
            <a:off x="4503124" y="578408"/>
            <a:ext cx="9281751" cy="830997"/>
          </a:xfrm>
          <a:prstGeom prst="rect">
            <a:avLst/>
          </a:prstGeom>
        </p:spPr>
        <p:txBody>
          <a:bodyPr lIns="0" tIns="0" rIns="0" bIns="0" rtlCol="0" anchor="t">
            <a:spAutoFit/>
          </a:bodyPr>
          <a:lstStyle/>
          <a:p>
            <a:pPr algn="ctr"/>
            <a:r>
              <a:rPr lang="en-US" sz="5400" dirty="0"/>
              <a:t>Online Estimation Of Clogging</a:t>
            </a:r>
          </a:p>
        </p:txBody>
      </p:sp>
      <p:pic>
        <p:nvPicPr>
          <p:cNvPr id="13" name="Picture 12">
            <a:extLst>
              <a:ext uri="{FF2B5EF4-FFF2-40B4-BE49-F238E27FC236}">
                <a16:creationId xmlns:a16="http://schemas.microsoft.com/office/drawing/2014/main" id="{0AB53FDB-838A-2ADB-C466-E035C62ADC67}"/>
              </a:ext>
            </a:extLst>
          </p:cNvPr>
          <p:cNvPicPr>
            <a:picLocks noChangeAspect="1"/>
          </p:cNvPicPr>
          <p:nvPr/>
        </p:nvPicPr>
        <p:blipFill>
          <a:blip r:embed="rId11"/>
          <a:stretch>
            <a:fillRect/>
          </a:stretch>
        </p:blipFill>
        <p:spPr>
          <a:xfrm>
            <a:off x="1228911" y="2299535"/>
            <a:ext cx="4938704" cy="328123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9" name="TextBox 18">
            <a:extLst>
              <a:ext uri="{FF2B5EF4-FFF2-40B4-BE49-F238E27FC236}">
                <a16:creationId xmlns:a16="http://schemas.microsoft.com/office/drawing/2014/main" id="{9CBE28BA-C79D-CF8E-3E4A-60D2D36A4CFB}"/>
              </a:ext>
            </a:extLst>
          </p:cNvPr>
          <p:cNvSpPr txBox="1"/>
          <p:nvPr/>
        </p:nvSpPr>
        <p:spPr>
          <a:xfrm>
            <a:off x="6198989" y="2656837"/>
            <a:ext cx="12196482" cy="400110"/>
          </a:xfrm>
          <a:prstGeom prst="rect">
            <a:avLst/>
          </a:prstGeom>
          <a:noFill/>
        </p:spPr>
        <p:txBody>
          <a:bodyPr wrap="square">
            <a:spAutoFit/>
          </a:bodyPr>
          <a:lstStyle/>
          <a:p>
            <a:r>
              <a:rPr lang="en-US" sz="2000" dirty="0"/>
              <a:t>Using thermal cameras and using machine vision and artificial intelligence algorithms. </a:t>
            </a:r>
          </a:p>
        </p:txBody>
      </p:sp>
      <p:sp>
        <p:nvSpPr>
          <p:cNvPr id="31" name="Block Arc 30">
            <a:extLst>
              <a:ext uri="{FF2B5EF4-FFF2-40B4-BE49-F238E27FC236}">
                <a16:creationId xmlns:a16="http://schemas.microsoft.com/office/drawing/2014/main" id="{79E14827-7227-CCE9-ADAA-201D8CF5DA9F}"/>
              </a:ext>
            </a:extLst>
          </p:cNvPr>
          <p:cNvSpPr/>
          <p:nvPr/>
        </p:nvSpPr>
        <p:spPr>
          <a:xfrm rot="8652972">
            <a:off x="11176505" y="4467845"/>
            <a:ext cx="2834640" cy="2834640"/>
          </a:xfrm>
          <a:prstGeom prst="blockArc">
            <a:avLst>
              <a:gd name="adj1" fmla="val 11902019"/>
              <a:gd name="adj2" fmla="val 16172277"/>
              <a:gd name="adj3" fmla="val 38889"/>
            </a:avLst>
          </a:prstGeom>
          <a:solidFill>
            <a:srgbClr val="F4C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2" name="Block Arc 31">
            <a:extLst>
              <a:ext uri="{FF2B5EF4-FFF2-40B4-BE49-F238E27FC236}">
                <a16:creationId xmlns:a16="http://schemas.microsoft.com/office/drawing/2014/main" id="{33988A4A-82CB-34BE-BE1B-9330BFE032C1}"/>
              </a:ext>
            </a:extLst>
          </p:cNvPr>
          <p:cNvSpPr/>
          <p:nvPr/>
        </p:nvSpPr>
        <p:spPr>
          <a:xfrm rot="12936340">
            <a:off x="11168885" y="4476762"/>
            <a:ext cx="2834640" cy="2834640"/>
          </a:xfrm>
          <a:prstGeom prst="blockArc">
            <a:avLst>
              <a:gd name="adj1" fmla="val 11902019"/>
              <a:gd name="adj2" fmla="val 16172277"/>
              <a:gd name="adj3" fmla="val 38889"/>
            </a:avLst>
          </a:prstGeom>
          <a:solidFill>
            <a:srgbClr val="5DC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3" name="Block Arc 32">
            <a:extLst>
              <a:ext uri="{FF2B5EF4-FFF2-40B4-BE49-F238E27FC236}">
                <a16:creationId xmlns:a16="http://schemas.microsoft.com/office/drawing/2014/main" id="{ED75E9C3-0F0B-2A87-45E7-F099A4171F5F}"/>
              </a:ext>
            </a:extLst>
          </p:cNvPr>
          <p:cNvSpPr/>
          <p:nvPr/>
        </p:nvSpPr>
        <p:spPr>
          <a:xfrm rot="4291736">
            <a:off x="11168885" y="4467845"/>
            <a:ext cx="2834640" cy="2834640"/>
          </a:xfrm>
          <a:prstGeom prst="blockArc">
            <a:avLst>
              <a:gd name="adj1" fmla="val 11902019"/>
              <a:gd name="adj2" fmla="val 16172277"/>
              <a:gd name="adj3" fmla="val 38889"/>
            </a:avLst>
          </a:prstGeom>
          <a:solidFill>
            <a:srgbClr val="EC6E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Block Arc 33">
            <a:extLst>
              <a:ext uri="{FF2B5EF4-FFF2-40B4-BE49-F238E27FC236}">
                <a16:creationId xmlns:a16="http://schemas.microsoft.com/office/drawing/2014/main" id="{21554FD0-BB18-CA8B-69D8-59EE82364BFB}"/>
              </a:ext>
            </a:extLst>
          </p:cNvPr>
          <p:cNvSpPr/>
          <p:nvPr/>
        </p:nvSpPr>
        <p:spPr>
          <a:xfrm>
            <a:off x="10852481" y="4440289"/>
            <a:ext cx="2834640" cy="2834640"/>
          </a:xfrm>
          <a:prstGeom prst="blockArc">
            <a:avLst>
              <a:gd name="adj1" fmla="val 11902019"/>
              <a:gd name="adj2" fmla="val 16172277"/>
              <a:gd name="adj3" fmla="val 38889"/>
            </a:avLst>
          </a:prstGeom>
          <a:solidFill>
            <a:srgbClr val="A47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Pentagon 35">
            <a:extLst>
              <a:ext uri="{FF2B5EF4-FFF2-40B4-BE49-F238E27FC236}">
                <a16:creationId xmlns:a16="http://schemas.microsoft.com/office/drawing/2014/main" id="{DE61962D-776A-F68F-4D80-8642AF9CBDB5}"/>
              </a:ext>
            </a:extLst>
          </p:cNvPr>
          <p:cNvSpPr/>
          <p:nvPr/>
        </p:nvSpPr>
        <p:spPr>
          <a:xfrm>
            <a:off x="12014571" y="5301963"/>
            <a:ext cx="1132399" cy="1018467"/>
          </a:xfrm>
          <a:prstGeom prst="pent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Straight Connector 40">
            <a:extLst>
              <a:ext uri="{FF2B5EF4-FFF2-40B4-BE49-F238E27FC236}">
                <a16:creationId xmlns:a16="http://schemas.microsoft.com/office/drawing/2014/main" id="{CD2C1BBF-0BC4-002C-AFAE-73011F26E303}"/>
              </a:ext>
            </a:extLst>
          </p:cNvPr>
          <p:cNvCxnSpPr>
            <a:cxnSpLocks/>
          </p:cNvCxnSpPr>
          <p:nvPr/>
        </p:nvCxnSpPr>
        <p:spPr>
          <a:xfrm>
            <a:off x="12573505" y="4439905"/>
            <a:ext cx="0" cy="104097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8B8B901-5D69-BEAA-586F-B83FDA9D80DE}"/>
              </a:ext>
            </a:extLst>
          </p:cNvPr>
          <p:cNvCxnSpPr>
            <a:cxnSpLocks/>
          </p:cNvCxnSpPr>
          <p:nvPr/>
        </p:nvCxnSpPr>
        <p:spPr>
          <a:xfrm>
            <a:off x="12856205" y="6260484"/>
            <a:ext cx="666794" cy="882621"/>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DB91A536-3905-8707-BADD-021AE4798632}"/>
              </a:ext>
            </a:extLst>
          </p:cNvPr>
          <p:cNvCxnSpPr>
            <a:cxnSpLocks/>
          </p:cNvCxnSpPr>
          <p:nvPr/>
        </p:nvCxnSpPr>
        <p:spPr>
          <a:xfrm flipV="1">
            <a:off x="13070145" y="5417489"/>
            <a:ext cx="939992" cy="32655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0677D27-14FB-29AB-7FA2-20E085BA7E47}"/>
              </a:ext>
            </a:extLst>
          </p:cNvPr>
          <p:cNvCxnSpPr>
            <a:cxnSpLocks/>
          </p:cNvCxnSpPr>
          <p:nvPr/>
        </p:nvCxnSpPr>
        <p:spPr>
          <a:xfrm flipV="1">
            <a:off x="11626850" y="6254634"/>
            <a:ext cx="673095" cy="96934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1207C19B-C566-BC1B-B5DA-BF7412600011}"/>
              </a:ext>
            </a:extLst>
          </p:cNvPr>
          <p:cNvSpPr/>
          <p:nvPr/>
        </p:nvSpPr>
        <p:spPr>
          <a:xfrm>
            <a:off x="14011379" y="5989615"/>
            <a:ext cx="1970617" cy="923330"/>
          </a:xfrm>
          <a:prstGeom prst="rect">
            <a:avLst/>
          </a:prstGeom>
        </p:spPr>
        <p:txBody>
          <a:bodyPr wrap="square">
            <a:spAutoFit/>
          </a:bodyPr>
          <a:lstStyle/>
          <a:p>
            <a:r>
              <a:rPr lang="en-US" dirty="0"/>
              <a:t>Increased accuracy and uniformity of decision-making</a:t>
            </a:r>
          </a:p>
        </p:txBody>
      </p:sp>
      <p:sp>
        <p:nvSpPr>
          <p:cNvPr id="46" name="TextBox 45">
            <a:extLst>
              <a:ext uri="{FF2B5EF4-FFF2-40B4-BE49-F238E27FC236}">
                <a16:creationId xmlns:a16="http://schemas.microsoft.com/office/drawing/2014/main" id="{FDA3B451-1CF5-56EF-4841-FC909F73E0FC}"/>
              </a:ext>
            </a:extLst>
          </p:cNvPr>
          <p:cNvSpPr txBox="1"/>
          <p:nvPr/>
        </p:nvSpPr>
        <p:spPr>
          <a:xfrm>
            <a:off x="10495839" y="4892810"/>
            <a:ext cx="1132398" cy="307777"/>
          </a:xfrm>
          <a:prstGeom prst="rect">
            <a:avLst/>
          </a:prstGeom>
        </p:spPr>
        <p:txBody>
          <a:bodyPr wrap="square">
            <a:spAutoFit/>
          </a:bodyPr>
          <a:lstStyle>
            <a:defPPr>
              <a:defRPr lang="fa-IR"/>
            </a:defPPr>
            <a:lvl1pPr>
              <a:defRPr sz="1400"/>
            </a:lvl1pPr>
          </a:lstStyle>
          <a:p>
            <a:endParaRPr lang="en-US" dirty="0"/>
          </a:p>
        </p:txBody>
      </p:sp>
      <p:sp>
        <p:nvSpPr>
          <p:cNvPr id="47" name="Rectangle 46">
            <a:extLst>
              <a:ext uri="{FF2B5EF4-FFF2-40B4-BE49-F238E27FC236}">
                <a16:creationId xmlns:a16="http://schemas.microsoft.com/office/drawing/2014/main" id="{D271A610-9A3B-CE11-2229-439E9600838F}"/>
              </a:ext>
            </a:extLst>
          </p:cNvPr>
          <p:cNvSpPr/>
          <p:nvPr/>
        </p:nvSpPr>
        <p:spPr>
          <a:xfrm>
            <a:off x="10253814" y="5894082"/>
            <a:ext cx="757033" cy="307777"/>
          </a:xfrm>
          <a:prstGeom prst="rect">
            <a:avLst/>
          </a:prstGeom>
        </p:spPr>
        <p:txBody>
          <a:bodyPr wrap="square">
            <a:spAutoFit/>
          </a:bodyPr>
          <a:lstStyle/>
          <a:p>
            <a:endParaRPr lang="en-US" sz="1400" dirty="0"/>
          </a:p>
        </p:txBody>
      </p:sp>
      <p:sp>
        <p:nvSpPr>
          <p:cNvPr id="48" name="Rectangle 47">
            <a:extLst>
              <a:ext uri="{FF2B5EF4-FFF2-40B4-BE49-F238E27FC236}">
                <a16:creationId xmlns:a16="http://schemas.microsoft.com/office/drawing/2014/main" id="{2E43B46A-D638-1657-8A82-916B0E7E7F19}"/>
              </a:ext>
            </a:extLst>
          </p:cNvPr>
          <p:cNvSpPr/>
          <p:nvPr/>
        </p:nvSpPr>
        <p:spPr>
          <a:xfrm>
            <a:off x="13467388" y="3985303"/>
            <a:ext cx="1881522" cy="923330"/>
          </a:xfrm>
          <a:prstGeom prst="rect">
            <a:avLst/>
          </a:prstGeom>
        </p:spPr>
        <p:txBody>
          <a:bodyPr wrap="square">
            <a:spAutoFit/>
          </a:bodyPr>
          <a:lstStyle/>
          <a:p>
            <a:r>
              <a:rPr lang="en-US" dirty="0"/>
              <a:t>Real-time monitoring of slag entering the melt-</a:t>
            </a:r>
          </a:p>
        </p:txBody>
      </p:sp>
      <p:sp>
        <p:nvSpPr>
          <p:cNvPr id="49" name="Rectangle 48">
            <a:extLst>
              <a:ext uri="{FF2B5EF4-FFF2-40B4-BE49-F238E27FC236}">
                <a16:creationId xmlns:a16="http://schemas.microsoft.com/office/drawing/2014/main" id="{38FF8BDE-3FA7-F4B1-A011-187ACD053029}"/>
              </a:ext>
            </a:extLst>
          </p:cNvPr>
          <p:cNvSpPr/>
          <p:nvPr/>
        </p:nvSpPr>
        <p:spPr>
          <a:xfrm>
            <a:off x="12078357" y="7427496"/>
            <a:ext cx="1111245" cy="923330"/>
          </a:xfrm>
          <a:prstGeom prst="rect">
            <a:avLst/>
          </a:prstGeom>
        </p:spPr>
        <p:txBody>
          <a:bodyPr wrap="square">
            <a:spAutoFit/>
          </a:bodyPr>
          <a:lstStyle/>
          <a:p>
            <a:r>
              <a:rPr lang="en-US" dirty="0"/>
              <a:t>Improved product quality</a:t>
            </a:r>
          </a:p>
        </p:txBody>
      </p:sp>
      <p:sp>
        <p:nvSpPr>
          <p:cNvPr id="50" name="Rectangle 49">
            <a:extLst>
              <a:ext uri="{FF2B5EF4-FFF2-40B4-BE49-F238E27FC236}">
                <a16:creationId xmlns:a16="http://schemas.microsoft.com/office/drawing/2014/main" id="{07E386E1-1D0C-8B14-D55C-7DE5C5BC2560}"/>
              </a:ext>
            </a:extLst>
          </p:cNvPr>
          <p:cNvSpPr/>
          <p:nvPr/>
        </p:nvSpPr>
        <p:spPr>
          <a:xfrm>
            <a:off x="12023482" y="5681772"/>
            <a:ext cx="957888" cy="338554"/>
          </a:xfrm>
          <a:prstGeom prst="rect">
            <a:avLst/>
          </a:prstGeom>
        </p:spPr>
        <p:txBody>
          <a:bodyPr wrap="square">
            <a:spAutoFit/>
          </a:bodyPr>
          <a:lstStyle/>
          <a:p>
            <a:pPr algn="ctr"/>
            <a:r>
              <a:rPr lang="en-US" sz="1600" b="1" dirty="0"/>
              <a:t>Benefits</a:t>
            </a:r>
          </a:p>
        </p:txBody>
      </p:sp>
      <p:sp>
        <p:nvSpPr>
          <p:cNvPr id="55" name="TextBox 54">
            <a:extLst>
              <a:ext uri="{FF2B5EF4-FFF2-40B4-BE49-F238E27FC236}">
                <a16:creationId xmlns:a16="http://schemas.microsoft.com/office/drawing/2014/main" id="{F0C425C4-A214-01C5-424B-CE2998835B61}"/>
              </a:ext>
            </a:extLst>
          </p:cNvPr>
          <p:cNvSpPr txBox="1"/>
          <p:nvPr/>
        </p:nvSpPr>
        <p:spPr>
          <a:xfrm>
            <a:off x="10058767" y="3804381"/>
            <a:ext cx="2568733" cy="923330"/>
          </a:xfrm>
          <a:prstGeom prst="rect">
            <a:avLst/>
          </a:prstGeom>
          <a:noFill/>
        </p:spPr>
        <p:txBody>
          <a:bodyPr wrap="square">
            <a:spAutoFit/>
          </a:bodyPr>
          <a:lstStyle/>
          <a:p>
            <a:r>
              <a:rPr lang="en-US" dirty="0"/>
              <a:t>Capability of data analysis and process optimization</a:t>
            </a:r>
          </a:p>
        </p:txBody>
      </p:sp>
      <p:pic>
        <p:nvPicPr>
          <p:cNvPr id="61" name="Picture 6" descr="Arvedi ESP line to steel producer ...">
            <a:extLst>
              <a:ext uri="{FF2B5EF4-FFF2-40B4-BE49-F238E27FC236}">
                <a16:creationId xmlns:a16="http://schemas.microsoft.com/office/drawing/2014/main" id="{9ED09F54-6444-C7E7-0C2C-BC233322460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12968" y="6767035"/>
            <a:ext cx="2338594" cy="5369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65" name="Picture 2">
            <a:extLst>
              <a:ext uri="{FF2B5EF4-FFF2-40B4-BE49-F238E27FC236}">
                <a16:creationId xmlns:a16="http://schemas.microsoft.com/office/drawing/2014/main" id="{53F4346E-DFEC-7395-7386-A691016ADDBF}"/>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41607" t="23767" r="1888" b="65113"/>
          <a:stretch>
            <a:fillRect/>
          </a:stretch>
        </p:blipFill>
        <p:spPr bwMode="auto">
          <a:xfrm>
            <a:off x="1276974" y="6052719"/>
            <a:ext cx="2438682" cy="5354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0B0ACA75-BE75-E08C-F73B-E04F238306A4}"/>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t="33916" b="35095"/>
          <a:stretch/>
        </p:blipFill>
        <p:spPr>
          <a:xfrm>
            <a:off x="2432177" y="7454947"/>
            <a:ext cx="2269682" cy="4166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descr="Use of deep neural networks for clogging detection in the Submerged Entry  Nozzle of the continuous casting - ScienceDirect">
            <a:extLst>
              <a:ext uri="{FF2B5EF4-FFF2-40B4-BE49-F238E27FC236}">
                <a16:creationId xmlns:a16="http://schemas.microsoft.com/office/drawing/2014/main" id="{3F421F24-4ACF-6A22-0752-ABDAAE0BAF51}"/>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229985" y="4814512"/>
            <a:ext cx="3864528" cy="417244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4128141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898</TotalTime>
  <Words>1898</Words>
  <Application>Microsoft Office PowerPoint</Application>
  <PresentationFormat>Custom</PresentationFormat>
  <Paragraphs>195</Paragraphs>
  <Slides>19</Slides>
  <Notes>12</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19</vt:i4>
      </vt:variant>
    </vt:vector>
  </HeadingPairs>
  <TitlesOfParts>
    <vt:vector size="37" baseType="lpstr">
      <vt:lpstr>Dibaj FaNum Light</vt:lpstr>
      <vt:lpstr>ABBVoice</vt:lpstr>
      <vt:lpstr>Iranian Sans</vt:lpstr>
      <vt:lpstr>Comic Sans MS</vt:lpstr>
      <vt:lpstr>Open Sans</vt:lpstr>
      <vt:lpstr>Times New Roman</vt:lpstr>
      <vt:lpstr>Franklin Gothic Medium Cond</vt:lpstr>
      <vt:lpstr>Aria Medium</vt:lpstr>
      <vt:lpstr>Arial</vt:lpstr>
      <vt:lpstr>Wingdings</vt:lpstr>
      <vt:lpstr>Aria Heavy</vt:lpstr>
      <vt:lpstr>Courier New</vt:lpstr>
      <vt:lpstr>Calibri</vt:lpstr>
      <vt:lpstr>Aria Bold</vt:lpstr>
      <vt:lpstr>2  Badr</vt:lpstr>
      <vt:lpstr>Aria Semi-Bold</vt:lpstr>
      <vt:lpstr>B Nazanin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Copy of گزارش پروژهای مسئولیت اجتماعی</dc:title>
  <dc:creator>حمیدرضا نظری</dc:creator>
  <cp:lastModifiedBy>ابوالفضل شیبانی فر</cp:lastModifiedBy>
  <cp:revision>54</cp:revision>
  <dcterms:created xsi:type="dcterms:W3CDTF">2006-08-16T00:00:00Z</dcterms:created>
  <dcterms:modified xsi:type="dcterms:W3CDTF">2026-02-17T12:46:10Z</dcterms:modified>
  <dc:identifier>DAHA675gyic</dc:identifier>
</cp:coreProperties>
</file>