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66" r:id="rId1"/>
    <p:sldMasterId id="2147483878" r:id="rId2"/>
  </p:sldMasterIdLst>
  <p:notesMasterIdLst>
    <p:notesMasterId r:id="rId51"/>
  </p:notesMasterIdLst>
  <p:sldIdLst>
    <p:sldId id="921" r:id="rId3"/>
    <p:sldId id="263" r:id="rId4"/>
    <p:sldId id="6759" r:id="rId5"/>
    <p:sldId id="6780" r:id="rId6"/>
    <p:sldId id="5911" r:id="rId7"/>
    <p:sldId id="6772" r:id="rId8"/>
    <p:sldId id="6774" r:id="rId9"/>
    <p:sldId id="6804" r:id="rId10"/>
    <p:sldId id="6805" r:id="rId11"/>
    <p:sldId id="6808" r:id="rId12"/>
    <p:sldId id="6764" r:id="rId13"/>
    <p:sldId id="279" r:id="rId14"/>
    <p:sldId id="6777" r:id="rId15"/>
    <p:sldId id="6806" r:id="rId16"/>
    <p:sldId id="6807" r:id="rId17"/>
    <p:sldId id="6763" r:id="rId18"/>
    <p:sldId id="6785" r:id="rId19"/>
    <p:sldId id="6786" r:id="rId20"/>
    <p:sldId id="6809" r:id="rId21"/>
    <p:sldId id="6762" r:id="rId22"/>
    <p:sldId id="6787" r:id="rId23"/>
    <p:sldId id="6810" r:id="rId24"/>
    <p:sldId id="6815" r:id="rId25"/>
    <p:sldId id="6790" r:id="rId26"/>
    <p:sldId id="6791" r:id="rId27"/>
    <p:sldId id="6761" r:id="rId28"/>
    <p:sldId id="6811" r:id="rId29"/>
    <p:sldId id="6812" r:id="rId30"/>
    <p:sldId id="6760" r:id="rId31"/>
    <p:sldId id="6778" r:id="rId32"/>
    <p:sldId id="6794" r:id="rId33"/>
    <p:sldId id="6795" r:id="rId34"/>
    <p:sldId id="6766" r:id="rId35"/>
    <p:sldId id="6775" r:id="rId36"/>
    <p:sldId id="6776" r:id="rId37"/>
    <p:sldId id="6796" r:id="rId38"/>
    <p:sldId id="6768" r:id="rId39"/>
    <p:sldId id="264" r:id="rId40"/>
    <p:sldId id="6813" r:id="rId41"/>
    <p:sldId id="6814" r:id="rId42"/>
    <p:sldId id="6765" r:id="rId43"/>
    <p:sldId id="6781" r:id="rId44"/>
    <p:sldId id="6783" r:id="rId45"/>
    <p:sldId id="6784" r:id="rId46"/>
    <p:sldId id="6767" r:id="rId47"/>
    <p:sldId id="257" r:id="rId48"/>
    <p:sldId id="258" r:id="rId49"/>
    <p:sldId id="259" r:id="rId5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مهرداد دهقانی" initials="مهرداد" lastIdx="1" clrIdx="0">
    <p:extLst>
      <p:ext uri="{19B8F6BF-5375-455C-9EA6-DF929625EA0E}">
        <p15:presenceInfo xmlns:p15="http://schemas.microsoft.com/office/powerpoint/2012/main" userId="S-1-5-21-261996546-1817679589-2710082591-416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483" autoAdjust="0"/>
    <p:restoredTop sz="95407" autoAdjust="0"/>
  </p:normalViewPr>
  <p:slideViewPr>
    <p:cSldViewPr snapToGrid="0">
      <p:cViewPr varScale="1">
        <p:scale>
          <a:sx n="59" d="100"/>
          <a:sy n="59" d="100"/>
        </p:scale>
        <p:origin x="1060"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1E4BECD-0416-4A6F-BBA7-BD76E616F753}" type="doc">
      <dgm:prSet loTypeId="urn:microsoft.com/office/officeart/2005/8/layout/hProcess9" loCatId="process" qsTypeId="urn:microsoft.com/office/officeart/2005/8/quickstyle/3d3" qsCatId="3D" csTypeId="urn:microsoft.com/office/officeart/2005/8/colors/accent1_2" csCatId="accent1" phldr="1"/>
      <dgm:spPr/>
    </dgm:pt>
    <dgm:pt modelId="{92A0CAC5-7B92-4FAC-B13B-97AB91B9254D}">
      <dgm:prSet phldrT="[Text]" custT="1"/>
      <dgm:spPr/>
      <dgm:t>
        <a:bodyPr/>
        <a:lstStyle/>
        <a:p>
          <a:pPr rtl="1"/>
          <a:r>
            <a:rPr lang="fa-IR" sz="1400" b="1" dirty="0">
              <a:cs typeface="B Zar" panose="00000400000000000000" pitchFamily="2" charset="-78"/>
            </a:rPr>
            <a:t>تامین کننده ها</a:t>
          </a:r>
        </a:p>
        <a:p>
          <a:pPr rtl="1"/>
          <a:r>
            <a:rPr lang="fa-IR" sz="1200" b="1" dirty="0">
              <a:cs typeface="B Zar" panose="00000400000000000000" pitchFamily="2" charset="-78"/>
            </a:rPr>
            <a:t>1- مدیر نواحی</a:t>
          </a:r>
        </a:p>
        <a:p>
          <a:pPr rtl="1"/>
          <a:r>
            <a:rPr lang="fa-IR" sz="1200" b="1" dirty="0">
              <a:cs typeface="B Zar" panose="00000400000000000000" pitchFamily="2" charset="-78"/>
            </a:rPr>
            <a:t>2- واحد </a:t>
          </a:r>
          <a:r>
            <a:rPr lang="en-US" sz="1200" b="1" dirty="0">
              <a:cs typeface="B Zar" panose="00000400000000000000" pitchFamily="2" charset="-78"/>
            </a:rPr>
            <a:t>MPT</a:t>
          </a:r>
          <a:endParaRPr lang="fa-IR" sz="1200" b="1" dirty="0">
            <a:cs typeface="B Zar" panose="00000400000000000000" pitchFamily="2" charset="-78"/>
          </a:endParaRPr>
        </a:p>
        <a:p>
          <a:pPr rtl="1"/>
          <a:r>
            <a:rPr lang="fa-IR" sz="1100" b="1" dirty="0">
              <a:cs typeface="B Zar" panose="00000400000000000000" pitchFamily="2" charset="-78"/>
            </a:rPr>
            <a:t>3- فولاد سازی</a:t>
          </a:r>
        </a:p>
        <a:p>
          <a:pPr rtl="1"/>
          <a:r>
            <a:rPr lang="fa-IR" sz="1100" b="1" dirty="0">
              <a:cs typeface="B Zar" panose="00000400000000000000" pitchFamily="2" charset="-78"/>
            </a:rPr>
            <a:t>4- نورد گرم</a:t>
          </a:r>
        </a:p>
        <a:p>
          <a:pPr rtl="1"/>
          <a:r>
            <a:rPr lang="fa-IR" sz="1100" b="1" dirty="0">
              <a:cs typeface="B Zar" panose="00000400000000000000" pitchFamily="2" charset="-78"/>
            </a:rPr>
            <a:t>5- نورد سرد (تاندم)</a:t>
          </a:r>
        </a:p>
        <a:p>
          <a:pPr rtl="1"/>
          <a:r>
            <a:rPr lang="fa-IR" sz="1100" b="1" dirty="0">
              <a:cs typeface="B Zar" panose="00000400000000000000" pitchFamily="2" charset="-78"/>
            </a:rPr>
            <a:t>6- آنیلینگ</a:t>
          </a:r>
        </a:p>
        <a:p>
          <a:pPr rtl="1"/>
          <a:r>
            <a:rPr lang="fa-IR" sz="1100" b="1" dirty="0">
              <a:cs typeface="B Zar" panose="00000400000000000000" pitchFamily="2" charset="-78"/>
            </a:rPr>
            <a:t>7- نورد پوسته ای</a:t>
          </a:r>
        </a:p>
        <a:p>
          <a:pPr rtl="1"/>
          <a:r>
            <a:rPr lang="fa-IR" sz="1100" b="1" dirty="0">
              <a:cs typeface="B Zar" panose="00000400000000000000" pitchFamily="2" charset="-78"/>
            </a:rPr>
            <a:t>8- خطوط اصلاح</a:t>
          </a:r>
        </a:p>
        <a:p>
          <a:pPr rtl="1"/>
          <a:r>
            <a:rPr lang="fa-IR" sz="1100" b="1" dirty="0">
              <a:cs typeface="B Zar" panose="00000400000000000000" pitchFamily="2" charset="-78"/>
            </a:rPr>
            <a:t>9- آزمایشگاه محصول</a:t>
          </a:r>
        </a:p>
      </dgm:t>
    </dgm:pt>
    <dgm:pt modelId="{B76AD5FF-EE61-4CCB-B708-99B5AED94B5F}" type="parTrans" cxnId="{F23320DF-7758-4222-B06E-861FFC25978D}">
      <dgm:prSet/>
      <dgm:spPr/>
      <dgm:t>
        <a:bodyPr/>
        <a:lstStyle/>
        <a:p>
          <a:pPr rtl="1"/>
          <a:endParaRPr lang="fa-IR"/>
        </a:p>
      </dgm:t>
    </dgm:pt>
    <dgm:pt modelId="{3272C30E-E599-4C97-B626-54E1F50CB85B}" type="sibTrans" cxnId="{F23320DF-7758-4222-B06E-861FFC25978D}">
      <dgm:prSet/>
      <dgm:spPr/>
      <dgm:t>
        <a:bodyPr/>
        <a:lstStyle/>
        <a:p>
          <a:pPr rtl="1"/>
          <a:endParaRPr lang="fa-IR"/>
        </a:p>
      </dgm:t>
    </dgm:pt>
    <dgm:pt modelId="{38293A1B-5DBB-45EB-B2D8-842BEA21D58F}">
      <dgm:prSet phldrT="[Text]" custT="1"/>
      <dgm:spPr/>
      <dgm:t>
        <a:bodyPr/>
        <a:lstStyle/>
        <a:p>
          <a:pPr rtl="1"/>
          <a:r>
            <a:rPr lang="fa-IR" sz="1400" b="1" kern="1200" dirty="0">
              <a:latin typeface="Calibri" panose="020F0502020204030204"/>
              <a:ea typeface="+mn-ea"/>
              <a:cs typeface="B Zar" panose="00000400000000000000" pitchFamily="2" charset="-78"/>
            </a:rPr>
            <a:t>فرایند</a:t>
          </a:r>
        </a:p>
        <a:p>
          <a:pPr rtl="1"/>
          <a:r>
            <a:rPr lang="fa-IR" sz="1100" b="1" kern="1200" dirty="0">
              <a:latin typeface="Calibri" panose="020F0502020204030204"/>
              <a:ea typeface="+mn-ea"/>
              <a:cs typeface="B Zar" panose="00000400000000000000" pitchFamily="2" charset="-78"/>
            </a:rPr>
            <a:t>1- طراحی کارت ساخت</a:t>
          </a:r>
        </a:p>
        <a:p>
          <a:pPr rtl="1"/>
          <a:r>
            <a:rPr lang="fa-IR" sz="1100" b="1" kern="1200" dirty="0">
              <a:latin typeface="Calibri" panose="020F0502020204030204"/>
              <a:ea typeface="+mn-ea"/>
              <a:cs typeface="B Zar" panose="00000400000000000000" pitchFamily="2" charset="-78"/>
            </a:rPr>
            <a:t>2- طراحی دماهای نورد گرم در قالب </a:t>
          </a:r>
          <a:r>
            <a:rPr lang="en-US" sz="1100" b="1" kern="1200" dirty="0">
              <a:latin typeface="Calibri" panose="020F0502020204030204"/>
              <a:ea typeface="+mn-ea"/>
              <a:cs typeface="B Zar" panose="00000400000000000000" pitchFamily="2" charset="-78"/>
            </a:rPr>
            <a:t>Design Data</a:t>
          </a:r>
          <a:endParaRPr lang="fa-IR" sz="1100" b="1" kern="1200" dirty="0">
            <a:latin typeface="Calibri" panose="020F0502020204030204"/>
            <a:ea typeface="+mn-ea"/>
            <a:cs typeface="B Zar" panose="00000400000000000000" pitchFamily="2" charset="-78"/>
          </a:endParaRPr>
        </a:p>
        <a:p>
          <a:pPr rtl="1"/>
          <a:r>
            <a:rPr lang="fa-IR" sz="1100" b="1" kern="1200" dirty="0">
              <a:latin typeface="Calibri" panose="020F0502020204030204"/>
              <a:ea typeface="+mn-ea"/>
              <a:cs typeface="B Zar" panose="00000400000000000000" pitchFamily="2" charset="-78"/>
            </a:rPr>
            <a:t>3- طراحی میزان فروکاست در نورد سرد در قالب </a:t>
          </a:r>
          <a:r>
            <a:rPr lang="en-US" sz="1100" b="1" kern="1200" dirty="0">
              <a:latin typeface="Calibri" panose="020F0502020204030204"/>
              <a:ea typeface="+mn-ea"/>
              <a:cs typeface="B Zar" panose="00000400000000000000" pitchFamily="2" charset="-78"/>
            </a:rPr>
            <a:t>Design data</a:t>
          </a:r>
          <a:endParaRPr lang="fa-IR" sz="1100" b="1" kern="1200" dirty="0">
            <a:latin typeface="Calibri" panose="020F0502020204030204"/>
            <a:ea typeface="+mn-ea"/>
            <a:cs typeface="B Zar" panose="00000400000000000000" pitchFamily="2" charset="-78"/>
          </a:endParaRPr>
        </a:p>
        <a:p>
          <a:pPr rtl="1"/>
          <a:r>
            <a:rPr lang="fa-IR" sz="1100" b="1" kern="1200" dirty="0">
              <a:latin typeface="Calibri" panose="020F0502020204030204"/>
              <a:ea typeface="+mn-ea"/>
              <a:cs typeface="B Zar" panose="00000400000000000000" pitchFamily="2" charset="-78"/>
            </a:rPr>
            <a:t>3- دما و زمان آنیل بر اساس برنامه آنیل </a:t>
          </a:r>
        </a:p>
        <a:p>
          <a:pPr rtl="1"/>
          <a:r>
            <a:rPr lang="fa-IR" sz="1100" b="1" kern="1200" dirty="0">
              <a:latin typeface="Calibri" panose="020F0502020204030204"/>
              <a:ea typeface="+mn-ea"/>
              <a:cs typeface="B Zar" panose="00000400000000000000" pitchFamily="2" charset="-78"/>
            </a:rPr>
            <a:t>4-تنظیم ازدیاد طول در نورد پوسته ای</a:t>
          </a:r>
        </a:p>
        <a:p>
          <a:pPr rtl="1"/>
          <a:r>
            <a:rPr lang="fa-IR" sz="1100" b="1" kern="1200" dirty="0">
              <a:latin typeface="Calibri" panose="020F0502020204030204"/>
              <a:ea typeface="+mn-ea"/>
              <a:cs typeface="B Zar" panose="00000400000000000000" pitchFamily="2" charset="-78"/>
            </a:rPr>
            <a:t>5- تست در آزمایشگاه</a:t>
          </a:r>
        </a:p>
        <a:p>
          <a:pPr rtl="1"/>
          <a:r>
            <a:rPr lang="fa-IR" sz="1100" b="1" kern="1200" dirty="0">
              <a:latin typeface="Calibri" panose="020F0502020204030204"/>
              <a:ea typeface="+mn-ea"/>
              <a:cs typeface="B Zar" panose="00000400000000000000" pitchFamily="2" charset="-78"/>
            </a:rPr>
            <a:t>6- صدور گواهی کیفیت </a:t>
          </a:r>
        </a:p>
      </dgm:t>
    </dgm:pt>
    <dgm:pt modelId="{FA15C7D6-D4FF-4C7D-B81F-952CAA67445D}" type="parTrans" cxnId="{BFBE8556-40FB-4049-AE0A-6918D0F2BFB4}">
      <dgm:prSet/>
      <dgm:spPr/>
      <dgm:t>
        <a:bodyPr/>
        <a:lstStyle/>
        <a:p>
          <a:pPr rtl="1"/>
          <a:endParaRPr lang="fa-IR"/>
        </a:p>
      </dgm:t>
    </dgm:pt>
    <dgm:pt modelId="{98462AB0-9226-4EA5-9E0A-3F92B8B2F0BB}" type="sibTrans" cxnId="{BFBE8556-40FB-4049-AE0A-6918D0F2BFB4}">
      <dgm:prSet/>
      <dgm:spPr/>
      <dgm:t>
        <a:bodyPr/>
        <a:lstStyle/>
        <a:p>
          <a:pPr rtl="1"/>
          <a:endParaRPr lang="fa-IR"/>
        </a:p>
      </dgm:t>
    </dgm:pt>
    <dgm:pt modelId="{B3BA4A55-6F17-47B1-B768-17A1BDFB3C8F}">
      <dgm:prSet phldrT="[Text]" custT="1"/>
      <dgm:spPr/>
      <dgm:t>
        <a:bodyPr/>
        <a:lstStyle/>
        <a:p>
          <a:pPr rtl="1"/>
          <a:r>
            <a:rPr lang="fa-IR" sz="1400" b="1" kern="1200" dirty="0">
              <a:latin typeface="Calibri" panose="020F0502020204030204"/>
              <a:ea typeface="+mn-ea"/>
              <a:cs typeface="B Zar" panose="00000400000000000000" pitchFamily="2" charset="-78"/>
            </a:rPr>
            <a:t>ورودی</a:t>
          </a:r>
        </a:p>
        <a:p>
          <a:pPr rtl="1"/>
          <a:r>
            <a:rPr lang="fa-IR" sz="1100" b="1" kern="1200" dirty="0">
              <a:latin typeface="Calibri" panose="020F0502020204030204"/>
              <a:ea typeface="+mn-ea"/>
              <a:cs typeface="B Zar" panose="00000400000000000000" pitchFamily="2" charset="-78"/>
            </a:rPr>
            <a:t>* استاندارد </a:t>
          </a:r>
          <a:r>
            <a:rPr lang="en-US" sz="1100" b="1" kern="1200" dirty="0">
              <a:latin typeface="Calibri" panose="020F0502020204030204"/>
              <a:ea typeface="+mn-ea"/>
              <a:cs typeface="B Zar" panose="00000400000000000000" pitchFamily="2" charset="-78"/>
            </a:rPr>
            <a:t>EN10130</a:t>
          </a:r>
          <a:r>
            <a:rPr lang="fa-IR" sz="1100" b="1" kern="1200" dirty="0">
              <a:latin typeface="Calibri" panose="020F0502020204030204"/>
              <a:ea typeface="+mn-ea"/>
              <a:cs typeface="B Zar" panose="00000400000000000000" pitchFamily="2" charset="-78"/>
            </a:rPr>
            <a:t> شامل</a:t>
          </a:r>
        </a:p>
        <a:p>
          <a:pPr rtl="1"/>
          <a:r>
            <a:rPr lang="fa-IR" sz="1100" b="1" kern="1200" dirty="0">
              <a:latin typeface="Calibri" panose="020F0502020204030204"/>
              <a:ea typeface="+mn-ea"/>
              <a:cs typeface="B Zar" panose="00000400000000000000" pitchFamily="2" charset="-78"/>
            </a:rPr>
            <a:t>الزامات آنالیز</a:t>
          </a:r>
        </a:p>
        <a:p>
          <a:pPr rtl="1"/>
          <a:r>
            <a:rPr lang="fa-IR" sz="1100" b="1" kern="1200" dirty="0">
              <a:latin typeface="Calibri" panose="020F0502020204030204"/>
              <a:ea typeface="+mn-ea"/>
              <a:cs typeface="B Zar" panose="00000400000000000000" pitchFamily="2" charset="-78"/>
            </a:rPr>
            <a:t>الزامات خواص مکانیکی</a:t>
          </a:r>
          <a:endParaRPr lang="en-US" sz="1100" b="1" kern="1200" dirty="0">
            <a:latin typeface="Calibri" panose="020F0502020204030204"/>
            <a:ea typeface="+mn-ea"/>
            <a:cs typeface="B Zar" panose="00000400000000000000" pitchFamily="2" charset="-78"/>
          </a:endParaRPr>
        </a:p>
      </dgm:t>
    </dgm:pt>
    <dgm:pt modelId="{6559CEAF-6925-4C72-8ED0-5B95FE76078C}" type="sibTrans" cxnId="{3CE23DE2-4852-4020-9F04-6B6EE07E58D3}">
      <dgm:prSet/>
      <dgm:spPr/>
      <dgm:t>
        <a:bodyPr/>
        <a:lstStyle/>
        <a:p>
          <a:pPr rtl="1"/>
          <a:endParaRPr lang="fa-IR"/>
        </a:p>
      </dgm:t>
    </dgm:pt>
    <dgm:pt modelId="{F8381D38-4FF1-433B-886F-3358F774385E}" type="parTrans" cxnId="{3CE23DE2-4852-4020-9F04-6B6EE07E58D3}">
      <dgm:prSet/>
      <dgm:spPr/>
      <dgm:t>
        <a:bodyPr/>
        <a:lstStyle/>
        <a:p>
          <a:pPr rtl="1"/>
          <a:endParaRPr lang="fa-IR"/>
        </a:p>
      </dgm:t>
    </dgm:pt>
    <dgm:pt modelId="{D9E797E3-8BC6-4E1D-A75F-EC2902BE0616}">
      <dgm:prSet custT="1"/>
      <dgm:spPr/>
      <dgm:t>
        <a:bodyPr/>
        <a:lstStyle/>
        <a:p>
          <a:pPr rtl="1"/>
          <a:r>
            <a:rPr lang="fa-IR" sz="1400" b="1" dirty="0">
              <a:cs typeface="B Zar" panose="00000400000000000000" pitchFamily="2" charset="-78"/>
            </a:rPr>
            <a:t>خروجی</a:t>
          </a:r>
        </a:p>
        <a:p>
          <a:pPr rtl="1"/>
          <a:r>
            <a:rPr lang="fa-IR" sz="1200" b="1" dirty="0">
              <a:cs typeface="B Zar" panose="00000400000000000000" pitchFamily="2" charset="-78"/>
            </a:rPr>
            <a:t>1- </a:t>
          </a:r>
          <a:r>
            <a:rPr lang="fa-IR" sz="1100" b="1" dirty="0">
              <a:cs typeface="B Zar" panose="00000400000000000000" pitchFamily="2" charset="-78"/>
            </a:rPr>
            <a:t>آنالیز شیمیایی ارسالی از آزمایشگاه محصول</a:t>
          </a:r>
        </a:p>
        <a:p>
          <a:pPr rtl="1"/>
          <a:r>
            <a:rPr lang="fa-IR" sz="1100" b="1" dirty="0">
              <a:cs typeface="B Zar" panose="00000400000000000000" pitchFamily="2" charset="-78"/>
            </a:rPr>
            <a:t>2- گرافهای نورد گرم</a:t>
          </a:r>
        </a:p>
        <a:p>
          <a:pPr rtl="1"/>
          <a:r>
            <a:rPr lang="fa-IR" sz="1100" b="1" dirty="0">
              <a:cs typeface="B Zar" panose="00000400000000000000" pitchFamily="2" charset="-78"/>
            </a:rPr>
            <a:t>3- گرافهای آنیل</a:t>
          </a:r>
        </a:p>
        <a:p>
          <a:pPr rtl="1"/>
          <a:r>
            <a:rPr lang="fa-IR" sz="1100" b="1" dirty="0">
              <a:cs typeface="B Zar" panose="00000400000000000000" pitchFamily="2" charset="-78"/>
            </a:rPr>
            <a:t>4- خواص مکانیکی (ارسالی از آزمایشگاه محصول)</a:t>
          </a:r>
        </a:p>
      </dgm:t>
    </dgm:pt>
    <dgm:pt modelId="{7E3407BD-D9C0-4259-AE2D-1E1C5B177895}" type="parTrans" cxnId="{B74F163F-FC2C-4821-ACA4-4B087C87EDD8}">
      <dgm:prSet/>
      <dgm:spPr/>
      <dgm:t>
        <a:bodyPr/>
        <a:lstStyle/>
        <a:p>
          <a:pPr rtl="1"/>
          <a:endParaRPr lang="fa-IR"/>
        </a:p>
      </dgm:t>
    </dgm:pt>
    <dgm:pt modelId="{6AB9ED6C-EB4E-4389-9FF5-4B85A9D564EC}" type="sibTrans" cxnId="{B74F163F-FC2C-4821-ACA4-4B087C87EDD8}">
      <dgm:prSet/>
      <dgm:spPr/>
      <dgm:t>
        <a:bodyPr/>
        <a:lstStyle/>
        <a:p>
          <a:pPr rtl="1"/>
          <a:endParaRPr lang="fa-IR"/>
        </a:p>
      </dgm:t>
    </dgm:pt>
    <dgm:pt modelId="{5D938E47-0718-4C14-A01F-70CCA357D0A2}">
      <dgm:prSet custT="1"/>
      <dgm:spPr/>
      <dgm:t>
        <a:bodyPr/>
        <a:lstStyle/>
        <a:p>
          <a:pPr rtl="1"/>
          <a:r>
            <a:rPr lang="fa-IR" sz="1400" b="1" dirty="0">
              <a:cs typeface="B Zar" panose="00000400000000000000" pitchFamily="2" charset="-78"/>
            </a:rPr>
            <a:t>مشتری</a:t>
          </a:r>
        </a:p>
        <a:p>
          <a:pPr rtl="1"/>
          <a:r>
            <a:rPr lang="fa-IR" sz="1100" b="1" dirty="0">
              <a:cs typeface="B Zar" panose="00000400000000000000" pitchFamily="2" charset="-78"/>
            </a:rPr>
            <a:t>1- خودروسازان</a:t>
          </a:r>
        </a:p>
        <a:p>
          <a:pPr rtl="1"/>
          <a:r>
            <a:rPr lang="fa-IR" sz="1100" b="1" dirty="0">
              <a:cs typeface="B Zar" panose="00000400000000000000" pitchFamily="2" charset="-78"/>
            </a:rPr>
            <a:t>2- قطعه سازان (فیلترسازان و ..)</a:t>
          </a:r>
        </a:p>
        <a:p>
          <a:pPr rtl="1"/>
          <a:r>
            <a:rPr lang="fa-IR" sz="1100" b="1" dirty="0">
              <a:cs typeface="B Zar" panose="00000400000000000000" pitchFamily="2" charset="-78"/>
            </a:rPr>
            <a:t>3- مصرف کننده نهایی خودرو</a:t>
          </a:r>
        </a:p>
        <a:p>
          <a:pPr rtl="1"/>
          <a:endParaRPr lang="fa-IR" sz="1400" b="1" dirty="0">
            <a:cs typeface="B Zar" panose="00000400000000000000" pitchFamily="2" charset="-78"/>
          </a:endParaRPr>
        </a:p>
      </dgm:t>
    </dgm:pt>
    <dgm:pt modelId="{048B8E7B-5C6E-4EB1-A79E-7F07B61977E1}" type="parTrans" cxnId="{7D6D9254-DD29-4690-AA03-BFB05C1BC9C9}">
      <dgm:prSet/>
      <dgm:spPr/>
      <dgm:t>
        <a:bodyPr/>
        <a:lstStyle/>
        <a:p>
          <a:pPr rtl="1"/>
          <a:endParaRPr lang="fa-IR"/>
        </a:p>
      </dgm:t>
    </dgm:pt>
    <dgm:pt modelId="{7166DEC4-9EAD-4FE5-8F17-68A765E39B7A}" type="sibTrans" cxnId="{7D6D9254-DD29-4690-AA03-BFB05C1BC9C9}">
      <dgm:prSet/>
      <dgm:spPr/>
      <dgm:t>
        <a:bodyPr/>
        <a:lstStyle/>
        <a:p>
          <a:pPr rtl="1"/>
          <a:endParaRPr lang="fa-IR"/>
        </a:p>
      </dgm:t>
    </dgm:pt>
    <dgm:pt modelId="{BFB46289-ED89-47CF-9D29-65D31CE1665A}" type="pres">
      <dgm:prSet presAssocID="{21E4BECD-0416-4A6F-BBA7-BD76E616F753}" presName="CompostProcess" presStyleCnt="0">
        <dgm:presLayoutVars>
          <dgm:dir/>
          <dgm:resizeHandles val="exact"/>
        </dgm:presLayoutVars>
      </dgm:prSet>
      <dgm:spPr/>
    </dgm:pt>
    <dgm:pt modelId="{A49B4683-6D10-4CD3-8733-091AEFEE7A68}" type="pres">
      <dgm:prSet presAssocID="{21E4BECD-0416-4A6F-BBA7-BD76E616F753}" presName="arrow" presStyleLbl="bgShp" presStyleIdx="0" presStyleCnt="1"/>
      <dgm:spPr/>
    </dgm:pt>
    <dgm:pt modelId="{562D96B5-91E5-43AC-BF51-F66002FFC796}" type="pres">
      <dgm:prSet presAssocID="{21E4BECD-0416-4A6F-BBA7-BD76E616F753}" presName="linearProcess" presStyleCnt="0"/>
      <dgm:spPr/>
    </dgm:pt>
    <dgm:pt modelId="{1B715A1D-0C23-4A9F-88EF-7CF70B422B40}" type="pres">
      <dgm:prSet presAssocID="{92A0CAC5-7B92-4FAC-B13B-97AB91B9254D}" presName="textNode" presStyleLbl="node1" presStyleIdx="0" presStyleCnt="5" custScaleX="141503" custScaleY="153543" custLinFactNeighborX="23679" custLinFactNeighborY="0">
        <dgm:presLayoutVars>
          <dgm:bulletEnabled val="1"/>
        </dgm:presLayoutVars>
      </dgm:prSet>
      <dgm:spPr/>
    </dgm:pt>
    <dgm:pt modelId="{C390D78D-536A-4671-A981-0BA3D21440B8}" type="pres">
      <dgm:prSet presAssocID="{3272C30E-E599-4C97-B626-54E1F50CB85B}" presName="sibTrans" presStyleCnt="0"/>
      <dgm:spPr/>
    </dgm:pt>
    <dgm:pt modelId="{47D41155-FA69-4563-BD4B-3F01B0082BBF}" type="pres">
      <dgm:prSet presAssocID="{B3BA4A55-6F17-47B1-B768-17A1BDFB3C8F}" presName="textNode" presStyleLbl="node1" presStyleIdx="1" presStyleCnt="5" custScaleY="82903" custLinFactNeighborX="9020" custLinFactNeighborY="0">
        <dgm:presLayoutVars>
          <dgm:bulletEnabled val="1"/>
        </dgm:presLayoutVars>
      </dgm:prSet>
      <dgm:spPr/>
    </dgm:pt>
    <dgm:pt modelId="{284DC371-068A-474F-A99E-AB209D3823CA}" type="pres">
      <dgm:prSet presAssocID="{6559CEAF-6925-4C72-8ED0-5B95FE76078C}" presName="sibTrans" presStyleCnt="0"/>
      <dgm:spPr/>
    </dgm:pt>
    <dgm:pt modelId="{6DD9BD08-C6F0-42F4-A60F-6B33FCBCCF6A}" type="pres">
      <dgm:prSet presAssocID="{38293A1B-5DBB-45EB-B2D8-842BEA21D58F}" presName="textNode" presStyleLbl="node1" presStyleIdx="2" presStyleCnt="5" custScaleY="175127" custLinFactNeighborX="-19229" custLinFactNeighborY="0">
        <dgm:presLayoutVars>
          <dgm:bulletEnabled val="1"/>
        </dgm:presLayoutVars>
      </dgm:prSet>
      <dgm:spPr/>
    </dgm:pt>
    <dgm:pt modelId="{70EA793B-CC24-4D92-9A7D-7797E4670B53}" type="pres">
      <dgm:prSet presAssocID="{98462AB0-9226-4EA5-9E0A-3F92B8B2F0BB}" presName="sibTrans" presStyleCnt="0"/>
      <dgm:spPr/>
    </dgm:pt>
    <dgm:pt modelId="{EA087457-8427-43B8-AA0B-ACA7A8FFA9CC}" type="pres">
      <dgm:prSet presAssocID="{D9E797E3-8BC6-4E1D-A75F-EC2902BE0616}" presName="textNode" presStyleLbl="node1" presStyleIdx="3" presStyleCnt="5" custLinFactNeighborX="22903" custLinFactNeighborY="6046">
        <dgm:presLayoutVars>
          <dgm:bulletEnabled val="1"/>
        </dgm:presLayoutVars>
      </dgm:prSet>
      <dgm:spPr/>
    </dgm:pt>
    <dgm:pt modelId="{A0B0DF92-9533-448C-BD6A-ECACE7828E00}" type="pres">
      <dgm:prSet presAssocID="{6AB9ED6C-EB4E-4389-9FF5-4B85A9D564EC}" presName="sibTrans" presStyleCnt="0"/>
      <dgm:spPr/>
    </dgm:pt>
    <dgm:pt modelId="{90523FF8-7E89-4306-B219-69AF0A4A9746}" type="pres">
      <dgm:prSet presAssocID="{5D938E47-0718-4C14-A01F-70CCA357D0A2}" presName="textNode" presStyleLbl="node1" presStyleIdx="4" presStyleCnt="5" custLinFactNeighborX="111" custLinFactNeighborY="0">
        <dgm:presLayoutVars>
          <dgm:bulletEnabled val="1"/>
        </dgm:presLayoutVars>
      </dgm:prSet>
      <dgm:spPr/>
    </dgm:pt>
  </dgm:ptLst>
  <dgm:cxnLst>
    <dgm:cxn modelId="{B74F163F-FC2C-4821-ACA4-4B087C87EDD8}" srcId="{21E4BECD-0416-4A6F-BBA7-BD76E616F753}" destId="{D9E797E3-8BC6-4E1D-A75F-EC2902BE0616}" srcOrd="3" destOrd="0" parTransId="{7E3407BD-D9C0-4259-AE2D-1E1C5B177895}" sibTransId="{6AB9ED6C-EB4E-4389-9FF5-4B85A9D564EC}"/>
    <dgm:cxn modelId="{60E4A448-4E8B-447E-818C-BE1A5DD1127F}" type="presOf" srcId="{21E4BECD-0416-4A6F-BBA7-BD76E616F753}" destId="{BFB46289-ED89-47CF-9D29-65D31CE1665A}" srcOrd="0" destOrd="0" presId="urn:microsoft.com/office/officeart/2005/8/layout/hProcess9"/>
    <dgm:cxn modelId="{7D6D9254-DD29-4690-AA03-BFB05C1BC9C9}" srcId="{21E4BECD-0416-4A6F-BBA7-BD76E616F753}" destId="{5D938E47-0718-4C14-A01F-70CCA357D0A2}" srcOrd="4" destOrd="0" parTransId="{048B8E7B-5C6E-4EB1-A79E-7F07B61977E1}" sibTransId="{7166DEC4-9EAD-4FE5-8F17-68A765E39B7A}"/>
    <dgm:cxn modelId="{BFBE8556-40FB-4049-AE0A-6918D0F2BFB4}" srcId="{21E4BECD-0416-4A6F-BBA7-BD76E616F753}" destId="{38293A1B-5DBB-45EB-B2D8-842BEA21D58F}" srcOrd="2" destOrd="0" parTransId="{FA15C7D6-D4FF-4C7D-B81F-952CAA67445D}" sibTransId="{98462AB0-9226-4EA5-9E0A-3F92B8B2F0BB}"/>
    <dgm:cxn modelId="{88B55D98-AE9F-45EE-B922-5A763448F8E7}" type="presOf" srcId="{5D938E47-0718-4C14-A01F-70CCA357D0A2}" destId="{90523FF8-7E89-4306-B219-69AF0A4A9746}" srcOrd="0" destOrd="0" presId="urn:microsoft.com/office/officeart/2005/8/layout/hProcess9"/>
    <dgm:cxn modelId="{9751DCA6-E175-417F-87DA-E89395583005}" type="presOf" srcId="{92A0CAC5-7B92-4FAC-B13B-97AB91B9254D}" destId="{1B715A1D-0C23-4A9F-88EF-7CF70B422B40}" srcOrd="0" destOrd="0" presId="urn:microsoft.com/office/officeart/2005/8/layout/hProcess9"/>
    <dgm:cxn modelId="{7979C6BA-2098-4D7D-89CB-403D4D911982}" type="presOf" srcId="{38293A1B-5DBB-45EB-B2D8-842BEA21D58F}" destId="{6DD9BD08-C6F0-42F4-A60F-6B33FCBCCF6A}" srcOrd="0" destOrd="0" presId="urn:microsoft.com/office/officeart/2005/8/layout/hProcess9"/>
    <dgm:cxn modelId="{F79279C1-84B9-44C6-ABBD-6EF2F38E873C}" type="presOf" srcId="{D9E797E3-8BC6-4E1D-A75F-EC2902BE0616}" destId="{EA087457-8427-43B8-AA0B-ACA7A8FFA9CC}" srcOrd="0" destOrd="0" presId="urn:microsoft.com/office/officeart/2005/8/layout/hProcess9"/>
    <dgm:cxn modelId="{8946CCCA-87E1-4F28-84CD-B457DFE8518C}" type="presOf" srcId="{B3BA4A55-6F17-47B1-B768-17A1BDFB3C8F}" destId="{47D41155-FA69-4563-BD4B-3F01B0082BBF}" srcOrd="0" destOrd="0" presId="urn:microsoft.com/office/officeart/2005/8/layout/hProcess9"/>
    <dgm:cxn modelId="{F23320DF-7758-4222-B06E-861FFC25978D}" srcId="{21E4BECD-0416-4A6F-BBA7-BD76E616F753}" destId="{92A0CAC5-7B92-4FAC-B13B-97AB91B9254D}" srcOrd="0" destOrd="0" parTransId="{B76AD5FF-EE61-4CCB-B708-99B5AED94B5F}" sibTransId="{3272C30E-E599-4C97-B626-54E1F50CB85B}"/>
    <dgm:cxn modelId="{3CE23DE2-4852-4020-9F04-6B6EE07E58D3}" srcId="{21E4BECD-0416-4A6F-BBA7-BD76E616F753}" destId="{B3BA4A55-6F17-47B1-B768-17A1BDFB3C8F}" srcOrd="1" destOrd="0" parTransId="{F8381D38-4FF1-433B-886F-3358F774385E}" sibTransId="{6559CEAF-6925-4C72-8ED0-5B95FE76078C}"/>
    <dgm:cxn modelId="{03EEA1BE-2154-4780-AFC1-B8F25A9C6471}" type="presParOf" srcId="{BFB46289-ED89-47CF-9D29-65D31CE1665A}" destId="{A49B4683-6D10-4CD3-8733-091AEFEE7A68}" srcOrd="0" destOrd="0" presId="urn:microsoft.com/office/officeart/2005/8/layout/hProcess9"/>
    <dgm:cxn modelId="{027D8495-6318-4E26-8F2F-317BE9046FD6}" type="presParOf" srcId="{BFB46289-ED89-47CF-9D29-65D31CE1665A}" destId="{562D96B5-91E5-43AC-BF51-F66002FFC796}" srcOrd="1" destOrd="0" presId="urn:microsoft.com/office/officeart/2005/8/layout/hProcess9"/>
    <dgm:cxn modelId="{ABA21EC3-1622-40B9-B3AD-F4387BB3A1F8}" type="presParOf" srcId="{562D96B5-91E5-43AC-BF51-F66002FFC796}" destId="{1B715A1D-0C23-4A9F-88EF-7CF70B422B40}" srcOrd="0" destOrd="0" presId="urn:microsoft.com/office/officeart/2005/8/layout/hProcess9"/>
    <dgm:cxn modelId="{D4E6CDA7-EBA2-42CD-A786-7CD506CA41FD}" type="presParOf" srcId="{562D96B5-91E5-43AC-BF51-F66002FFC796}" destId="{C390D78D-536A-4671-A981-0BA3D21440B8}" srcOrd="1" destOrd="0" presId="urn:microsoft.com/office/officeart/2005/8/layout/hProcess9"/>
    <dgm:cxn modelId="{0B3E34FA-7A16-4F3A-95EF-6BC2699D8647}" type="presParOf" srcId="{562D96B5-91E5-43AC-BF51-F66002FFC796}" destId="{47D41155-FA69-4563-BD4B-3F01B0082BBF}" srcOrd="2" destOrd="0" presId="urn:microsoft.com/office/officeart/2005/8/layout/hProcess9"/>
    <dgm:cxn modelId="{148162F6-4001-4AEA-8B7B-02C6922F1DB5}" type="presParOf" srcId="{562D96B5-91E5-43AC-BF51-F66002FFC796}" destId="{284DC371-068A-474F-A99E-AB209D3823CA}" srcOrd="3" destOrd="0" presId="urn:microsoft.com/office/officeart/2005/8/layout/hProcess9"/>
    <dgm:cxn modelId="{2A019935-CC45-45DB-9B2D-FB76A0B9AFF6}" type="presParOf" srcId="{562D96B5-91E5-43AC-BF51-F66002FFC796}" destId="{6DD9BD08-C6F0-42F4-A60F-6B33FCBCCF6A}" srcOrd="4" destOrd="0" presId="urn:microsoft.com/office/officeart/2005/8/layout/hProcess9"/>
    <dgm:cxn modelId="{4EA29697-CBCA-4ACE-A371-58E41428CA3C}" type="presParOf" srcId="{562D96B5-91E5-43AC-BF51-F66002FFC796}" destId="{70EA793B-CC24-4D92-9A7D-7797E4670B53}" srcOrd="5" destOrd="0" presId="urn:microsoft.com/office/officeart/2005/8/layout/hProcess9"/>
    <dgm:cxn modelId="{75FDB77F-EB7B-481C-B89C-529605E09E1E}" type="presParOf" srcId="{562D96B5-91E5-43AC-BF51-F66002FFC796}" destId="{EA087457-8427-43B8-AA0B-ACA7A8FFA9CC}" srcOrd="6" destOrd="0" presId="urn:microsoft.com/office/officeart/2005/8/layout/hProcess9"/>
    <dgm:cxn modelId="{9A222794-7CF8-456D-8B00-8C5E7382B5D3}" type="presParOf" srcId="{562D96B5-91E5-43AC-BF51-F66002FFC796}" destId="{A0B0DF92-9533-448C-BD6A-ECACE7828E00}" srcOrd="7" destOrd="0" presId="urn:microsoft.com/office/officeart/2005/8/layout/hProcess9"/>
    <dgm:cxn modelId="{AE01B8A2-E34B-4CB3-AC1D-A90CC11C0CC7}" type="presParOf" srcId="{562D96B5-91E5-43AC-BF51-F66002FFC796}" destId="{90523FF8-7E89-4306-B219-69AF0A4A9746}" srcOrd="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46EA8E9-0E68-4D6B-82BC-0AE96C95120B}" type="doc">
      <dgm:prSet loTypeId="urn:microsoft.com/office/officeart/2005/8/layout/hList6" loCatId="list" qsTypeId="urn:microsoft.com/office/officeart/2005/8/quickstyle/simple5" qsCatId="simple" csTypeId="urn:microsoft.com/office/officeart/2005/8/colors/colorful1" csCatId="colorful" phldr="1"/>
      <dgm:spPr/>
      <dgm:t>
        <a:bodyPr/>
        <a:lstStyle/>
        <a:p>
          <a:endParaRPr lang="en-US"/>
        </a:p>
      </dgm:t>
    </dgm:pt>
    <dgm:pt modelId="{EEB26170-4AC3-4B96-BBFD-7045FEAB0D00}">
      <dgm:prSet phldrT="[Text]"/>
      <dgm:spPr>
        <a:xfrm rot="16200000">
          <a:off x="-617911" y="619954"/>
          <a:ext cx="1972974" cy="733064"/>
        </a:xfrm>
        <a:prstGeom prst="flowChartManualOperation">
          <a:avLst/>
        </a:prstGeom>
        <a:gradFill rotWithShape="0">
          <a:gsLst>
            <a:gs pos="0">
              <a:srgbClr val="A50E82">
                <a:hueOff val="0"/>
                <a:satOff val="0"/>
                <a:lumOff val="0"/>
                <a:alphaOff val="0"/>
                <a:tint val="98000"/>
                <a:hueMod val="94000"/>
                <a:satMod val="130000"/>
                <a:lumMod val="128000"/>
              </a:srgbClr>
            </a:gs>
            <a:gs pos="100000">
              <a:srgbClr val="A50E82">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gm:spPr>
      <dgm:t>
        <a:bodyPr/>
        <a:lstStyle/>
        <a:p>
          <a:pPr>
            <a:buNone/>
          </a:pPr>
          <a:r>
            <a:rPr lang="fa-IR" b="1" dirty="0">
              <a:solidFill>
                <a:srgbClr val="FFFFFF"/>
              </a:solidFill>
              <a:latin typeface="Century Gothic"/>
              <a:ea typeface="+mn-ea"/>
              <a:cs typeface="B Mitra" panose="00000400000000000000" pitchFamily="2" charset="-78"/>
            </a:rPr>
            <a:t>تعویض غلتک کاری از قفسه</a:t>
          </a:r>
          <a:endParaRPr lang="en-US" b="1" dirty="0">
            <a:solidFill>
              <a:srgbClr val="FFFFFF"/>
            </a:solidFill>
            <a:latin typeface="Century Gothic"/>
            <a:ea typeface="+mn-ea"/>
            <a:cs typeface="B Mitra" panose="00000400000000000000" pitchFamily="2" charset="-78"/>
          </a:endParaRPr>
        </a:p>
      </dgm:t>
    </dgm:pt>
    <dgm:pt modelId="{963D8E67-715A-4F23-80F5-2C8DB04C19B7}" type="parTrans" cxnId="{F826BA30-D305-49C4-AF32-E367EBA242A3}">
      <dgm:prSet/>
      <dgm:spPr/>
      <dgm:t>
        <a:bodyPr/>
        <a:lstStyle/>
        <a:p>
          <a:endParaRPr lang="en-US" b="1">
            <a:solidFill>
              <a:schemeClr val="tx2"/>
            </a:solidFill>
            <a:cs typeface="B Mitra" panose="00000400000000000000" pitchFamily="2" charset="-78"/>
          </a:endParaRPr>
        </a:p>
      </dgm:t>
    </dgm:pt>
    <dgm:pt modelId="{83F7927B-B229-478E-80B2-42F756A1A6FC}" type="sibTrans" cxnId="{F826BA30-D305-49C4-AF32-E367EBA242A3}">
      <dgm:prSet/>
      <dgm:spPr/>
      <dgm:t>
        <a:bodyPr/>
        <a:lstStyle/>
        <a:p>
          <a:endParaRPr lang="en-US" b="1">
            <a:solidFill>
              <a:schemeClr val="tx2"/>
            </a:solidFill>
            <a:cs typeface="B Mitra" panose="00000400000000000000" pitchFamily="2" charset="-78"/>
          </a:endParaRPr>
        </a:p>
      </dgm:t>
    </dgm:pt>
    <dgm:pt modelId="{48EAD48C-EE8C-4DED-88B2-F3DFB5095F75}">
      <dgm:prSet phldrT="[Text]"/>
      <dgm:spPr>
        <a:xfrm rot="16200000">
          <a:off x="170132" y="619954"/>
          <a:ext cx="1972974" cy="733064"/>
        </a:xfrm>
        <a:prstGeom prst="flowChartManualOperation">
          <a:avLst/>
        </a:prstGeom>
        <a:gradFill rotWithShape="0">
          <a:gsLst>
            <a:gs pos="0">
              <a:srgbClr val="14967C">
                <a:hueOff val="0"/>
                <a:satOff val="0"/>
                <a:lumOff val="0"/>
                <a:alphaOff val="0"/>
                <a:tint val="98000"/>
                <a:hueMod val="94000"/>
                <a:satMod val="130000"/>
                <a:lumMod val="128000"/>
              </a:srgbClr>
            </a:gs>
            <a:gs pos="100000">
              <a:srgbClr val="14967C">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gm:spPr>
      <dgm:t>
        <a:bodyPr/>
        <a:lstStyle/>
        <a:p>
          <a:pPr>
            <a:buNone/>
          </a:pPr>
          <a:r>
            <a:rPr lang="fa-IR" b="1" dirty="0">
              <a:solidFill>
                <a:srgbClr val="FFFFFF"/>
              </a:solidFill>
              <a:latin typeface="Century Gothic"/>
              <a:ea typeface="+mn-ea"/>
              <a:cs typeface="B Mitra" panose="00000400000000000000" pitchFamily="2" charset="-78"/>
            </a:rPr>
            <a:t>ارسال غلتک کاری به کارگاه</a:t>
          </a:r>
          <a:endParaRPr lang="en-US" b="1" dirty="0">
            <a:solidFill>
              <a:srgbClr val="FFFFFF"/>
            </a:solidFill>
            <a:latin typeface="Century Gothic"/>
            <a:ea typeface="+mn-ea"/>
            <a:cs typeface="B Mitra" panose="00000400000000000000" pitchFamily="2" charset="-78"/>
          </a:endParaRPr>
        </a:p>
      </dgm:t>
    </dgm:pt>
    <dgm:pt modelId="{B86CE105-A3A3-4962-B24D-4CBD69E859A5}" type="parTrans" cxnId="{E789589D-76E0-47E1-BA86-8F42C628679F}">
      <dgm:prSet/>
      <dgm:spPr/>
      <dgm:t>
        <a:bodyPr/>
        <a:lstStyle/>
        <a:p>
          <a:endParaRPr lang="en-US" b="1">
            <a:solidFill>
              <a:schemeClr val="tx2"/>
            </a:solidFill>
            <a:cs typeface="B Mitra" panose="00000400000000000000" pitchFamily="2" charset="-78"/>
          </a:endParaRPr>
        </a:p>
      </dgm:t>
    </dgm:pt>
    <dgm:pt modelId="{B66D82BF-3C94-4CE4-AD05-CF82DC443721}" type="sibTrans" cxnId="{E789589D-76E0-47E1-BA86-8F42C628679F}">
      <dgm:prSet/>
      <dgm:spPr/>
      <dgm:t>
        <a:bodyPr/>
        <a:lstStyle/>
        <a:p>
          <a:endParaRPr lang="en-US" b="1">
            <a:solidFill>
              <a:schemeClr val="tx2"/>
            </a:solidFill>
            <a:cs typeface="B Mitra" panose="00000400000000000000" pitchFamily="2" charset="-78"/>
          </a:endParaRPr>
        </a:p>
      </dgm:t>
    </dgm:pt>
    <dgm:pt modelId="{D4EEF136-25BA-4168-A413-DBBA0CF8609A}">
      <dgm:prSet phldrT="[Text]"/>
      <dgm:spPr>
        <a:xfrm rot="16200000">
          <a:off x="1746221" y="619954"/>
          <a:ext cx="1972974" cy="733064"/>
        </a:xfrm>
        <a:prstGeom prst="flowChartManualOperation">
          <a:avLst/>
        </a:prstGeom>
        <a:gradFill rotWithShape="0">
          <a:gsLst>
            <a:gs pos="0">
              <a:srgbClr val="E87D37">
                <a:hueOff val="0"/>
                <a:satOff val="0"/>
                <a:lumOff val="0"/>
                <a:alphaOff val="0"/>
                <a:tint val="98000"/>
                <a:hueMod val="94000"/>
                <a:satMod val="130000"/>
                <a:lumMod val="128000"/>
              </a:srgbClr>
            </a:gs>
            <a:gs pos="100000">
              <a:srgbClr val="E87D37">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gm:spPr>
      <dgm:t>
        <a:bodyPr/>
        <a:lstStyle/>
        <a:p>
          <a:pPr>
            <a:buNone/>
          </a:pPr>
          <a:r>
            <a:rPr lang="fa-IR" b="1" dirty="0">
              <a:solidFill>
                <a:srgbClr val="FFFFFF"/>
              </a:solidFill>
              <a:latin typeface="Century Gothic"/>
              <a:ea typeface="+mn-ea"/>
              <a:cs typeface="B Mitra" panose="00000400000000000000" pitchFamily="2" charset="-78"/>
            </a:rPr>
            <a:t>گریت بلاست یا </a:t>
          </a:r>
          <a:r>
            <a:rPr lang="en-US" b="1" dirty="0">
              <a:solidFill>
                <a:srgbClr val="FFFFFF"/>
              </a:solidFill>
              <a:latin typeface="Century Gothic"/>
              <a:ea typeface="+mn-ea"/>
              <a:cs typeface="B Mitra" panose="00000400000000000000" pitchFamily="2" charset="-78"/>
            </a:rPr>
            <a:t>EDT </a:t>
          </a:r>
          <a:r>
            <a:rPr lang="fa-IR" b="1" dirty="0">
              <a:solidFill>
                <a:srgbClr val="FFFFFF"/>
              </a:solidFill>
              <a:latin typeface="Century Gothic"/>
              <a:ea typeface="+mn-ea"/>
              <a:cs typeface="B Mitra" panose="00000400000000000000" pitchFamily="2" charset="-78"/>
            </a:rPr>
            <a:t> در صورت نیاز به زبری بالا</a:t>
          </a:r>
          <a:endParaRPr lang="en-US" b="1" dirty="0">
            <a:solidFill>
              <a:srgbClr val="FFFFFF"/>
            </a:solidFill>
            <a:latin typeface="Century Gothic"/>
            <a:ea typeface="+mn-ea"/>
            <a:cs typeface="B Mitra" panose="00000400000000000000" pitchFamily="2" charset="-78"/>
          </a:endParaRPr>
        </a:p>
      </dgm:t>
    </dgm:pt>
    <dgm:pt modelId="{1A9B671D-2047-4230-AA5E-8E831168A497}" type="parTrans" cxnId="{0FF64D67-8897-4B56-8AD7-F1CBFFE09444}">
      <dgm:prSet/>
      <dgm:spPr/>
      <dgm:t>
        <a:bodyPr/>
        <a:lstStyle/>
        <a:p>
          <a:endParaRPr lang="en-US" b="1">
            <a:solidFill>
              <a:schemeClr val="tx2"/>
            </a:solidFill>
            <a:cs typeface="B Mitra" panose="00000400000000000000" pitchFamily="2" charset="-78"/>
          </a:endParaRPr>
        </a:p>
      </dgm:t>
    </dgm:pt>
    <dgm:pt modelId="{676F9F6C-99FB-46CF-AEF9-880C6A2DC133}" type="sibTrans" cxnId="{0FF64D67-8897-4B56-8AD7-F1CBFFE09444}">
      <dgm:prSet/>
      <dgm:spPr/>
      <dgm:t>
        <a:bodyPr/>
        <a:lstStyle/>
        <a:p>
          <a:endParaRPr lang="en-US" b="1">
            <a:solidFill>
              <a:schemeClr val="tx2"/>
            </a:solidFill>
            <a:cs typeface="B Mitra" panose="00000400000000000000" pitchFamily="2" charset="-78"/>
          </a:endParaRPr>
        </a:p>
      </dgm:t>
    </dgm:pt>
    <dgm:pt modelId="{A190C9A9-13FA-4BA6-836C-45D030BEE9E9}">
      <dgm:prSet phldrT="[Text]"/>
      <dgm:spPr>
        <a:xfrm rot="16200000">
          <a:off x="2534265" y="619954"/>
          <a:ext cx="1972974" cy="733064"/>
        </a:xfrm>
        <a:prstGeom prst="flowChartManualOperation">
          <a:avLst/>
        </a:prstGeom>
        <a:gradFill rotWithShape="0">
          <a:gsLst>
            <a:gs pos="0">
              <a:srgbClr val="C62324">
                <a:hueOff val="0"/>
                <a:satOff val="0"/>
                <a:lumOff val="0"/>
                <a:alphaOff val="0"/>
                <a:tint val="98000"/>
                <a:hueMod val="94000"/>
                <a:satMod val="130000"/>
                <a:lumMod val="128000"/>
              </a:srgbClr>
            </a:gs>
            <a:gs pos="100000">
              <a:srgbClr val="C62324">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gm:spPr>
      <dgm:t>
        <a:bodyPr/>
        <a:lstStyle/>
        <a:p>
          <a:pPr>
            <a:buNone/>
          </a:pPr>
          <a:r>
            <a:rPr lang="fa-IR" b="1" dirty="0">
              <a:solidFill>
                <a:srgbClr val="FFFFFF"/>
              </a:solidFill>
              <a:latin typeface="Century Gothic"/>
              <a:ea typeface="+mn-ea"/>
              <a:cs typeface="B Mitra" panose="00000400000000000000" pitchFamily="2" charset="-78"/>
            </a:rPr>
            <a:t>ارسال غلتک به واحد کروم کاری</a:t>
          </a:r>
          <a:endParaRPr lang="en-US" b="1" dirty="0">
            <a:solidFill>
              <a:srgbClr val="FFFFFF"/>
            </a:solidFill>
            <a:latin typeface="Century Gothic"/>
            <a:ea typeface="+mn-ea"/>
            <a:cs typeface="B Mitra" panose="00000400000000000000" pitchFamily="2" charset="-78"/>
          </a:endParaRPr>
        </a:p>
      </dgm:t>
    </dgm:pt>
    <dgm:pt modelId="{FF1DFB30-E94D-4125-AFD5-9BF552A1C838}" type="parTrans" cxnId="{D6AEB011-926F-422F-81C8-54B8625BC09B}">
      <dgm:prSet/>
      <dgm:spPr/>
      <dgm:t>
        <a:bodyPr/>
        <a:lstStyle/>
        <a:p>
          <a:endParaRPr lang="en-US" b="1">
            <a:solidFill>
              <a:schemeClr val="tx2"/>
            </a:solidFill>
            <a:cs typeface="B Mitra" panose="00000400000000000000" pitchFamily="2" charset="-78"/>
          </a:endParaRPr>
        </a:p>
      </dgm:t>
    </dgm:pt>
    <dgm:pt modelId="{8C42ADE2-13B0-471D-97E3-9D29A8FF89C6}" type="sibTrans" cxnId="{D6AEB011-926F-422F-81C8-54B8625BC09B}">
      <dgm:prSet/>
      <dgm:spPr/>
      <dgm:t>
        <a:bodyPr/>
        <a:lstStyle/>
        <a:p>
          <a:endParaRPr lang="en-US" b="1">
            <a:solidFill>
              <a:schemeClr val="tx2"/>
            </a:solidFill>
            <a:cs typeface="B Mitra" panose="00000400000000000000" pitchFamily="2" charset="-78"/>
          </a:endParaRPr>
        </a:p>
      </dgm:t>
    </dgm:pt>
    <dgm:pt modelId="{6C793D2A-F28E-47F8-BFB7-7C7B8713B92A}">
      <dgm:prSet phldrT="[Text]"/>
      <dgm:spPr>
        <a:xfrm rot="16200000">
          <a:off x="3322310" y="619954"/>
          <a:ext cx="1972974" cy="733064"/>
        </a:xfrm>
        <a:prstGeom prst="flowChartManualOperation">
          <a:avLst/>
        </a:prstGeom>
        <a:gradFill rotWithShape="0">
          <a:gsLst>
            <a:gs pos="0">
              <a:srgbClr val="A50E82">
                <a:hueOff val="0"/>
                <a:satOff val="0"/>
                <a:lumOff val="0"/>
                <a:alphaOff val="0"/>
                <a:tint val="98000"/>
                <a:hueMod val="94000"/>
                <a:satMod val="130000"/>
                <a:lumMod val="128000"/>
              </a:srgbClr>
            </a:gs>
            <a:gs pos="100000">
              <a:srgbClr val="A50E82">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gm:spPr>
      <dgm:t>
        <a:bodyPr/>
        <a:lstStyle/>
        <a:p>
          <a:pPr>
            <a:buNone/>
          </a:pPr>
          <a:r>
            <a:rPr lang="fa-IR" b="1" dirty="0">
              <a:solidFill>
                <a:srgbClr val="FFFFFF"/>
              </a:solidFill>
              <a:latin typeface="Century Gothic"/>
              <a:ea typeface="+mn-ea"/>
              <a:cs typeface="B Mitra" panose="00000400000000000000" pitchFamily="2" charset="-78"/>
            </a:rPr>
            <a:t>کروم کاری غلتک در صورت نیاز</a:t>
          </a:r>
          <a:endParaRPr lang="en-US" b="1" dirty="0">
            <a:solidFill>
              <a:srgbClr val="FFFFFF"/>
            </a:solidFill>
            <a:latin typeface="Century Gothic"/>
            <a:ea typeface="+mn-ea"/>
            <a:cs typeface="B Mitra" panose="00000400000000000000" pitchFamily="2" charset="-78"/>
          </a:endParaRPr>
        </a:p>
      </dgm:t>
    </dgm:pt>
    <dgm:pt modelId="{4A8984C0-32AF-426D-A1F7-12617B32C27D}" type="parTrans" cxnId="{DDAC4F1F-2613-4C8A-90A3-8915584B890D}">
      <dgm:prSet/>
      <dgm:spPr/>
      <dgm:t>
        <a:bodyPr/>
        <a:lstStyle/>
        <a:p>
          <a:endParaRPr lang="en-US" b="1">
            <a:solidFill>
              <a:schemeClr val="tx2"/>
            </a:solidFill>
            <a:cs typeface="B Mitra" panose="00000400000000000000" pitchFamily="2" charset="-78"/>
          </a:endParaRPr>
        </a:p>
      </dgm:t>
    </dgm:pt>
    <dgm:pt modelId="{32005B32-5416-4CFA-93BE-96D96357B86A}" type="sibTrans" cxnId="{DDAC4F1F-2613-4C8A-90A3-8915584B890D}">
      <dgm:prSet/>
      <dgm:spPr/>
      <dgm:t>
        <a:bodyPr/>
        <a:lstStyle/>
        <a:p>
          <a:endParaRPr lang="en-US" b="1">
            <a:solidFill>
              <a:schemeClr val="tx2"/>
            </a:solidFill>
            <a:cs typeface="B Mitra" panose="00000400000000000000" pitchFamily="2" charset="-78"/>
          </a:endParaRPr>
        </a:p>
      </dgm:t>
    </dgm:pt>
    <dgm:pt modelId="{80BF2DCB-EECB-4C9F-92DB-4C8F7246E901}">
      <dgm:prSet phldrT="[Text]"/>
      <dgm:spPr>
        <a:xfrm rot="16200000">
          <a:off x="958177" y="619954"/>
          <a:ext cx="1972974" cy="733064"/>
        </a:xfrm>
        <a:prstGeom prst="flowChartManualOperation">
          <a:avLst/>
        </a:prstGeom>
        <a:gradFill rotWithShape="0">
          <a:gsLst>
            <a:gs pos="0">
              <a:srgbClr val="6A9E1F">
                <a:hueOff val="0"/>
                <a:satOff val="0"/>
                <a:lumOff val="0"/>
                <a:alphaOff val="0"/>
                <a:tint val="98000"/>
                <a:hueMod val="94000"/>
                <a:satMod val="130000"/>
                <a:lumMod val="128000"/>
              </a:srgbClr>
            </a:gs>
            <a:gs pos="100000">
              <a:srgbClr val="6A9E1F">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gm:spPr>
      <dgm:t>
        <a:bodyPr/>
        <a:lstStyle/>
        <a:p>
          <a:pPr>
            <a:buNone/>
          </a:pPr>
          <a:r>
            <a:rPr lang="fa-IR" b="1" dirty="0">
              <a:solidFill>
                <a:srgbClr val="FFFFFF"/>
              </a:solidFill>
              <a:latin typeface="Century Gothic"/>
              <a:ea typeface="+mn-ea"/>
              <a:cs typeface="B Mitra" panose="00000400000000000000" pitchFamily="2" charset="-78"/>
            </a:rPr>
            <a:t>دمونتاژ چوک غلتک کاری با دی چوکر کاری</a:t>
          </a:r>
          <a:endParaRPr lang="en-US" b="1" dirty="0">
            <a:solidFill>
              <a:srgbClr val="FFFFFF"/>
            </a:solidFill>
            <a:latin typeface="Century Gothic"/>
            <a:ea typeface="+mn-ea"/>
            <a:cs typeface="B Mitra" panose="00000400000000000000" pitchFamily="2" charset="-78"/>
          </a:endParaRPr>
        </a:p>
      </dgm:t>
    </dgm:pt>
    <dgm:pt modelId="{61328F72-7F4E-4A00-BE5F-C164FEC7BC65}" type="parTrans" cxnId="{D9DFB071-43B6-4967-8107-E1E80F650F60}">
      <dgm:prSet/>
      <dgm:spPr/>
      <dgm:t>
        <a:bodyPr/>
        <a:lstStyle/>
        <a:p>
          <a:endParaRPr lang="en-US" b="1">
            <a:solidFill>
              <a:schemeClr val="tx2"/>
            </a:solidFill>
            <a:cs typeface="B Mitra" panose="00000400000000000000" pitchFamily="2" charset="-78"/>
          </a:endParaRPr>
        </a:p>
      </dgm:t>
    </dgm:pt>
    <dgm:pt modelId="{C2080C0F-93CC-4DA7-9E85-6D9FC0CA8E32}" type="sibTrans" cxnId="{D9DFB071-43B6-4967-8107-E1E80F650F60}">
      <dgm:prSet/>
      <dgm:spPr/>
      <dgm:t>
        <a:bodyPr/>
        <a:lstStyle/>
        <a:p>
          <a:endParaRPr lang="en-US" b="1">
            <a:solidFill>
              <a:schemeClr val="tx2"/>
            </a:solidFill>
            <a:cs typeface="B Mitra" panose="00000400000000000000" pitchFamily="2" charset="-78"/>
          </a:endParaRPr>
        </a:p>
      </dgm:t>
    </dgm:pt>
    <dgm:pt modelId="{C2E6336F-ABD3-43BD-9217-88D6E6302D15}">
      <dgm:prSet phldrT="[Text]"/>
      <dgm:spPr>
        <a:xfrm rot="16200000">
          <a:off x="4110354" y="619954"/>
          <a:ext cx="1972974" cy="733064"/>
        </a:xfrm>
        <a:prstGeom prst="flowChartManualOperation">
          <a:avLst/>
        </a:prstGeom>
        <a:gradFill rotWithShape="0">
          <a:gsLst>
            <a:gs pos="0">
              <a:srgbClr val="14967C">
                <a:hueOff val="0"/>
                <a:satOff val="0"/>
                <a:lumOff val="0"/>
                <a:alphaOff val="0"/>
                <a:tint val="98000"/>
                <a:hueMod val="94000"/>
                <a:satMod val="130000"/>
                <a:lumMod val="128000"/>
              </a:srgbClr>
            </a:gs>
            <a:gs pos="100000">
              <a:srgbClr val="14967C">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gm:spPr>
      <dgm:t>
        <a:bodyPr/>
        <a:lstStyle/>
        <a:p>
          <a:pPr>
            <a:buNone/>
          </a:pPr>
          <a:r>
            <a:rPr lang="fa-IR" b="1" dirty="0">
              <a:solidFill>
                <a:srgbClr val="FFFFFF"/>
              </a:solidFill>
              <a:latin typeface="Century Gothic"/>
              <a:ea typeface="+mn-ea"/>
              <a:cs typeface="B Mitra" panose="00000400000000000000" pitchFamily="2" charset="-78"/>
            </a:rPr>
            <a:t>ارسال غلتک از واحد کروم به کارگاه غلتک</a:t>
          </a:r>
          <a:endParaRPr lang="en-US" b="1" dirty="0">
            <a:solidFill>
              <a:srgbClr val="FFFFFF"/>
            </a:solidFill>
            <a:latin typeface="Century Gothic"/>
            <a:ea typeface="+mn-ea"/>
            <a:cs typeface="B Mitra" panose="00000400000000000000" pitchFamily="2" charset="-78"/>
          </a:endParaRPr>
        </a:p>
      </dgm:t>
    </dgm:pt>
    <dgm:pt modelId="{13884B65-B741-40A0-9687-6947A27173C7}" type="parTrans" cxnId="{E79F5ADE-A354-47F8-B593-513DE01634A6}">
      <dgm:prSet/>
      <dgm:spPr/>
      <dgm:t>
        <a:bodyPr/>
        <a:lstStyle/>
        <a:p>
          <a:endParaRPr lang="en-US" b="1">
            <a:solidFill>
              <a:schemeClr val="tx2"/>
            </a:solidFill>
            <a:cs typeface="B Mitra" panose="00000400000000000000" pitchFamily="2" charset="-78"/>
          </a:endParaRPr>
        </a:p>
      </dgm:t>
    </dgm:pt>
    <dgm:pt modelId="{3C7A5488-F6DF-4610-B259-53F4B8BB339D}" type="sibTrans" cxnId="{E79F5ADE-A354-47F8-B593-513DE01634A6}">
      <dgm:prSet/>
      <dgm:spPr/>
      <dgm:t>
        <a:bodyPr/>
        <a:lstStyle/>
        <a:p>
          <a:endParaRPr lang="en-US" b="1">
            <a:solidFill>
              <a:schemeClr val="tx2"/>
            </a:solidFill>
            <a:cs typeface="B Mitra" panose="00000400000000000000" pitchFamily="2" charset="-78"/>
          </a:endParaRPr>
        </a:p>
      </dgm:t>
    </dgm:pt>
    <dgm:pt modelId="{2D253E33-9987-45F0-A25D-F00661F55DB8}">
      <dgm:prSet phldrT="[Text]"/>
      <dgm:spPr>
        <a:xfrm rot="16200000">
          <a:off x="4898398" y="619954"/>
          <a:ext cx="1972974" cy="733064"/>
        </a:xfrm>
        <a:prstGeom prst="flowChartManualOperation">
          <a:avLst/>
        </a:prstGeom>
        <a:gradFill rotWithShape="0">
          <a:gsLst>
            <a:gs pos="0">
              <a:srgbClr val="6A9E1F">
                <a:hueOff val="0"/>
                <a:satOff val="0"/>
                <a:lumOff val="0"/>
                <a:alphaOff val="0"/>
                <a:tint val="98000"/>
                <a:hueMod val="94000"/>
                <a:satMod val="130000"/>
                <a:lumMod val="128000"/>
              </a:srgbClr>
            </a:gs>
            <a:gs pos="100000">
              <a:srgbClr val="6A9E1F">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gm:spPr>
      <dgm:t>
        <a:bodyPr/>
        <a:lstStyle/>
        <a:p>
          <a:pPr>
            <a:buNone/>
          </a:pPr>
          <a:r>
            <a:rPr lang="fa-IR" b="1" dirty="0">
              <a:solidFill>
                <a:srgbClr val="FFFFFF"/>
              </a:solidFill>
              <a:latin typeface="Century Gothic"/>
              <a:ea typeface="+mn-ea"/>
              <a:cs typeface="B Mitra" panose="00000400000000000000" pitchFamily="2" charset="-78"/>
            </a:rPr>
            <a:t>مونتاژ چوک غلتک توسط دستگاه دی چوکر</a:t>
          </a:r>
          <a:endParaRPr lang="en-US" b="1" dirty="0">
            <a:solidFill>
              <a:srgbClr val="FFFFFF"/>
            </a:solidFill>
            <a:latin typeface="Century Gothic"/>
            <a:ea typeface="+mn-ea"/>
            <a:cs typeface="B Mitra" panose="00000400000000000000" pitchFamily="2" charset="-78"/>
          </a:endParaRPr>
        </a:p>
      </dgm:t>
    </dgm:pt>
    <dgm:pt modelId="{B9E4B3A0-93D4-424E-9EEF-8879D1A47829}" type="parTrans" cxnId="{76E1344A-BCBF-4334-83EF-A4CD94D8A14C}">
      <dgm:prSet/>
      <dgm:spPr/>
      <dgm:t>
        <a:bodyPr/>
        <a:lstStyle/>
        <a:p>
          <a:endParaRPr lang="en-US" b="1">
            <a:solidFill>
              <a:schemeClr val="tx2"/>
            </a:solidFill>
            <a:cs typeface="B Mitra" panose="00000400000000000000" pitchFamily="2" charset="-78"/>
          </a:endParaRPr>
        </a:p>
      </dgm:t>
    </dgm:pt>
    <dgm:pt modelId="{AFC5BFB7-48F2-49E8-9849-AFD501C2C55C}" type="sibTrans" cxnId="{76E1344A-BCBF-4334-83EF-A4CD94D8A14C}">
      <dgm:prSet/>
      <dgm:spPr/>
      <dgm:t>
        <a:bodyPr/>
        <a:lstStyle/>
        <a:p>
          <a:endParaRPr lang="en-US" b="1">
            <a:solidFill>
              <a:schemeClr val="tx2"/>
            </a:solidFill>
            <a:cs typeface="B Mitra" panose="00000400000000000000" pitchFamily="2" charset="-78"/>
          </a:endParaRPr>
        </a:p>
      </dgm:t>
    </dgm:pt>
    <dgm:pt modelId="{B9B41587-C92B-4163-AE0D-9FEADC80CBE7}">
      <dgm:prSet phldrT="[Text]"/>
      <dgm:spPr>
        <a:xfrm rot="16200000">
          <a:off x="5686443" y="619954"/>
          <a:ext cx="1972974" cy="733064"/>
        </a:xfrm>
        <a:prstGeom prst="flowChartManualOperation">
          <a:avLst/>
        </a:prstGeom>
        <a:gradFill rotWithShape="0">
          <a:gsLst>
            <a:gs pos="0">
              <a:srgbClr val="E87D37">
                <a:hueOff val="0"/>
                <a:satOff val="0"/>
                <a:lumOff val="0"/>
                <a:alphaOff val="0"/>
                <a:tint val="98000"/>
                <a:hueMod val="94000"/>
                <a:satMod val="130000"/>
                <a:lumMod val="128000"/>
              </a:srgbClr>
            </a:gs>
            <a:gs pos="100000">
              <a:srgbClr val="E87D37">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gm:spPr>
      <dgm:t>
        <a:bodyPr/>
        <a:lstStyle/>
        <a:p>
          <a:pPr>
            <a:buNone/>
          </a:pPr>
          <a:r>
            <a:rPr lang="fa-IR" b="1" dirty="0">
              <a:solidFill>
                <a:srgbClr val="FFFFFF"/>
              </a:solidFill>
              <a:latin typeface="Century Gothic"/>
              <a:ea typeface="+mn-ea"/>
              <a:cs typeface="B Mitra" panose="00000400000000000000" pitchFamily="2" charset="-78"/>
            </a:rPr>
            <a:t>کنترل های نهایی بر روی غلتک و آماده ارسال به خط</a:t>
          </a:r>
          <a:endParaRPr lang="en-US" b="1" dirty="0">
            <a:solidFill>
              <a:srgbClr val="FFFFFF"/>
            </a:solidFill>
            <a:latin typeface="Century Gothic"/>
            <a:ea typeface="+mn-ea"/>
            <a:cs typeface="B Mitra" panose="00000400000000000000" pitchFamily="2" charset="-78"/>
          </a:endParaRPr>
        </a:p>
      </dgm:t>
    </dgm:pt>
    <dgm:pt modelId="{9A3D37B2-E55E-41E2-B4C7-652D6812D96D}" type="parTrans" cxnId="{2644CCC9-FCA4-479F-85FD-39DFA362E763}">
      <dgm:prSet/>
      <dgm:spPr/>
      <dgm:t>
        <a:bodyPr/>
        <a:lstStyle/>
        <a:p>
          <a:endParaRPr lang="en-US" b="1">
            <a:solidFill>
              <a:schemeClr val="tx2"/>
            </a:solidFill>
            <a:cs typeface="B Mitra" panose="00000400000000000000" pitchFamily="2" charset="-78"/>
          </a:endParaRPr>
        </a:p>
      </dgm:t>
    </dgm:pt>
    <dgm:pt modelId="{8EE5C496-63E3-4726-A02E-2B3876ECD61B}" type="sibTrans" cxnId="{2644CCC9-FCA4-479F-85FD-39DFA362E763}">
      <dgm:prSet/>
      <dgm:spPr/>
      <dgm:t>
        <a:bodyPr/>
        <a:lstStyle/>
        <a:p>
          <a:endParaRPr lang="en-US" b="1">
            <a:solidFill>
              <a:schemeClr val="tx2"/>
            </a:solidFill>
            <a:cs typeface="B Mitra" panose="00000400000000000000" pitchFamily="2" charset="-78"/>
          </a:endParaRPr>
        </a:p>
      </dgm:t>
    </dgm:pt>
    <dgm:pt modelId="{0DB2BF9A-39C5-4C0F-A2C6-FB5FDFC0003A}">
      <dgm:prSet phldrT="[Text]"/>
      <dgm:spPr>
        <a:xfrm rot="16200000">
          <a:off x="6474487" y="619954"/>
          <a:ext cx="1972974" cy="733064"/>
        </a:xfrm>
        <a:prstGeom prst="flowChartManualOperation">
          <a:avLst/>
        </a:prstGeom>
        <a:gradFill rotWithShape="0">
          <a:gsLst>
            <a:gs pos="0">
              <a:srgbClr val="C62324">
                <a:hueOff val="0"/>
                <a:satOff val="0"/>
                <a:lumOff val="0"/>
                <a:alphaOff val="0"/>
                <a:tint val="98000"/>
                <a:hueMod val="94000"/>
                <a:satMod val="130000"/>
                <a:lumMod val="128000"/>
              </a:srgbClr>
            </a:gs>
            <a:gs pos="100000">
              <a:srgbClr val="C62324">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gm:spPr>
      <dgm:t>
        <a:bodyPr/>
        <a:lstStyle/>
        <a:p>
          <a:pPr>
            <a:buNone/>
          </a:pPr>
          <a:r>
            <a:rPr lang="fa-IR" b="1" dirty="0">
              <a:solidFill>
                <a:srgbClr val="FFFFFF"/>
              </a:solidFill>
              <a:latin typeface="Century Gothic"/>
              <a:ea typeface="+mn-ea"/>
              <a:cs typeface="B Mitra" panose="00000400000000000000" pitchFamily="2" charset="-78"/>
            </a:rPr>
            <a:t>ارسال غلتک کاری به خط و قرارگیری در کنار قفسه</a:t>
          </a:r>
          <a:endParaRPr lang="en-US" b="1" dirty="0">
            <a:solidFill>
              <a:srgbClr val="FFFFFF"/>
            </a:solidFill>
            <a:latin typeface="Century Gothic"/>
            <a:ea typeface="+mn-ea"/>
            <a:cs typeface="B Mitra" panose="00000400000000000000" pitchFamily="2" charset="-78"/>
          </a:endParaRPr>
        </a:p>
      </dgm:t>
    </dgm:pt>
    <dgm:pt modelId="{76C6EC0B-B050-49CA-9181-01A713445CCC}" type="parTrans" cxnId="{1478EDD1-5D7B-44D2-9615-A288FB941A2D}">
      <dgm:prSet/>
      <dgm:spPr/>
      <dgm:t>
        <a:bodyPr/>
        <a:lstStyle/>
        <a:p>
          <a:endParaRPr lang="en-US" b="1">
            <a:solidFill>
              <a:schemeClr val="tx2"/>
            </a:solidFill>
            <a:cs typeface="B Mitra" panose="00000400000000000000" pitchFamily="2" charset="-78"/>
          </a:endParaRPr>
        </a:p>
      </dgm:t>
    </dgm:pt>
    <dgm:pt modelId="{131F9E49-BF83-424A-8697-7F53032214A4}" type="sibTrans" cxnId="{1478EDD1-5D7B-44D2-9615-A288FB941A2D}">
      <dgm:prSet/>
      <dgm:spPr/>
      <dgm:t>
        <a:bodyPr/>
        <a:lstStyle/>
        <a:p>
          <a:endParaRPr lang="en-US" b="1">
            <a:solidFill>
              <a:schemeClr val="tx2"/>
            </a:solidFill>
            <a:cs typeface="B Mitra" panose="00000400000000000000" pitchFamily="2" charset="-78"/>
          </a:endParaRPr>
        </a:p>
      </dgm:t>
    </dgm:pt>
    <dgm:pt modelId="{B90B32C6-511E-4A15-930E-BC0736CB9F49}" type="pres">
      <dgm:prSet presAssocID="{146EA8E9-0E68-4D6B-82BC-0AE96C95120B}" presName="Name0" presStyleCnt="0">
        <dgm:presLayoutVars>
          <dgm:dir/>
          <dgm:resizeHandles val="exact"/>
        </dgm:presLayoutVars>
      </dgm:prSet>
      <dgm:spPr/>
    </dgm:pt>
    <dgm:pt modelId="{2AFCE0A8-930E-449B-8161-F841E755A6CC}" type="pres">
      <dgm:prSet presAssocID="{EEB26170-4AC3-4B96-BBFD-7045FEAB0D00}" presName="node" presStyleLbl="node1" presStyleIdx="0" presStyleCnt="10">
        <dgm:presLayoutVars>
          <dgm:bulletEnabled val="1"/>
        </dgm:presLayoutVars>
      </dgm:prSet>
      <dgm:spPr/>
    </dgm:pt>
    <dgm:pt modelId="{577431BB-B49D-4A25-A2CB-14BE85F76541}" type="pres">
      <dgm:prSet presAssocID="{83F7927B-B229-478E-80B2-42F756A1A6FC}" presName="sibTrans" presStyleCnt="0"/>
      <dgm:spPr/>
    </dgm:pt>
    <dgm:pt modelId="{41527480-B073-4301-82DE-74ACDA005686}" type="pres">
      <dgm:prSet presAssocID="{48EAD48C-EE8C-4DED-88B2-F3DFB5095F75}" presName="node" presStyleLbl="node1" presStyleIdx="1" presStyleCnt="10">
        <dgm:presLayoutVars>
          <dgm:bulletEnabled val="1"/>
        </dgm:presLayoutVars>
      </dgm:prSet>
      <dgm:spPr/>
    </dgm:pt>
    <dgm:pt modelId="{55E6A62A-D1C5-4883-8FE8-C52E4CC1A760}" type="pres">
      <dgm:prSet presAssocID="{B66D82BF-3C94-4CE4-AD05-CF82DC443721}" presName="sibTrans" presStyleCnt="0"/>
      <dgm:spPr/>
    </dgm:pt>
    <dgm:pt modelId="{32E2E68B-FCCF-4AC0-AA20-B8FF690D6A6F}" type="pres">
      <dgm:prSet presAssocID="{80BF2DCB-EECB-4C9F-92DB-4C8F7246E901}" presName="node" presStyleLbl="node1" presStyleIdx="2" presStyleCnt="10">
        <dgm:presLayoutVars>
          <dgm:bulletEnabled val="1"/>
        </dgm:presLayoutVars>
      </dgm:prSet>
      <dgm:spPr/>
    </dgm:pt>
    <dgm:pt modelId="{3633CE88-008C-4955-95D9-D13FEDD1E635}" type="pres">
      <dgm:prSet presAssocID="{C2080C0F-93CC-4DA7-9E85-6D9FC0CA8E32}" presName="sibTrans" presStyleCnt="0"/>
      <dgm:spPr/>
    </dgm:pt>
    <dgm:pt modelId="{AC449686-72ED-4E95-8038-7C00AA88A9CB}" type="pres">
      <dgm:prSet presAssocID="{D4EEF136-25BA-4168-A413-DBBA0CF8609A}" presName="node" presStyleLbl="node1" presStyleIdx="3" presStyleCnt="10">
        <dgm:presLayoutVars>
          <dgm:bulletEnabled val="1"/>
        </dgm:presLayoutVars>
      </dgm:prSet>
      <dgm:spPr/>
    </dgm:pt>
    <dgm:pt modelId="{29DBE776-0FEA-4F4E-A985-F59221A49CF8}" type="pres">
      <dgm:prSet presAssocID="{676F9F6C-99FB-46CF-AEF9-880C6A2DC133}" presName="sibTrans" presStyleCnt="0"/>
      <dgm:spPr/>
    </dgm:pt>
    <dgm:pt modelId="{16D37D30-549C-4A1F-A5D1-3048FBB46D64}" type="pres">
      <dgm:prSet presAssocID="{A190C9A9-13FA-4BA6-836C-45D030BEE9E9}" presName="node" presStyleLbl="node1" presStyleIdx="4" presStyleCnt="10">
        <dgm:presLayoutVars>
          <dgm:bulletEnabled val="1"/>
        </dgm:presLayoutVars>
      </dgm:prSet>
      <dgm:spPr/>
    </dgm:pt>
    <dgm:pt modelId="{383329E9-90B8-4572-840F-2E3E060677F2}" type="pres">
      <dgm:prSet presAssocID="{8C42ADE2-13B0-471D-97E3-9D29A8FF89C6}" presName="sibTrans" presStyleCnt="0"/>
      <dgm:spPr/>
    </dgm:pt>
    <dgm:pt modelId="{91EB7CB3-E7B4-49B0-88FF-60DD2B7C15EE}" type="pres">
      <dgm:prSet presAssocID="{6C793D2A-F28E-47F8-BFB7-7C7B8713B92A}" presName="node" presStyleLbl="node1" presStyleIdx="5" presStyleCnt="10">
        <dgm:presLayoutVars>
          <dgm:bulletEnabled val="1"/>
        </dgm:presLayoutVars>
      </dgm:prSet>
      <dgm:spPr/>
    </dgm:pt>
    <dgm:pt modelId="{4710E558-74CA-4A4C-A65C-DC07FC1D5E97}" type="pres">
      <dgm:prSet presAssocID="{32005B32-5416-4CFA-93BE-96D96357B86A}" presName="sibTrans" presStyleCnt="0"/>
      <dgm:spPr/>
    </dgm:pt>
    <dgm:pt modelId="{F291E261-871C-4A10-912C-954954128FA1}" type="pres">
      <dgm:prSet presAssocID="{C2E6336F-ABD3-43BD-9217-88D6E6302D15}" presName="node" presStyleLbl="node1" presStyleIdx="6" presStyleCnt="10">
        <dgm:presLayoutVars>
          <dgm:bulletEnabled val="1"/>
        </dgm:presLayoutVars>
      </dgm:prSet>
      <dgm:spPr/>
    </dgm:pt>
    <dgm:pt modelId="{7EE11DAF-AF22-4988-82F0-F9D7599B51BB}" type="pres">
      <dgm:prSet presAssocID="{3C7A5488-F6DF-4610-B259-53F4B8BB339D}" presName="sibTrans" presStyleCnt="0"/>
      <dgm:spPr/>
    </dgm:pt>
    <dgm:pt modelId="{C376FB22-E124-46F4-8E07-DA4A2EDB8E79}" type="pres">
      <dgm:prSet presAssocID="{2D253E33-9987-45F0-A25D-F00661F55DB8}" presName="node" presStyleLbl="node1" presStyleIdx="7" presStyleCnt="10">
        <dgm:presLayoutVars>
          <dgm:bulletEnabled val="1"/>
        </dgm:presLayoutVars>
      </dgm:prSet>
      <dgm:spPr/>
    </dgm:pt>
    <dgm:pt modelId="{D12C85CC-536A-48A4-A0C2-BC8774681445}" type="pres">
      <dgm:prSet presAssocID="{AFC5BFB7-48F2-49E8-9849-AFD501C2C55C}" presName="sibTrans" presStyleCnt="0"/>
      <dgm:spPr/>
    </dgm:pt>
    <dgm:pt modelId="{AFB2387F-A3AF-4D51-99D1-3FEAC643A5C9}" type="pres">
      <dgm:prSet presAssocID="{B9B41587-C92B-4163-AE0D-9FEADC80CBE7}" presName="node" presStyleLbl="node1" presStyleIdx="8" presStyleCnt="10">
        <dgm:presLayoutVars>
          <dgm:bulletEnabled val="1"/>
        </dgm:presLayoutVars>
      </dgm:prSet>
      <dgm:spPr/>
    </dgm:pt>
    <dgm:pt modelId="{8C0EE657-4F92-4033-A75A-C8597B6CD226}" type="pres">
      <dgm:prSet presAssocID="{8EE5C496-63E3-4726-A02E-2B3876ECD61B}" presName="sibTrans" presStyleCnt="0"/>
      <dgm:spPr/>
    </dgm:pt>
    <dgm:pt modelId="{35298F8E-E0CD-4415-ADAB-A29C44675E2A}" type="pres">
      <dgm:prSet presAssocID="{0DB2BF9A-39C5-4C0F-A2C6-FB5FDFC0003A}" presName="node" presStyleLbl="node1" presStyleIdx="9" presStyleCnt="10">
        <dgm:presLayoutVars>
          <dgm:bulletEnabled val="1"/>
        </dgm:presLayoutVars>
      </dgm:prSet>
      <dgm:spPr/>
    </dgm:pt>
  </dgm:ptLst>
  <dgm:cxnLst>
    <dgm:cxn modelId="{D6AEB011-926F-422F-81C8-54B8625BC09B}" srcId="{146EA8E9-0E68-4D6B-82BC-0AE96C95120B}" destId="{A190C9A9-13FA-4BA6-836C-45D030BEE9E9}" srcOrd="4" destOrd="0" parTransId="{FF1DFB30-E94D-4125-AFD5-9BF552A1C838}" sibTransId="{8C42ADE2-13B0-471D-97E3-9D29A8FF89C6}"/>
    <dgm:cxn modelId="{DDAC4F1F-2613-4C8A-90A3-8915584B890D}" srcId="{146EA8E9-0E68-4D6B-82BC-0AE96C95120B}" destId="{6C793D2A-F28E-47F8-BFB7-7C7B8713B92A}" srcOrd="5" destOrd="0" parTransId="{4A8984C0-32AF-426D-A1F7-12617B32C27D}" sibTransId="{32005B32-5416-4CFA-93BE-96D96357B86A}"/>
    <dgm:cxn modelId="{F826BA30-D305-49C4-AF32-E367EBA242A3}" srcId="{146EA8E9-0E68-4D6B-82BC-0AE96C95120B}" destId="{EEB26170-4AC3-4B96-BBFD-7045FEAB0D00}" srcOrd="0" destOrd="0" parTransId="{963D8E67-715A-4F23-80F5-2C8DB04C19B7}" sibTransId="{83F7927B-B229-478E-80B2-42F756A1A6FC}"/>
    <dgm:cxn modelId="{8FF0B139-2FE0-4AD7-9918-6249DE98C7BB}" type="presOf" srcId="{80BF2DCB-EECB-4C9F-92DB-4C8F7246E901}" destId="{32E2E68B-FCCF-4AC0-AA20-B8FF690D6A6F}" srcOrd="0" destOrd="0" presId="urn:microsoft.com/office/officeart/2005/8/layout/hList6"/>
    <dgm:cxn modelId="{B7D3A35E-5D89-4385-A956-7A7BFB235A98}" type="presOf" srcId="{48EAD48C-EE8C-4DED-88B2-F3DFB5095F75}" destId="{41527480-B073-4301-82DE-74ACDA005686}" srcOrd="0" destOrd="0" presId="urn:microsoft.com/office/officeart/2005/8/layout/hList6"/>
    <dgm:cxn modelId="{C22FA044-CC93-4498-8C47-7C073EC16086}" type="presOf" srcId="{EEB26170-4AC3-4B96-BBFD-7045FEAB0D00}" destId="{2AFCE0A8-930E-449B-8161-F841E755A6CC}" srcOrd="0" destOrd="0" presId="urn:microsoft.com/office/officeart/2005/8/layout/hList6"/>
    <dgm:cxn modelId="{0FF64D67-8897-4B56-8AD7-F1CBFFE09444}" srcId="{146EA8E9-0E68-4D6B-82BC-0AE96C95120B}" destId="{D4EEF136-25BA-4168-A413-DBBA0CF8609A}" srcOrd="3" destOrd="0" parTransId="{1A9B671D-2047-4230-AA5E-8E831168A497}" sibTransId="{676F9F6C-99FB-46CF-AEF9-880C6A2DC133}"/>
    <dgm:cxn modelId="{76E1344A-BCBF-4334-83EF-A4CD94D8A14C}" srcId="{146EA8E9-0E68-4D6B-82BC-0AE96C95120B}" destId="{2D253E33-9987-45F0-A25D-F00661F55DB8}" srcOrd="7" destOrd="0" parTransId="{B9E4B3A0-93D4-424E-9EEF-8879D1A47829}" sibTransId="{AFC5BFB7-48F2-49E8-9849-AFD501C2C55C}"/>
    <dgm:cxn modelId="{C3823851-20AF-4AD5-A98B-168FC77F3129}" type="presOf" srcId="{A190C9A9-13FA-4BA6-836C-45D030BEE9E9}" destId="{16D37D30-549C-4A1F-A5D1-3048FBB46D64}" srcOrd="0" destOrd="0" presId="urn:microsoft.com/office/officeart/2005/8/layout/hList6"/>
    <dgm:cxn modelId="{D9DFB071-43B6-4967-8107-E1E80F650F60}" srcId="{146EA8E9-0E68-4D6B-82BC-0AE96C95120B}" destId="{80BF2DCB-EECB-4C9F-92DB-4C8F7246E901}" srcOrd="2" destOrd="0" parTransId="{61328F72-7F4E-4A00-BE5F-C164FEC7BC65}" sibTransId="{C2080C0F-93CC-4DA7-9E85-6D9FC0CA8E32}"/>
    <dgm:cxn modelId="{3835B678-0AD9-41A9-B376-E12CEF2B016E}" type="presOf" srcId="{B9B41587-C92B-4163-AE0D-9FEADC80CBE7}" destId="{AFB2387F-A3AF-4D51-99D1-3FEAC643A5C9}" srcOrd="0" destOrd="0" presId="urn:microsoft.com/office/officeart/2005/8/layout/hList6"/>
    <dgm:cxn modelId="{E789589D-76E0-47E1-BA86-8F42C628679F}" srcId="{146EA8E9-0E68-4D6B-82BC-0AE96C95120B}" destId="{48EAD48C-EE8C-4DED-88B2-F3DFB5095F75}" srcOrd="1" destOrd="0" parTransId="{B86CE105-A3A3-4962-B24D-4CBD69E859A5}" sibTransId="{B66D82BF-3C94-4CE4-AD05-CF82DC443721}"/>
    <dgm:cxn modelId="{1D9372A6-B4F5-4444-81FA-4FE6B91B1C66}" type="presOf" srcId="{6C793D2A-F28E-47F8-BFB7-7C7B8713B92A}" destId="{91EB7CB3-E7B4-49B0-88FF-60DD2B7C15EE}" srcOrd="0" destOrd="0" presId="urn:microsoft.com/office/officeart/2005/8/layout/hList6"/>
    <dgm:cxn modelId="{1308CFA9-D574-4872-9771-A5E46C688A00}" type="presOf" srcId="{2D253E33-9987-45F0-A25D-F00661F55DB8}" destId="{C376FB22-E124-46F4-8E07-DA4A2EDB8E79}" srcOrd="0" destOrd="0" presId="urn:microsoft.com/office/officeart/2005/8/layout/hList6"/>
    <dgm:cxn modelId="{DEC425BD-A2AD-4FE5-AB6B-4B0D5FE224B5}" type="presOf" srcId="{0DB2BF9A-39C5-4C0F-A2C6-FB5FDFC0003A}" destId="{35298F8E-E0CD-4415-ADAB-A29C44675E2A}" srcOrd="0" destOrd="0" presId="urn:microsoft.com/office/officeart/2005/8/layout/hList6"/>
    <dgm:cxn modelId="{2644CCC9-FCA4-479F-85FD-39DFA362E763}" srcId="{146EA8E9-0E68-4D6B-82BC-0AE96C95120B}" destId="{B9B41587-C92B-4163-AE0D-9FEADC80CBE7}" srcOrd="8" destOrd="0" parTransId="{9A3D37B2-E55E-41E2-B4C7-652D6812D96D}" sibTransId="{8EE5C496-63E3-4726-A02E-2B3876ECD61B}"/>
    <dgm:cxn modelId="{1478EDD1-5D7B-44D2-9615-A288FB941A2D}" srcId="{146EA8E9-0E68-4D6B-82BC-0AE96C95120B}" destId="{0DB2BF9A-39C5-4C0F-A2C6-FB5FDFC0003A}" srcOrd="9" destOrd="0" parTransId="{76C6EC0B-B050-49CA-9181-01A713445CCC}" sibTransId="{131F9E49-BF83-424A-8697-7F53032214A4}"/>
    <dgm:cxn modelId="{576E41D4-8414-4408-B606-3CE31EBAF864}" type="presOf" srcId="{D4EEF136-25BA-4168-A413-DBBA0CF8609A}" destId="{AC449686-72ED-4E95-8038-7C00AA88A9CB}" srcOrd="0" destOrd="0" presId="urn:microsoft.com/office/officeart/2005/8/layout/hList6"/>
    <dgm:cxn modelId="{E79F5ADE-A354-47F8-B593-513DE01634A6}" srcId="{146EA8E9-0E68-4D6B-82BC-0AE96C95120B}" destId="{C2E6336F-ABD3-43BD-9217-88D6E6302D15}" srcOrd="6" destOrd="0" parTransId="{13884B65-B741-40A0-9687-6947A27173C7}" sibTransId="{3C7A5488-F6DF-4610-B259-53F4B8BB339D}"/>
    <dgm:cxn modelId="{2F09C5FB-D6C0-4429-8E14-E79D87863E05}" type="presOf" srcId="{C2E6336F-ABD3-43BD-9217-88D6E6302D15}" destId="{F291E261-871C-4A10-912C-954954128FA1}" srcOrd="0" destOrd="0" presId="urn:microsoft.com/office/officeart/2005/8/layout/hList6"/>
    <dgm:cxn modelId="{463FE2FD-5F8C-4B3C-95F0-A61DC9DA3379}" type="presOf" srcId="{146EA8E9-0E68-4D6B-82BC-0AE96C95120B}" destId="{B90B32C6-511E-4A15-930E-BC0736CB9F49}" srcOrd="0" destOrd="0" presId="urn:microsoft.com/office/officeart/2005/8/layout/hList6"/>
    <dgm:cxn modelId="{85CB7CC0-83B8-4DF0-94A2-483271E42E40}" type="presParOf" srcId="{B90B32C6-511E-4A15-930E-BC0736CB9F49}" destId="{2AFCE0A8-930E-449B-8161-F841E755A6CC}" srcOrd="0" destOrd="0" presId="urn:microsoft.com/office/officeart/2005/8/layout/hList6"/>
    <dgm:cxn modelId="{244D42C9-E87B-4C97-836B-45900E4DE840}" type="presParOf" srcId="{B90B32C6-511E-4A15-930E-BC0736CB9F49}" destId="{577431BB-B49D-4A25-A2CB-14BE85F76541}" srcOrd="1" destOrd="0" presId="urn:microsoft.com/office/officeart/2005/8/layout/hList6"/>
    <dgm:cxn modelId="{167C81F4-DB7E-460C-A236-DF4B0C2AE232}" type="presParOf" srcId="{B90B32C6-511E-4A15-930E-BC0736CB9F49}" destId="{41527480-B073-4301-82DE-74ACDA005686}" srcOrd="2" destOrd="0" presId="urn:microsoft.com/office/officeart/2005/8/layout/hList6"/>
    <dgm:cxn modelId="{A8C05E9B-8DD6-4193-A1A4-DCEAC90FA3AB}" type="presParOf" srcId="{B90B32C6-511E-4A15-930E-BC0736CB9F49}" destId="{55E6A62A-D1C5-4883-8FE8-C52E4CC1A760}" srcOrd="3" destOrd="0" presId="urn:microsoft.com/office/officeart/2005/8/layout/hList6"/>
    <dgm:cxn modelId="{D4BB6BE1-C683-4159-9807-3539BB1214C7}" type="presParOf" srcId="{B90B32C6-511E-4A15-930E-BC0736CB9F49}" destId="{32E2E68B-FCCF-4AC0-AA20-B8FF690D6A6F}" srcOrd="4" destOrd="0" presId="urn:microsoft.com/office/officeart/2005/8/layout/hList6"/>
    <dgm:cxn modelId="{261A1029-4F77-4B14-B6B4-5451F4659856}" type="presParOf" srcId="{B90B32C6-511E-4A15-930E-BC0736CB9F49}" destId="{3633CE88-008C-4955-95D9-D13FEDD1E635}" srcOrd="5" destOrd="0" presId="urn:microsoft.com/office/officeart/2005/8/layout/hList6"/>
    <dgm:cxn modelId="{8C919563-47E6-4955-BF46-E146F73FA92C}" type="presParOf" srcId="{B90B32C6-511E-4A15-930E-BC0736CB9F49}" destId="{AC449686-72ED-4E95-8038-7C00AA88A9CB}" srcOrd="6" destOrd="0" presId="urn:microsoft.com/office/officeart/2005/8/layout/hList6"/>
    <dgm:cxn modelId="{66EE774C-CAD8-457A-8988-62F2C640976A}" type="presParOf" srcId="{B90B32C6-511E-4A15-930E-BC0736CB9F49}" destId="{29DBE776-0FEA-4F4E-A985-F59221A49CF8}" srcOrd="7" destOrd="0" presId="urn:microsoft.com/office/officeart/2005/8/layout/hList6"/>
    <dgm:cxn modelId="{63D00FE4-2D79-415A-AF20-48C595D1825F}" type="presParOf" srcId="{B90B32C6-511E-4A15-930E-BC0736CB9F49}" destId="{16D37D30-549C-4A1F-A5D1-3048FBB46D64}" srcOrd="8" destOrd="0" presId="urn:microsoft.com/office/officeart/2005/8/layout/hList6"/>
    <dgm:cxn modelId="{64E289CF-6423-4E55-830D-3EE5632ECE9B}" type="presParOf" srcId="{B90B32C6-511E-4A15-930E-BC0736CB9F49}" destId="{383329E9-90B8-4572-840F-2E3E060677F2}" srcOrd="9" destOrd="0" presId="urn:microsoft.com/office/officeart/2005/8/layout/hList6"/>
    <dgm:cxn modelId="{5F239CA2-AE95-4EAF-B159-C1E5D7F31E2C}" type="presParOf" srcId="{B90B32C6-511E-4A15-930E-BC0736CB9F49}" destId="{91EB7CB3-E7B4-49B0-88FF-60DD2B7C15EE}" srcOrd="10" destOrd="0" presId="urn:microsoft.com/office/officeart/2005/8/layout/hList6"/>
    <dgm:cxn modelId="{98E8CC65-EE82-49C4-9B3B-31727546D0B1}" type="presParOf" srcId="{B90B32C6-511E-4A15-930E-BC0736CB9F49}" destId="{4710E558-74CA-4A4C-A65C-DC07FC1D5E97}" srcOrd="11" destOrd="0" presId="urn:microsoft.com/office/officeart/2005/8/layout/hList6"/>
    <dgm:cxn modelId="{24587639-D686-4814-B8AC-61EFBC7C4C55}" type="presParOf" srcId="{B90B32C6-511E-4A15-930E-BC0736CB9F49}" destId="{F291E261-871C-4A10-912C-954954128FA1}" srcOrd="12" destOrd="0" presId="urn:microsoft.com/office/officeart/2005/8/layout/hList6"/>
    <dgm:cxn modelId="{7415583A-4AD6-4A68-9A9F-3D6EBB220950}" type="presParOf" srcId="{B90B32C6-511E-4A15-930E-BC0736CB9F49}" destId="{7EE11DAF-AF22-4988-82F0-F9D7599B51BB}" srcOrd="13" destOrd="0" presId="urn:microsoft.com/office/officeart/2005/8/layout/hList6"/>
    <dgm:cxn modelId="{8AD01188-AC4A-4FDA-B637-C82BD8C86E16}" type="presParOf" srcId="{B90B32C6-511E-4A15-930E-BC0736CB9F49}" destId="{C376FB22-E124-46F4-8E07-DA4A2EDB8E79}" srcOrd="14" destOrd="0" presId="urn:microsoft.com/office/officeart/2005/8/layout/hList6"/>
    <dgm:cxn modelId="{87B385D3-6EBF-4B66-A2E9-F6818954B818}" type="presParOf" srcId="{B90B32C6-511E-4A15-930E-BC0736CB9F49}" destId="{D12C85CC-536A-48A4-A0C2-BC8774681445}" srcOrd="15" destOrd="0" presId="urn:microsoft.com/office/officeart/2005/8/layout/hList6"/>
    <dgm:cxn modelId="{E6F58E68-FE8D-4E23-8550-7D4206D2DC5A}" type="presParOf" srcId="{B90B32C6-511E-4A15-930E-BC0736CB9F49}" destId="{AFB2387F-A3AF-4D51-99D1-3FEAC643A5C9}" srcOrd="16" destOrd="0" presId="urn:microsoft.com/office/officeart/2005/8/layout/hList6"/>
    <dgm:cxn modelId="{51DB4D8A-6BC5-4CF5-8E44-088A602A7087}" type="presParOf" srcId="{B90B32C6-511E-4A15-930E-BC0736CB9F49}" destId="{8C0EE657-4F92-4033-A75A-C8597B6CD226}" srcOrd="17" destOrd="0" presId="urn:microsoft.com/office/officeart/2005/8/layout/hList6"/>
    <dgm:cxn modelId="{98F15ADF-825A-4E03-88FF-375E9D77B091}" type="presParOf" srcId="{B90B32C6-511E-4A15-930E-BC0736CB9F49}" destId="{35298F8E-E0CD-4415-ADAB-A29C44675E2A}" srcOrd="18"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46EA8E9-0E68-4D6B-82BC-0AE96C95120B}" type="doc">
      <dgm:prSet loTypeId="urn:microsoft.com/office/officeart/2005/8/layout/hList6" loCatId="list" qsTypeId="urn:microsoft.com/office/officeart/2005/8/quickstyle/simple5" qsCatId="simple" csTypeId="urn:microsoft.com/office/officeart/2005/8/colors/colorful1" csCatId="colorful" phldr="1"/>
      <dgm:spPr/>
      <dgm:t>
        <a:bodyPr/>
        <a:lstStyle/>
        <a:p>
          <a:endParaRPr lang="en-US"/>
        </a:p>
      </dgm:t>
    </dgm:pt>
    <dgm:pt modelId="{EEB26170-4AC3-4B96-BBFD-7045FEAB0D00}">
      <dgm:prSet phldrT="[Text]"/>
      <dgm:spPr>
        <a:xfrm rot="16200000">
          <a:off x="-617911" y="619954"/>
          <a:ext cx="1972974" cy="733064"/>
        </a:xfrm>
        <a:prstGeom prst="flowChartManualOperation">
          <a:avLst/>
        </a:prstGeom>
        <a:gradFill rotWithShape="0">
          <a:gsLst>
            <a:gs pos="0">
              <a:srgbClr val="A50E82">
                <a:hueOff val="0"/>
                <a:satOff val="0"/>
                <a:lumOff val="0"/>
                <a:alphaOff val="0"/>
                <a:tint val="98000"/>
                <a:hueMod val="94000"/>
                <a:satMod val="130000"/>
                <a:lumMod val="128000"/>
              </a:srgbClr>
            </a:gs>
            <a:gs pos="100000">
              <a:srgbClr val="A50E82">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gm:spPr>
      <dgm:t>
        <a:bodyPr/>
        <a:lstStyle/>
        <a:p>
          <a:pPr>
            <a:buNone/>
          </a:pPr>
          <a:r>
            <a:rPr lang="fa-IR" b="1" dirty="0">
              <a:solidFill>
                <a:srgbClr val="FFFFFF"/>
              </a:solidFill>
              <a:latin typeface="Century Gothic"/>
              <a:ea typeface="+mn-ea"/>
              <a:cs typeface="B Mitra" panose="00000400000000000000" pitchFamily="2" charset="-78"/>
            </a:rPr>
            <a:t>تعویض غلتک پشتیبان از قفسه</a:t>
          </a:r>
          <a:endParaRPr lang="en-US" b="1" dirty="0">
            <a:solidFill>
              <a:srgbClr val="FFFFFF"/>
            </a:solidFill>
            <a:latin typeface="Century Gothic"/>
            <a:ea typeface="+mn-ea"/>
            <a:cs typeface="B Mitra" panose="00000400000000000000" pitchFamily="2" charset="-78"/>
          </a:endParaRPr>
        </a:p>
      </dgm:t>
    </dgm:pt>
    <dgm:pt modelId="{963D8E67-715A-4F23-80F5-2C8DB04C19B7}" type="parTrans" cxnId="{F826BA30-D305-49C4-AF32-E367EBA242A3}">
      <dgm:prSet/>
      <dgm:spPr/>
      <dgm:t>
        <a:bodyPr/>
        <a:lstStyle/>
        <a:p>
          <a:endParaRPr lang="en-US" b="1">
            <a:solidFill>
              <a:schemeClr val="tx2"/>
            </a:solidFill>
            <a:cs typeface="B Mitra" panose="00000400000000000000" pitchFamily="2" charset="-78"/>
          </a:endParaRPr>
        </a:p>
      </dgm:t>
    </dgm:pt>
    <dgm:pt modelId="{83F7927B-B229-478E-80B2-42F756A1A6FC}" type="sibTrans" cxnId="{F826BA30-D305-49C4-AF32-E367EBA242A3}">
      <dgm:prSet/>
      <dgm:spPr/>
      <dgm:t>
        <a:bodyPr/>
        <a:lstStyle/>
        <a:p>
          <a:endParaRPr lang="en-US" b="1">
            <a:solidFill>
              <a:schemeClr val="tx2"/>
            </a:solidFill>
            <a:cs typeface="B Mitra" panose="00000400000000000000" pitchFamily="2" charset="-78"/>
          </a:endParaRPr>
        </a:p>
      </dgm:t>
    </dgm:pt>
    <dgm:pt modelId="{48EAD48C-EE8C-4DED-88B2-F3DFB5095F75}">
      <dgm:prSet phldrT="[Text]"/>
      <dgm:spPr>
        <a:xfrm rot="16200000">
          <a:off x="170132" y="619954"/>
          <a:ext cx="1972974" cy="733064"/>
        </a:xfrm>
        <a:prstGeom prst="flowChartManualOperation">
          <a:avLst/>
        </a:prstGeom>
        <a:gradFill rotWithShape="0">
          <a:gsLst>
            <a:gs pos="0">
              <a:srgbClr val="14967C">
                <a:hueOff val="0"/>
                <a:satOff val="0"/>
                <a:lumOff val="0"/>
                <a:alphaOff val="0"/>
                <a:tint val="98000"/>
                <a:hueMod val="94000"/>
                <a:satMod val="130000"/>
                <a:lumMod val="128000"/>
              </a:srgbClr>
            </a:gs>
            <a:gs pos="100000">
              <a:srgbClr val="14967C">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gm:spPr>
      <dgm:t>
        <a:bodyPr/>
        <a:lstStyle/>
        <a:p>
          <a:pPr>
            <a:buNone/>
          </a:pPr>
          <a:r>
            <a:rPr lang="fa-IR" b="1" dirty="0">
              <a:solidFill>
                <a:srgbClr val="FFFFFF"/>
              </a:solidFill>
              <a:latin typeface="Century Gothic"/>
              <a:ea typeface="+mn-ea"/>
              <a:cs typeface="B Mitra" panose="00000400000000000000" pitchFamily="2" charset="-78"/>
            </a:rPr>
            <a:t>ارسال غلتک پشتیبان به کارگاه</a:t>
          </a:r>
          <a:endParaRPr lang="en-US" b="1" dirty="0">
            <a:solidFill>
              <a:srgbClr val="FFFFFF"/>
            </a:solidFill>
            <a:latin typeface="Century Gothic"/>
            <a:ea typeface="+mn-ea"/>
            <a:cs typeface="B Mitra" panose="00000400000000000000" pitchFamily="2" charset="-78"/>
          </a:endParaRPr>
        </a:p>
      </dgm:t>
    </dgm:pt>
    <dgm:pt modelId="{B86CE105-A3A3-4962-B24D-4CBD69E859A5}" type="parTrans" cxnId="{E789589D-76E0-47E1-BA86-8F42C628679F}">
      <dgm:prSet/>
      <dgm:spPr/>
      <dgm:t>
        <a:bodyPr/>
        <a:lstStyle/>
        <a:p>
          <a:endParaRPr lang="en-US" b="1">
            <a:solidFill>
              <a:schemeClr val="tx2"/>
            </a:solidFill>
            <a:cs typeface="B Mitra" panose="00000400000000000000" pitchFamily="2" charset="-78"/>
          </a:endParaRPr>
        </a:p>
      </dgm:t>
    </dgm:pt>
    <dgm:pt modelId="{B66D82BF-3C94-4CE4-AD05-CF82DC443721}" type="sibTrans" cxnId="{E789589D-76E0-47E1-BA86-8F42C628679F}">
      <dgm:prSet/>
      <dgm:spPr/>
      <dgm:t>
        <a:bodyPr/>
        <a:lstStyle/>
        <a:p>
          <a:endParaRPr lang="en-US" b="1">
            <a:solidFill>
              <a:schemeClr val="tx2"/>
            </a:solidFill>
            <a:cs typeface="B Mitra" panose="00000400000000000000" pitchFamily="2" charset="-78"/>
          </a:endParaRPr>
        </a:p>
      </dgm:t>
    </dgm:pt>
    <dgm:pt modelId="{D4EEF136-25BA-4168-A413-DBBA0CF8609A}">
      <dgm:prSet phldrT="[Text]"/>
      <dgm:spPr>
        <a:xfrm rot="16200000">
          <a:off x="1746221" y="619954"/>
          <a:ext cx="1972974" cy="733064"/>
        </a:xfrm>
        <a:prstGeom prst="flowChartManualOperation">
          <a:avLst/>
        </a:prstGeom>
        <a:gradFill rotWithShape="0">
          <a:gsLst>
            <a:gs pos="0">
              <a:srgbClr val="E87D37">
                <a:hueOff val="0"/>
                <a:satOff val="0"/>
                <a:lumOff val="0"/>
                <a:alphaOff val="0"/>
                <a:tint val="98000"/>
                <a:hueMod val="94000"/>
                <a:satMod val="130000"/>
                <a:lumMod val="128000"/>
              </a:srgbClr>
            </a:gs>
            <a:gs pos="100000">
              <a:srgbClr val="E87D37">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gm:spPr>
      <dgm:t>
        <a:bodyPr/>
        <a:lstStyle/>
        <a:p>
          <a:pPr>
            <a:buNone/>
          </a:pPr>
          <a:r>
            <a:rPr lang="fa-IR" b="1" dirty="0">
              <a:solidFill>
                <a:srgbClr val="FFFFFF"/>
              </a:solidFill>
              <a:latin typeface="Century Gothic"/>
              <a:ea typeface="+mn-ea"/>
              <a:cs typeface="B Mitra" panose="00000400000000000000" pitchFamily="2" charset="-78"/>
            </a:rPr>
            <a:t>ریویژن چوک غلتکهای پشتیبان در صورت نیاز</a:t>
          </a:r>
          <a:endParaRPr lang="en-US" b="1" dirty="0">
            <a:solidFill>
              <a:srgbClr val="FFFFFF"/>
            </a:solidFill>
            <a:latin typeface="Century Gothic"/>
            <a:ea typeface="+mn-ea"/>
            <a:cs typeface="B Mitra" panose="00000400000000000000" pitchFamily="2" charset="-78"/>
          </a:endParaRPr>
        </a:p>
      </dgm:t>
    </dgm:pt>
    <dgm:pt modelId="{1A9B671D-2047-4230-AA5E-8E831168A497}" type="parTrans" cxnId="{0FF64D67-8897-4B56-8AD7-F1CBFFE09444}">
      <dgm:prSet/>
      <dgm:spPr/>
      <dgm:t>
        <a:bodyPr/>
        <a:lstStyle/>
        <a:p>
          <a:endParaRPr lang="en-US" b="1">
            <a:solidFill>
              <a:schemeClr val="tx2"/>
            </a:solidFill>
            <a:cs typeface="B Mitra" panose="00000400000000000000" pitchFamily="2" charset="-78"/>
          </a:endParaRPr>
        </a:p>
      </dgm:t>
    </dgm:pt>
    <dgm:pt modelId="{676F9F6C-99FB-46CF-AEF9-880C6A2DC133}" type="sibTrans" cxnId="{0FF64D67-8897-4B56-8AD7-F1CBFFE09444}">
      <dgm:prSet/>
      <dgm:spPr/>
      <dgm:t>
        <a:bodyPr/>
        <a:lstStyle/>
        <a:p>
          <a:endParaRPr lang="en-US" b="1">
            <a:solidFill>
              <a:schemeClr val="tx2"/>
            </a:solidFill>
            <a:cs typeface="B Mitra" panose="00000400000000000000" pitchFamily="2" charset="-78"/>
          </a:endParaRPr>
        </a:p>
      </dgm:t>
    </dgm:pt>
    <dgm:pt modelId="{A190C9A9-13FA-4BA6-836C-45D030BEE9E9}">
      <dgm:prSet phldrT="[Text]"/>
      <dgm:spPr>
        <a:xfrm rot="16200000">
          <a:off x="2534265" y="619954"/>
          <a:ext cx="1972974" cy="733064"/>
        </a:xfrm>
        <a:prstGeom prst="flowChartManualOperation">
          <a:avLst/>
        </a:prstGeom>
        <a:gradFill rotWithShape="0">
          <a:gsLst>
            <a:gs pos="0">
              <a:srgbClr val="C62324">
                <a:hueOff val="0"/>
                <a:satOff val="0"/>
                <a:lumOff val="0"/>
                <a:alphaOff val="0"/>
                <a:tint val="98000"/>
                <a:hueMod val="94000"/>
                <a:satMod val="130000"/>
                <a:lumMod val="128000"/>
              </a:srgbClr>
            </a:gs>
            <a:gs pos="100000">
              <a:srgbClr val="C62324">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gm:spPr>
      <dgm:t>
        <a:bodyPr/>
        <a:lstStyle/>
        <a:p>
          <a:pPr>
            <a:buNone/>
          </a:pPr>
          <a:r>
            <a:rPr lang="fa-IR" b="1" dirty="0">
              <a:solidFill>
                <a:srgbClr val="FFFFFF"/>
              </a:solidFill>
              <a:latin typeface="Century Gothic"/>
              <a:ea typeface="+mn-ea"/>
              <a:cs typeface="B Mitra" panose="00000400000000000000" pitchFamily="2" charset="-78"/>
            </a:rPr>
            <a:t>مونتاژ چوک غلتکهای پشتیبان با ماشین دی چوکر پشتیبان</a:t>
          </a:r>
          <a:endParaRPr lang="en-US" b="1" dirty="0">
            <a:solidFill>
              <a:srgbClr val="FFFFFF"/>
            </a:solidFill>
            <a:latin typeface="Century Gothic"/>
            <a:ea typeface="+mn-ea"/>
            <a:cs typeface="B Mitra" panose="00000400000000000000" pitchFamily="2" charset="-78"/>
          </a:endParaRPr>
        </a:p>
      </dgm:t>
    </dgm:pt>
    <dgm:pt modelId="{FF1DFB30-E94D-4125-AFD5-9BF552A1C838}" type="parTrans" cxnId="{D6AEB011-926F-422F-81C8-54B8625BC09B}">
      <dgm:prSet/>
      <dgm:spPr/>
      <dgm:t>
        <a:bodyPr/>
        <a:lstStyle/>
        <a:p>
          <a:endParaRPr lang="en-US" b="1">
            <a:solidFill>
              <a:schemeClr val="tx2"/>
            </a:solidFill>
            <a:cs typeface="B Mitra" panose="00000400000000000000" pitchFamily="2" charset="-78"/>
          </a:endParaRPr>
        </a:p>
      </dgm:t>
    </dgm:pt>
    <dgm:pt modelId="{8C42ADE2-13B0-471D-97E3-9D29A8FF89C6}" type="sibTrans" cxnId="{D6AEB011-926F-422F-81C8-54B8625BC09B}">
      <dgm:prSet/>
      <dgm:spPr/>
      <dgm:t>
        <a:bodyPr/>
        <a:lstStyle/>
        <a:p>
          <a:endParaRPr lang="en-US" b="1">
            <a:solidFill>
              <a:schemeClr val="tx2"/>
            </a:solidFill>
            <a:cs typeface="B Mitra" panose="00000400000000000000" pitchFamily="2" charset="-78"/>
          </a:endParaRPr>
        </a:p>
      </dgm:t>
    </dgm:pt>
    <dgm:pt modelId="{6C793D2A-F28E-47F8-BFB7-7C7B8713B92A}">
      <dgm:prSet phldrT="[Text]"/>
      <dgm:spPr>
        <a:xfrm rot="16200000">
          <a:off x="3322310" y="619954"/>
          <a:ext cx="1972974" cy="733064"/>
        </a:xfrm>
        <a:prstGeom prst="flowChartManualOperation">
          <a:avLst/>
        </a:prstGeom>
        <a:gradFill rotWithShape="0">
          <a:gsLst>
            <a:gs pos="0">
              <a:srgbClr val="A50E82">
                <a:hueOff val="0"/>
                <a:satOff val="0"/>
                <a:lumOff val="0"/>
                <a:alphaOff val="0"/>
                <a:tint val="98000"/>
                <a:hueMod val="94000"/>
                <a:satMod val="130000"/>
                <a:lumMod val="128000"/>
              </a:srgbClr>
            </a:gs>
            <a:gs pos="100000">
              <a:srgbClr val="A50E82">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gm:spPr>
      <dgm:t>
        <a:bodyPr/>
        <a:lstStyle/>
        <a:p>
          <a:pPr>
            <a:buNone/>
          </a:pPr>
          <a:r>
            <a:rPr lang="fa-IR" b="1" dirty="0">
              <a:solidFill>
                <a:srgbClr val="FFFFFF"/>
              </a:solidFill>
              <a:latin typeface="Century Gothic"/>
              <a:ea typeface="+mn-ea"/>
              <a:cs typeface="B Mitra" panose="00000400000000000000" pitchFamily="2" charset="-78"/>
            </a:rPr>
            <a:t>سنگ زنی غلتکهای پشتیبان با ماشین سنگ زنی غلتکهای پشتیبان</a:t>
          </a:r>
          <a:endParaRPr lang="en-US" b="1" dirty="0">
            <a:solidFill>
              <a:srgbClr val="FFFFFF"/>
            </a:solidFill>
            <a:latin typeface="Century Gothic"/>
            <a:ea typeface="+mn-ea"/>
            <a:cs typeface="B Mitra" panose="00000400000000000000" pitchFamily="2" charset="-78"/>
          </a:endParaRPr>
        </a:p>
      </dgm:t>
    </dgm:pt>
    <dgm:pt modelId="{4A8984C0-32AF-426D-A1F7-12617B32C27D}" type="parTrans" cxnId="{DDAC4F1F-2613-4C8A-90A3-8915584B890D}">
      <dgm:prSet/>
      <dgm:spPr/>
      <dgm:t>
        <a:bodyPr/>
        <a:lstStyle/>
        <a:p>
          <a:endParaRPr lang="en-US" b="1">
            <a:solidFill>
              <a:schemeClr val="tx2"/>
            </a:solidFill>
            <a:cs typeface="B Mitra" panose="00000400000000000000" pitchFamily="2" charset="-78"/>
          </a:endParaRPr>
        </a:p>
      </dgm:t>
    </dgm:pt>
    <dgm:pt modelId="{32005B32-5416-4CFA-93BE-96D96357B86A}" type="sibTrans" cxnId="{DDAC4F1F-2613-4C8A-90A3-8915584B890D}">
      <dgm:prSet/>
      <dgm:spPr/>
      <dgm:t>
        <a:bodyPr/>
        <a:lstStyle/>
        <a:p>
          <a:endParaRPr lang="en-US" b="1">
            <a:solidFill>
              <a:schemeClr val="tx2"/>
            </a:solidFill>
            <a:cs typeface="B Mitra" panose="00000400000000000000" pitchFamily="2" charset="-78"/>
          </a:endParaRPr>
        </a:p>
      </dgm:t>
    </dgm:pt>
    <dgm:pt modelId="{80BF2DCB-EECB-4C9F-92DB-4C8F7246E901}">
      <dgm:prSet phldrT="[Text]"/>
      <dgm:spPr>
        <a:xfrm rot="16200000">
          <a:off x="958177" y="619954"/>
          <a:ext cx="1972974" cy="733064"/>
        </a:xfrm>
        <a:prstGeom prst="flowChartManualOperation">
          <a:avLst/>
        </a:prstGeom>
        <a:gradFill rotWithShape="0">
          <a:gsLst>
            <a:gs pos="0">
              <a:srgbClr val="6A9E1F">
                <a:hueOff val="0"/>
                <a:satOff val="0"/>
                <a:lumOff val="0"/>
                <a:alphaOff val="0"/>
                <a:tint val="98000"/>
                <a:hueMod val="94000"/>
                <a:satMod val="130000"/>
                <a:lumMod val="128000"/>
              </a:srgbClr>
            </a:gs>
            <a:gs pos="100000">
              <a:srgbClr val="6A9E1F">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gm:spPr>
      <dgm:t>
        <a:bodyPr/>
        <a:lstStyle/>
        <a:p>
          <a:pPr>
            <a:buNone/>
          </a:pPr>
          <a:r>
            <a:rPr lang="fa-IR" b="1" dirty="0">
              <a:solidFill>
                <a:srgbClr val="FFFFFF"/>
              </a:solidFill>
              <a:latin typeface="Century Gothic"/>
              <a:ea typeface="+mn-ea"/>
              <a:cs typeface="B Mitra" panose="00000400000000000000" pitchFamily="2" charset="-78"/>
            </a:rPr>
            <a:t>دمونتاژ چوک غلتک پشتیبان با دی چوکر پشتیبان</a:t>
          </a:r>
          <a:endParaRPr lang="en-US" b="1" dirty="0">
            <a:solidFill>
              <a:srgbClr val="FFFFFF"/>
            </a:solidFill>
            <a:latin typeface="Century Gothic"/>
            <a:ea typeface="+mn-ea"/>
            <a:cs typeface="B Mitra" panose="00000400000000000000" pitchFamily="2" charset="-78"/>
          </a:endParaRPr>
        </a:p>
      </dgm:t>
    </dgm:pt>
    <dgm:pt modelId="{61328F72-7F4E-4A00-BE5F-C164FEC7BC65}" type="parTrans" cxnId="{D9DFB071-43B6-4967-8107-E1E80F650F60}">
      <dgm:prSet/>
      <dgm:spPr/>
      <dgm:t>
        <a:bodyPr/>
        <a:lstStyle/>
        <a:p>
          <a:endParaRPr lang="en-US" b="1">
            <a:solidFill>
              <a:schemeClr val="tx2"/>
            </a:solidFill>
            <a:cs typeface="B Mitra" panose="00000400000000000000" pitchFamily="2" charset="-78"/>
          </a:endParaRPr>
        </a:p>
      </dgm:t>
    </dgm:pt>
    <dgm:pt modelId="{C2080C0F-93CC-4DA7-9E85-6D9FC0CA8E32}" type="sibTrans" cxnId="{D9DFB071-43B6-4967-8107-E1E80F650F60}">
      <dgm:prSet/>
      <dgm:spPr/>
      <dgm:t>
        <a:bodyPr/>
        <a:lstStyle/>
        <a:p>
          <a:endParaRPr lang="en-US" b="1">
            <a:solidFill>
              <a:schemeClr val="tx2"/>
            </a:solidFill>
            <a:cs typeface="B Mitra" panose="00000400000000000000" pitchFamily="2" charset="-78"/>
          </a:endParaRPr>
        </a:p>
      </dgm:t>
    </dgm:pt>
    <dgm:pt modelId="{C2E6336F-ABD3-43BD-9217-88D6E6302D15}">
      <dgm:prSet phldrT="[Text]"/>
      <dgm:spPr>
        <a:xfrm rot="16200000">
          <a:off x="4110354" y="619954"/>
          <a:ext cx="1972974" cy="733064"/>
        </a:xfrm>
        <a:prstGeom prst="flowChartManualOperation">
          <a:avLst/>
        </a:prstGeom>
        <a:gradFill rotWithShape="0">
          <a:gsLst>
            <a:gs pos="0">
              <a:srgbClr val="14967C">
                <a:hueOff val="0"/>
                <a:satOff val="0"/>
                <a:lumOff val="0"/>
                <a:alphaOff val="0"/>
                <a:tint val="98000"/>
                <a:hueMod val="94000"/>
                <a:satMod val="130000"/>
                <a:lumMod val="128000"/>
              </a:srgbClr>
            </a:gs>
            <a:gs pos="100000">
              <a:srgbClr val="14967C">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gm:spPr>
      <dgm:t>
        <a:bodyPr/>
        <a:lstStyle/>
        <a:p>
          <a:pPr>
            <a:buNone/>
          </a:pPr>
          <a:r>
            <a:rPr lang="fa-IR" b="1" dirty="0">
              <a:solidFill>
                <a:srgbClr val="FFFFFF"/>
              </a:solidFill>
              <a:latin typeface="Century Gothic"/>
              <a:ea typeface="+mn-ea"/>
              <a:cs typeface="B Mitra" panose="00000400000000000000" pitchFamily="2" charset="-78"/>
            </a:rPr>
            <a:t>کنترل های نهایی بر روی غلتک و آماده ارسال به خط</a:t>
          </a:r>
          <a:endParaRPr lang="en-US" b="1" dirty="0">
            <a:solidFill>
              <a:srgbClr val="FFFFFF"/>
            </a:solidFill>
            <a:latin typeface="Century Gothic"/>
            <a:ea typeface="+mn-ea"/>
            <a:cs typeface="B Mitra" panose="00000400000000000000" pitchFamily="2" charset="-78"/>
          </a:endParaRPr>
        </a:p>
      </dgm:t>
    </dgm:pt>
    <dgm:pt modelId="{13884B65-B741-40A0-9687-6947A27173C7}" type="parTrans" cxnId="{E79F5ADE-A354-47F8-B593-513DE01634A6}">
      <dgm:prSet/>
      <dgm:spPr/>
      <dgm:t>
        <a:bodyPr/>
        <a:lstStyle/>
        <a:p>
          <a:endParaRPr lang="en-US" b="1">
            <a:solidFill>
              <a:schemeClr val="tx2"/>
            </a:solidFill>
            <a:cs typeface="B Mitra" panose="00000400000000000000" pitchFamily="2" charset="-78"/>
          </a:endParaRPr>
        </a:p>
      </dgm:t>
    </dgm:pt>
    <dgm:pt modelId="{3C7A5488-F6DF-4610-B259-53F4B8BB339D}" type="sibTrans" cxnId="{E79F5ADE-A354-47F8-B593-513DE01634A6}">
      <dgm:prSet/>
      <dgm:spPr/>
      <dgm:t>
        <a:bodyPr/>
        <a:lstStyle/>
        <a:p>
          <a:endParaRPr lang="en-US" b="1">
            <a:solidFill>
              <a:schemeClr val="tx2"/>
            </a:solidFill>
            <a:cs typeface="B Mitra" panose="00000400000000000000" pitchFamily="2" charset="-78"/>
          </a:endParaRPr>
        </a:p>
      </dgm:t>
    </dgm:pt>
    <dgm:pt modelId="{2D253E33-9987-45F0-A25D-F00661F55DB8}">
      <dgm:prSet phldrT="[Text]"/>
      <dgm:spPr>
        <a:xfrm rot="16200000">
          <a:off x="4898398" y="619954"/>
          <a:ext cx="1972974" cy="733064"/>
        </a:xfrm>
        <a:prstGeom prst="flowChartManualOperation">
          <a:avLst/>
        </a:prstGeom>
        <a:gradFill rotWithShape="0">
          <a:gsLst>
            <a:gs pos="0">
              <a:srgbClr val="6A9E1F">
                <a:hueOff val="0"/>
                <a:satOff val="0"/>
                <a:lumOff val="0"/>
                <a:alphaOff val="0"/>
                <a:tint val="98000"/>
                <a:hueMod val="94000"/>
                <a:satMod val="130000"/>
                <a:lumMod val="128000"/>
              </a:srgbClr>
            </a:gs>
            <a:gs pos="100000">
              <a:srgbClr val="6A9E1F">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gm:spPr>
      <dgm:t>
        <a:bodyPr/>
        <a:lstStyle/>
        <a:p>
          <a:pPr>
            <a:buNone/>
          </a:pPr>
          <a:r>
            <a:rPr lang="fa-IR" b="1" dirty="0">
              <a:solidFill>
                <a:srgbClr val="FFFFFF"/>
              </a:solidFill>
              <a:latin typeface="Century Gothic"/>
              <a:ea typeface="+mn-ea"/>
              <a:cs typeface="B Mitra" panose="00000400000000000000" pitchFamily="2" charset="-78"/>
            </a:rPr>
            <a:t>ارسال غلتک پشتیبان به خط و قرارگیری در محل مناسب کنار قفسه</a:t>
          </a:r>
          <a:endParaRPr lang="en-US" b="1" dirty="0">
            <a:solidFill>
              <a:srgbClr val="FFFFFF"/>
            </a:solidFill>
            <a:latin typeface="Century Gothic"/>
            <a:ea typeface="+mn-ea"/>
            <a:cs typeface="B Mitra" panose="00000400000000000000" pitchFamily="2" charset="-78"/>
          </a:endParaRPr>
        </a:p>
      </dgm:t>
    </dgm:pt>
    <dgm:pt modelId="{B9E4B3A0-93D4-424E-9EEF-8879D1A47829}" type="parTrans" cxnId="{76E1344A-BCBF-4334-83EF-A4CD94D8A14C}">
      <dgm:prSet/>
      <dgm:spPr/>
      <dgm:t>
        <a:bodyPr/>
        <a:lstStyle/>
        <a:p>
          <a:endParaRPr lang="en-US" b="1">
            <a:solidFill>
              <a:schemeClr val="tx2"/>
            </a:solidFill>
            <a:cs typeface="B Mitra" panose="00000400000000000000" pitchFamily="2" charset="-78"/>
          </a:endParaRPr>
        </a:p>
      </dgm:t>
    </dgm:pt>
    <dgm:pt modelId="{AFC5BFB7-48F2-49E8-9849-AFD501C2C55C}" type="sibTrans" cxnId="{76E1344A-BCBF-4334-83EF-A4CD94D8A14C}">
      <dgm:prSet/>
      <dgm:spPr/>
      <dgm:t>
        <a:bodyPr/>
        <a:lstStyle/>
        <a:p>
          <a:endParaRPr lang="en-US" b="1">
            <a:solidFill>
              <a:schemeClr val="tx2"/>
            </a:solidFill>
            <a:cs typeface="B Mitra" panose="00000400000000000000" pitchFamily="2" charset="-78"/>
          </a:endParaRPr>
        </a:p>
      </dgm:t>
    </dgm:pt>
    <dgm:pt modelId="{B90B32C6-511E-4A15-930E-BC0736CB9F49}" type="pres">
      <dgm:prSet presAssocID="{146EA8E9-0E68-4D6B-82BC-0AE96C95120B}" presName="Name0" presStyleCnt="0">
        <dgm:presLayoutVars>
          <dgm:dir/>
          <dgm:resizeHandles val="exact"/>
        </dgm:presLayoutVars>
      </dgm:prSet>
      <dgm:spPr/>
    </dgm:pt>
    <dgm:pt modelId="{2AFCE0A8-930E-449B-8161-F841E755A6CC}" type="pres">
      <dgm:prSet presAssocID="{EEB26170-4AC3-4B96-BBFD-7045FEAB0D00}" presName="node" presStyleLbl="node1" presStyleIdx="0" presStyleCnt="8">
        <dgm:presLayoutVars>
          <dgm:bulletEnabled val="1"/>
        </dgm:presLayoutVars>
      </dgm:prSet>
      <dgm:spPr/>
    </dgm:pt>
    <dgm:pt modelId="{577431BB-B49D-4A25-A2CB-14BE85F76541}" type="pres">
      <dgm:prSet presAssocID="{83F7927B-B229-478E-80B2-42F756A1A6FC}" presName="sibTrans" presStyleCnt="0"/>
      <dgm:spPr/>
    </dgm:pt>
    <dgm:pt modelId="{41527480-B073-4301-82DE-74ACDA005686}" type="pres">
      <dgm:prSet presAssocID="{48EAD48C-EE8C-4DED-88B2-F3DFB5095F75}" presName="node" presStyleLbl="node1" presStyleIdx="1" presStyleCnt="8">
        <dgm:presLayoutVars>
          <dgm:bulletEnabled val="1"/>
        </dgm:presLayoutVars>
      </dgm:prSet>
      <dgm:spPr/>
    </dgm:pt>
    <dgm:pt modelId="{55E6A62A-D1C5-4883-8FE8-C52E4CC1A760}" type="pres">
      <dgm:prSet presAssocID="{B66D82BF-3C94-4CE4-AD05-CF82DC443721}" presName="sibTrans" presStyleCnt="0"/>
      <dgm:spPr/>
    </dgm:pt>
    <dgm:pt modelId="{32E2E68B-FCCF-4AC0-AA20-B8FF690D6A6F}" type="pres">
      <dgm:prSet presAssocID="{80BF2DCB-EECB-4C9F-92DB-4C8F7246E901}" presName="node" presStyleLbl="node1" presStyleIdx="2" presStyleCnt="8">
        <dgm:presLayoutVars>
          <dgm:bulletEnabled val="1"/>
        </dgm:presLayoutVars>
      </dgm:prSet>
      <dgm:spPr/>
    </dgm:pt>
    <dgm:pt modelId="{3633CE88-008C-4955-95D9-D13FEDD1E635}" type="pres">
      <dgm:prSet presAssocID="{C2080C0F-93CC-4DA7-9E85-6D9FC0CA8E32}" presName="sibTrans" presStyleCnt="0"/>
      <dgm:spPr/>
    </dgm:pt>
    <dgm:pt modelId="{AC449686-72ED-4E95-8038-7C00AA88A9CB}" type="pres">
      <dgm:prSet presAssocID="{D4EEF136-25BA-4168-A413-DBBA0CF8609A}" presName="node" presStyleLbl="node1" presStyleIdx="3" presStyleCnt="8">
        <dgm:presLayoutVars>
          <dgm:bulletEnabled val="1"/>
        </dgm:presLayoutVars>
      </dgm:prSet>
      <dgm:spPr/>
    </dgm:pt>
    <dgm:pt modelId="{29DBE776-0FEA-4F4E-A985-F59221A49CF8}" type="pres">
      <dgm:prSet presAssocID="{676F9F6C-99FB-46CF-AEF9-880C6A2DC133}" presName="sibTrans" presStyleCnt="0"/>
      <dgm:spPr/>
    </dgm:pt>
    <dgm:pt modelId="{16D37D30-549C-4A1F-A5D1-3048FBB46D64}" type="pres">
      <dgm:prSet presAssocID="{A190C9A9-13FA-4BA6-836C-45D030BEE9E9}" presName="node" presStyleLbl="node1" presStyleIdx="4" presStyleCnt="8" custLinFactNeighborX="-32407">
        <dgm:presLayoutVars>
          <dgm:bulletEnabled val="1"/>
        </dgm:presLayoutVars>
      </dgm:prSet>
      <dgm:spPr/>
    </dgm:pt>
    <dgm:pt modelId="{383329E9-90B8-4572-840F-2E3E060677F2}" type="pres">
      <dgm:prSet presAssocID="{8C42ADE2-13B0-471D-97E3-9D29A8FF89C6}" presName="sibTrans" presStyleCnt="0"/>
      <dgm:spPr/>
    </dgm:pt>
    <dgm:pt modelId="{91EB7CB3-E7B4-49B0-88FF-60DD2B7C15EE}" type="pres">
      <dgm:prSet presAssocID="{6C793D2A-F28E-47F8-BFB7-7C7B8713B92A}" presName="node" presStyleLbl="node1" presStyleIdx="5" presStyleCnt="8" custLinFactNeighborX="1" custLinFactNeighborY="545">
        <dgm:presLayoutVars>
          <dgm:bulletEnabled val="1"/>
        </dgm:presLayoutVars>
      </dgm:prSet>
      <dgm:spPr/>
    </dgm:pt>
    <dgm:pt modelId="{4710E558-74CA-4A4C-A65C-DC07FC1D5E97}" type="pres">
      <dgm:prSet presAssocID="{32005B32-5416-4CFA-93BE-96D96357B86A}" presName="sibTrans" presStyleCnt="0"/>
      <dgm:spPr/>
    </dgm:pt>
    <dgm:pt modelId="{F291E261-871C-4A10-912C-954954128FA1}" type="pres">
      <dgm:prSet presAssocID="{C2E6336F-ABD3-43BD-9217-88D6E6302D15}" presName="node" presStyleLbl="node1" presStyleIdx="6" presStyleCnt="8" custLinFactNeighborX="-31262" custLinFactNeighborY="7088">
        <dgm:presLayoutVars>
          <dgm:bulletEnabled val="1"/>
        </dgm:presLayoutVars>
      </dgm:prSet>
      <dgm:spPr/>
    </dgm:pt>
    <dgm:pt modelId="{7EE11DAF-AF22-4988-82F0-F9D7599B51BB}" type="pres">
      <dgm:prSet presAssocID="{3C7A5488-F6DF-4610-B259-53F4B8BB339D}" presName="sibTrans" presStyleCnt="0"/>
      <dgm:spPr/>
    </dgm:pt>
    <dgm:pt modelId="{C376FB22-E124-46F4-8E07-DA4A2EDB8E79}" type="pres">
      <dgm:prSet presAssocID="{2D253E33-9987-45F0-A25D-F00661F55DB8}" presName="node" presStyleLbl="node1" presStyleIdx="7" presStyleCnt="8">
        <dgm:presLayoutVars>
          <dgm:bulletEnabled val="1"/>
        </dgm:presLayoutVars>
      </dgm:prSet>
      <dgm:spPr/>
    </dgm:pt>
  </dgm:ptLst>
  <dgm:cxnLst>
    <dgm:cxn modelId="{D6AEB011-926F-422F-81C8-54B8625BC09B}" srcId="{146EA8E9-0E68-4D6B-82BC-0AE96C95120B}" destId="{A190C9A9-13FA-4BA6-836C-45D030BEE9E9}" srcOrd="4" destOrd="0" parTransId="{FF1DFB30-E94D-4125-AFD5-9BF552A1C838}" sibTransId="{8C42ADE2-13B0-471D-97E3-9D29A8FF89C6}"/>
    <dgm:cxn modelId="{DDAC4F1F-2613-4C8A-90A3-8915584B890D}" srcId="{146EA8E9-0E68-4D6B-82BC-0AE96C95120B}" destId="{6C793D2A-F28E-47F8-BFB7-7C7B8713B92A}" srcOrd="5" destOrd="0" parTransId="{4A8984C0-32AF-426D-A1F7-12617B32C27D}" sibTransId="{32005B32-5416-4CFA-93BE-96D96357B86A}"/>
    <dgm:cxn modelId="{F826BA30-D305-49C4-AF32-E367EBA242A3}" srcId="{146EA8E9-0E68-4D6B-82BC-0AE96C95120B}" destId="{EEB26170-4AC3-4B96-BBFD-7045FEAB0D00}" srcOrd="0" destOrd="0" parTransId="{963D8E67-715A-4F23-80F5-2C8DB04C19B7}" sibTransId="{83F7927B-B229-478E-80B2-42F756A1A6FC}"/>
    <dgm:cxn modelId="{8FF0B139-2FE0-4AD7-9918-6249DE98C7BB}" type="presOf" srcId="{80BF2DCB-EECB-4C9F-92DB-4C8F7246E901}" destId="{32E2E68B-FCCF-4AC0-AA20-B8FF690D6A6F}" srcOrd="0" destOrd="0" presId="urn:microsoft.com/office/officeart/2005/8/layout/hList6"/>
    <dgm:cxn modelId="{B7D3A35E-5D89-4385-A956-7A7BFB235A98}" type="presOf" srcId="{48EAD48C-EE8C-4DED-88B2-F3DFB5095F75}" destId="{41527480-B073-4301-82DE-74ACDA005686}" srcOrd="0" destOrd="0" presId="urn:microsoft.com/office/officeart/2005/8/layout/hList6"/>
    <dgm:cxn modelId="{C22FA044-CC93-4498-8C47-7C073EC16086}" type="presOf" srcId="{EEB26170-4AC3-4B96-BBFD-7045FEAB0D00}" destId="{2AFCE0A8-930E-449B-8161-F841E755A6CC}" srcOrd="0" destOrd="0" presId="urn:microsoft.com/office/officeart/2005/8/layout/hList6"/>
    <dgm:cxn modelId="{0FF64D67-8897-4B56-8AD7-F1CBFFE09444}" srcId="{146EA8E9-0E68-4D6B-82BC-0AE96C95120B}" destId="{D4EEF136-25BA-4168-A413-DBBA0CF8609A}" srcOrd="3" destOrd="0" parTransId="{1A9B671D-2047-4230-AA5E-8E831168A497}" sibTransId="{676F9F6C-99FB-46CF-AEF9-880C6A2DC133}"/>
    <dgm:cxn modelId="{76E1344A-BCBF-4334-83EF-A4CD94D8A14C}" srcId="{146EA8E9-0E68-4D6B-82BC-0AE96C95120B}" destId="{2D253E33-9987-45F0-A25D-F00661F55DB8}" srcOrd="7" destOrd="0" parTransId="{B9E4B3A0-93D4-424E-9EEF-8879D1A47829}" sibTransId="{AFC5BFB7-48F2-49E8-9849-AFD501C2C55C}"/>
    <dgm:cxn modelId="{C3823851-20AF-4AD5-A98B-168FC77F3129}" type="presOf" srcId="{A190C9A9-13FA-4BA6-836C-45D030BEE9E9}" destId="{16D37D30-549C-4A1F-A5D1-3048FBB46D64}" srcOrd="0" destOrd="0" presId="urn:microsoft.com/office/officeart/2005/8/layout/hList6"/>
    <dgm:cxn modelId="{D9DFB071-43B6-4967-8107-E1E80F650F60}" srcId="{146EA8E9-0E68-4D6B-82BC-0AE96C95120B}" destId="{80BF2DCB-EECB-4C9F-92DB-4C8F7246E901}" srcOrd="2" destOrd="0" parTransId="{61328F72-7F4E-4A00-BE5F-C164FEC7BC65}" sibTransId="{C2080C0F-93CC-4DA7-9E85-6D9FC0CA8E32}"/>
    <dgm:cxn modelId="{E789589D-76E0-47E1-BA86-8F42C628679F}" srcId="{146EA8E9-0E68-4D6B-82BC-0AE96C95120B}" destId="{48EAD48C-EE8C-4DED-88B2-F3DFB5095F75}" srcOrd="1" destOrd="0" parTransId="{B86CE105-A3A3-4962-B24D-4CBD69E859A5}" sibTransId="{B66D82BF-3C94-4CE4-AD05-CF82DC443721}"/>
    <dgm:cxn modelId="{1D9372A6-B4F5-4444-81FA-4FE6B91B1C66}" type="presOf" srcId="{6C793D2A-F28E-47F8-BFB7-7C7B8713B92A}" destId="{91EB7CB3-E7B4-49B0-88FF-60DD2B7C15EE}" srcOrd="0" destOrd="0" presId="urn:microsoft.com/office/officeart/2005/8/layout/hList6"/>
    <dgm:cxn modelId="{1308CFA9-D574-4872-9771-A5E46C688A00}" type="presOf" srcId="{2D253E33-9987-45F0-A25D-F00661F55DB8}" destId="{C376FB22-E124-46F4-8E07-DA4A2EDB8E79}" srcOrd="0" destOrd="0" presId="urn:microsoft.com/office/officeart/2005/8/layout/hList6"/>
    <dgm:cxn modelId="{576E41D4-8414-4408-B606-3CE31EBAF864}" type="presOf" srcId="{D4EEF136-25BA-4168-A413-DBBA0CF8609A}" destId="{AC449686-72ED-4E95-8038-7C00AA88A9CB}" srcOrd="0" destOrd="0" presId="urn:microsoft.com/office/officeart/2005/8/layout/hList6"/>
    <dgm:cxn modelId="{E79F5ADE-A354-47F8-B593-513DE01634A6}" srcId="{146EA8E9-0E68-4D6B-82BC-0AE96C95120B}" destId="{C2E6336F-ABD3-43BD-9217-88D6E6302D15}" srcOrd="6" destOrd="0" parTransId="{13884B65-B741-40A0-9687-6947A27173C7}" sibTransId="{3C7A5488-F6DF-4610-B259-53F4B8BB339D}"/>
    <dgm:cxn modelId="{2F09C5FB-D6C0-4429-8E14-E79D87863E05}" type="presOf" srcId="{C2E6336F-ABD3-43BD-9217-88D6E6302D15}" destId="{F291E261-871C-4A10-912C-954954128FA1}" srcOrd="0" destOrd="0" presId="urn:microsoft.com/office/officeart/2005/8/layout/hList6"/>
    <dgm:cxn modelId="{463FE2FD-5F8C-4B3C-95F0-A61DC9DA3379}" type="presOf" srcId="{146EA8E9-0E68-4D6B-82BC-0AE96C95120B}" destId="{B90B32C6-511E-4A15-930E-BC0736CB9F49}" srcOrd="0" destOrd="0" presId="urn:microsoft.com/office/officeart/2005/8/layout/hList6"/>
    <dgm:cxn modelId="{85CB7CC0-83B8-4DF0-94A2-483271E42E40}" type="presParOf" srcId="{B90B32C6-511E-4A15-930E-BC0736CB9F49}" destId="{2AFCE0A8-930E-449B-8161-F841E755A6CC}" srcOrd="0" destOrd="0" presId="urn:microsoft.com/office/officeart/2005/8/layout/hList6"/>
    <dgm:cxn modelId="{244D42C9-E87B-4C97-836B-45900E4DE840}" type="presParOf" srcId="{B90B32C6-511E-4A15-930E-BC0736CB9F49}" destId="{577431BB-B49D-4A25-A2CB-14BE85F76541}" srcOrd="1" destOrd="0" presId="urn:microsoft.com/office/officeart/2005/8/layout/hList6"/>
    <dgm:cxn modelId="{167C81F4-DB7E-460C-A236-DF4B0C2AE232}" type="presParOf" srcId="{B90B32C6-511E-4A15-930E-BC0736CB9F49}" destId="{41527480-B073-4301-82DE-74ACDA005686}" srcOrd="2" destOrd="0" presId="urn:microsoft.com/office/officeart/2005/8/layout/hList6"/>
    <dgm:cxn modelId="{A8C05E9B-8DD6-4193-A1A4-DCEAC90FA3AB}" type="presParOf" srcId="{B90B32C6-511E-4A15-930E-BC0736CB9F49}" destId="{55E6A62A-D1C5-4883-8FE8-C52E4CC1A760}" srcOrd="3" destOrd="0" presId="urn:microsoft.com/office/officeart/2005/8/layout/hList6"/>
    <dgm:cxn modelId="{D4BB6BE1-C683-4159-9807-3539BB1214C7}" type="presParOf" srcId="{B90B32C6-511E-4A15-930E-BC0736CB9F49}" destId="{32E2E68B-FCCF-4AC0-AA20-B8FF690D6A6F}" srcOrd="4" destOrd="0" presId="urn:microsoft.com/office/officeart/2005/8/layout/hList6"/>
    <dgm:cxn modelId="{261A1029-4F77-4B14-B6B4-5451F4659856}" type="presParOf" srcId="{B90B32C6-511E-4A15-930E-BC0736CB9F49}" destId="{3633CE88-008C-4955-95D9-D13FEDD1E635}" srcOrd="5" destOrd="0" presId="urn:microsoft.com/office/officeart/2005/8/layout/hList6"/>
    <dgm:cxn modelId="{8C919563-47E6-4955-BF46-E146F73FA92C}" type="presParOf" srcId="{B90B32C6-511E-4A15-930E-BC0736CB9F49}" destId="{AC449686-72ED-4E95-8038-7C00AA88A9CB}" srcOrd="6" destOrd="0" presId="urn:microsoft.com/office/officeart/2005/8/layout/hList6"/>
    <dgm:cxn modelId="{66EE774C-CAD8-457A-8988-62F2C640976A}" type="presParOf" srcId="{B90B32C6-511E-4A15-930E-BC0736CB9F49}" destId="{29DBE776-0FEA-4F4E-A985-F59221A49CF8}" srcOrd="7" destOrd="0" presId="urn:microsoft.com/office/officeart/2005/8/layout/hList6"/>
    <dgm:cxn modelId="{63D00FE4-2D79-415A-AF20-48C595D1825F}" type="presParOf" srcId="{B90B32C6-511E-4A15-930E-BC0736CB9F49}" destId="{16D37D30-549C-4A1F-A5D1-3048FBB46D64}" srcOrd="8" destOrd="0" presId="urn:microsoft.com/office/officeart/2005/8/layout/hList6"/>
    <dgm:cxn modelId="{64E289CF-6423-4E55-830D-3EE5632ECE9B}" type="presParOf" srcId="{B90B32C6-511E-4A15-930E-BC0736CB9F49}" destId="{383329E9-90B8-4572-840F-2E3E060677F2}" srcOrd="9" destOrd="0" presId="urn:microsoft.com/office/officeart/2005/8/layout/hList6"/>
    <dgm:cxn modelId="{5F239CA2-AE95-4EAF-B159-C1E5D7F31E2C}" type="presParOf" srcId="{B90B32C6-511E-4A15-930E-BC0736CB9F49}" destId="{91EB7CB3-E7B4-49B0-88FF-60DD2B7C15EE}" srcOrd="10" destOrd="0" presId="urn:microsoft.com/office/officeart/2005/8/layout/hList6"/>
    <dgm:cxn modelId="{98E8CC65-EE82-49C4-9B3B-31727546D0B1}" type="presParOf" srcId="{B90B32C6-511E-4A15-930E-BC0736CB9F49}" destId="{4710E558-74CA-4A4C-A65C-DC07FC1D5E97}" srcOrd="11" destOrd="0" presId="urn:microsoft.com/office/officeart/2005/8/layout/hList6"/>
    <dgm:cxn modelId="{24587639-D686-4814-B8AC-61EFBC7C4C55}" type="presParOf" srcId="{B90B32C6-511E-4A15-930E-BC0736CB9F49}" destId="{F291E261-871C-4A10-912C-954954128FA1}" srcOrd="12" destOrd="0" presId="urn:microsoft.com/office/officeart/2005/8/layout/hList6"/>
    <dgm:cxn modelId="{7415583A-4AD6-4A68-9A9F-3D6EBB220950}" type="presParOf" srcId="{B90B32C6-511E-4A15-930E-BC0736CB9F49}" destId="{7EE11DAF-AF22-4988-82F0-F9D7599B51BB}" srcOrd="13" destOrd="0" presId="urn:microsoft.com/office/officeart/2005/8/layout/hList6"/>
    <dgm:cxn modelId="{8AD01188-AC4A-4FDA-B637-C82BD8C86E16}" type="presParOf" srcId="{B90B32C6-511E-4A15-930E-BC0736CB9F49}" destId="{C376FB22-E124-46F4-8E07-DA4A2EDB8E79}" srcOrd="14" destOrd="0" presId="urn:microsoft.com/office/officeart/2005/8/layout/hList6"/>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9B4683-6D10-4CD3-8733-091AEFEE7A68}">
      <dsp:nvSpPr>
        <dsp:cNvPr id="0" name=""/>
        <dsp:cNvSpPr/>
      </dsp:nvSpPr>
      <dsp:spPr>
        <a:xfrm>
          <a:off x="669053" y="0"/>
          <a:ext cx="7582608" cy="5071730"/>
        </a:xfrm>
        <a:prstGeom prst="rightArrow">
          <a:avLst/>
        </a:prstGeom>
        <a:solidFill>
          <a:schemeClr val="accent1">
            <a:tint val="40000"/>
            <a:hueOff val="0"/>
            <a:satOff val="0"/>
            <a:lumOff val="0"/>
            <a:alphaOff val="0"/>
          </a:schemeClr>
        </a:solidFill>
        <a:ln w="9525" cap="flat" cmpd="sng" algn="ctr">
          <a:solidFill>
            <a:schemeClr val="accent1">
              <a:hueOff val="0"/>
              <a:satOff val="0"/>
              <a:lumOff val="0"/>
              <a:alphaOff val="0"/>
            </a:schemeClr>
          </a:solidFill>
          <a:prstDash val="solid"/>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1B715A1D-0C23-4A9F-88EF-7CF70B422B40}">
      <dsp:nvSpPr>
        <dsp:cNvPr id="0" name=""/>
        <dsp:cNvSpPr/>
      </dsp:nvSpPr>
      <dsp:spPr>
        <a:xfrm>
          <a:off x="54610" y="978407"/>
          <a:ext cx="2091044" cy="3114914"/>
        </a:xfrm>
        <a:prstGeom prst="round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rtl="1">
            <a:lnSpc>
              <a:spcPct val="90000"/>
            </a:lnSpc>
            <a:spcBef>
              <a:spcPct val="0"/>
            </a:spcBef>
            <a:spcAft>
              <a:spcPct val="35000"/>
            </a:spcAft>
            <a:buNone/>
          </a:pPr>
          <a:r>
            <a:rPr lang="fa-IR" sz="1400" b="1" kern="1200" dirty="0">
              <a:cs typeface="B Zar" panose="00000400000000000000" pitchFamily="2" charset="-78"/>
            </a:rPr>
            <a:t>تامین کننده ها</a:t>
          </a:r>
        </a:p>
        <a:p>
          <a:pPr marL="0" lvl="0" indent="0" algn="ctr" defTabSz="622300" rtl="1">
            <a:lnSpc>
              <a:spcPct val="90000"/>
            </a:lnSpc>
            <a:spcBef>
              <a:spcPct val="0"/>
            </a:spcBef>
            <a:spcAft>
              <a:spcPct val="35000"/>
            </a:spcAft>
            <a:buNone/>
          </a:pPr>
          <a:r>
            <a:rPr lang="fa-IR" sz="1200" b="1" kern="1200" dirty="0">
              <a:cs typeface="B Zar" panose="00000400000000000000" pitchFamily="2" charset="-78"/>
            </a:rPr>
            <a:t>1- مدیر نواحی</a:t>
          </a:r>
        </a:p>
        <a:p>
          <a:pPr marL="0" lvl="0" indent="0" algn="ctr" defTabSz="622300" rtl="1">
            <a:lnSpc>
              <a:spcPct val="90000"/>
            </a:lnSpc>
            <a:spcBef>
              <a:spcPct val="0"/>
            </a:spcBef>
            <a:spcAft>
              <a:spcPct val="35000"/>
            </a:spcAft>
            <a:buNone/>
          </a:pPr>
          <a:r>
            <a:rPr lang="fa-IR" sz="1200" b="1" kern="1200" dirty="0">
              <a:cs typeface="B Zar" panose="00000400000000000000" pitchFamily="2" charset="-78"/>
            </a:rPr>
            <a:t>2- واحد </a:t>
          </a:r>
          <a:r>
            <a:rPr lang="en-US" sz="1200" b="1" kern="1200" dirty="0">
              <a:cs typeface="B Zar" panose="00000400000000000000" pitchFamily="2" charset="-78"/>
            </a:rPr>
            <a:t>MPT</a:t>
          </a:r>
          <a:endParaRPr lang="fa-IR" sz="1200" b="1" kern="1200" dirty="0">
            <a:cs typeface="B Zar" panose="00000400000000000000" pitchFamily="2" charset="-78"/>
          </a:endParaRPr>
        </a:p>
        <a:p>
          <a:pPr marL="0" lvl="0" indent="0" algn="ctr" defTabSz="622300" rtl="1">
            <a:lnSpc>
              <a:spcPct val="90000"/>
            </a:lnSpc>
            <a:spcBef>
              <a:spcPct val="0"/>
            </a:spcBef>
            <a:spcAft>
              <a:spcPct val="35000"/>
            </a:spcAft>
            <a:buNone/>
          </a:pPr>
          <a:r>
            <a:rPr lang="fa-IR" sz="1100" b="1" kern="1200" dirty="0">
              <a:cs typeface="B Zar" panose="00000400000000000000" pitchFamily="2" charset="-78"/>
            </a:rPr>
            <a:t>3- فولاد سازی</a:t>
          </a:r>
        </a:p>
        <a:p>
          <a:pPr marL="0" lvl="0" indent="0" algn="ctr" defTabSz="622300" rtl="1">
            <a:lnSpc>
              <a:spcPct val="90000"/>
            </a:lnSpc>
            <a:spcBef>
              <a:spcPct val="0"/>
            </a:spcBef>
            <a:spcAft>
              <a:spcPct val="35000"/>
            </a:spcAft>
            <a:buNone/>
          </a:pPr>
          <a:r>
            <a:rPr lang="fa-IR" sz="1100" b="1" kern="1200" dirty="0">
              <a:cs typeface="B Zar" panose="00000400000000000000" pitchFamily="2" charset="-78"/>
            </a:rPr>
            <a:t>4- نورد گرم</a:t>
          </a:r>
        </a:p>
        <a:p>
          <a:pPr marL="0" lvl="0" indent="0" algn="ctr" defTabSz="622300" rtl="1">
            <a:lnSpc>
              <a:spcPct val="90000"/>
            </a:lnSpc>
            <a:spcBef>
              <a:spcPct val="0"/>
            </a:spcBef>
            <a:spcAft>
              <a:spcPct val="35000"/>
            </a:spcAft>
            <a:buNone/>
          </a:pPr>
          <a:r>
            <a:rPr lang="fa-IR" sz="1100" b="1" kern="1200" dirty="0">
              <a:cs typeface="B Zar" panose="00000400000000000000" pitchFamily="2" charset="-78"/>
            </a:rPr>
            <a:t>5- نورد سرد (تاندم)</a:t>
          </a:r>
        </a:p>
        <a:p>
          <a:pPr marL="0" lvl="0" indent="0" algn="ctr" defTabSz="622300" rtl="1">
            <a:lnSpc>
              <a:spcPct val="90000"/>
            </a:lnSpc>
            <a:spcBef>
              <a:spcPct val="0"/>
            </a:spcBef>
            <a:spcAft>
              <a:spcPct val="35000"/>
            </a:spcAft>
            <a:buNone/>
          </a:pPr>
          <a:r>
            <a:rPr lang="fa-IR" sz="1100" b="1" kern="1200" dirty="0">
              <a:cs typeface="B Zar" panose="00000400000000000000" pitchFamily="2" charset="-78"/>
            </a:rPr>
            <a:t>6- آنیلینگ</a:t>
          </a:r>
        </a:p>
        <a:p>
          <a:pPr marL="0" lvl="0" indent="0" algn="ctr" defTabSz="622300" rtl="1">
            <a:lnSpc>
              <a:spcPct val="90000"/>
            </a:lnSpc>
            <a:spcBef>
              <a:spcPct val="0"/>
            </a:spcBef>
            <a:spcAft>
              <a:spcPct val="35000"/>
            </a:spcAft>
            <a:buNone/>
          </a:pPr>
          <a:r>
            <a:rPr lang="fa-IR" sz="1100" b="1" kern="1200" dirty="0">
              <a:cs typeface="B Zar" panose="00000400000000000000" pitchFamily="2" charset="-78"/>
            </a:rPr>
            <a:t>7- نورد پوسته ای</a:t>
          </a:r>
        </a:p>
        <a:p>
          <a:pPr marL="0" lvl="0" indent="0" algn="ctr" defTabSz="622300" rtl="1">
            <a:lnSpc>
              <a:spcPct val="90000"/>
            </a:lnSpc>
            <a:spcBef>
              <a:spcPct val="0"/>
            </a:spcBef>
            <a:spcAft>
              <a:spcPct val="35000"/>
            </a:spcAft>
            <a:buNone/>
          </a:pPr>
          <a:r>
            <a:rPr lang="fa-IR" sz="1100" b="1" kern="1200" dirty="0">
              <a:cs typeface="B Zar" panose="00000400000000000000" pitchFamily="2" charset="-78"/>
            </a:rPr>
            <a:t>8- خطوط اصلاح</a:t>
          </a:r>
        </a:p>
        <a:p>
          <a:pPr marL="0" lvl="0" indent="0" algn="ctr" defTabSz="622300" rtl="1">
            <a:lnSpc>
              <a:spcPct val="90000"/>
            </a:lnSpc>
            <a:spcBef>
              <a:spcPct val="0"/>
            </a:spcBef>
            <a:spcAft>
              <a:spcPct val="35000"/>
            </a:spcAft>
            <a:buNone/>
          </a:pPr>
          <a:r>
            <a:rPr lang="fa-IR" sz="1100" b="1" kern="1200" dirty="0">
              <a:cs typeface="B Zar" panose="00000400000000000000" pitchFamily="2" charset="-78"/>
            </a:rPr>
            <a:t>9- آزمایشگاه محصول</a:t>
          </a:r>
        </a:p>
      </dsp:txBody>
      <dsp:txXfrm>
        <a:off x="156686" y="1080483"/>
        <a:ext cx="1886892" cy="2910762"/>
      </dsp:txXfrm>
    </dsp:sp>
    <dsp:sp modelId="{47D41155-FA69-4563-BD4B-3F01B0082BBF}">
      <dsp:nvSpPr>
        <dsp:cNvPr id="0" name=""/>
        <dsp:cNvSpPr/>
      </dsp:nvSpPr>
      <dsp:spPr>
        <a:xfrm>
          <a:off x="2341556" y="1694941"/>
          <a:ext cx="1477738" cy="1681846"/>
        </a:xfrm>
        <a:prstGeom prst="round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rtl="1">
            <a:lnSpc>
              <a:spcPct val="90000"/>
            </a:lnSpc>
            <a:spcBef>
              <a:spcPct val="0"/>
            </a:spcBef>
            <a:spcAft>
              <a:spcPct val="35000"/>
            </a:spcAft>
            <a:buNone/>
          </a:pPr>
          <a:r>
            <a:rPr lang="fa-IR" sz="1400" b="1" kern="1200" dirty="0">
              <a:latin typeface="Calibri" panose="020F0502020204030204"/>
              <a:ea typeface="+mn-ea"/>
              <a:cs typeface="B Zar" panose="00000400000000000000" pitchFamily="2" charset="-78"/>
            </a:rPr>
            <a:t>ورودی</a:t>
          </a:r>
        </a:p>
        <a:p>
          <a:pPr marL="0" lvl="0" indent="0" algn="ctr" defTabSz="622300" rtl="1">
            <a:lnSpc>
              <a:spcPct val="90000"/>
            </a:lnSpc>
            <a:spcBef>
              <a:spcPct val="0"/>
            </a:spcBef>
            <a:spcAft>
              <a:spcPct val="35000"/>
            </a:spcAft>
            <a:buNone/>
          </a:pPr>
          <a:r>
            <a:rPr lang="fa-IR" sz="1100" b="1" kern="1200" dirty="0">
              <a:latin typeface="Calibri" panose="020F0502020204030204"/>
              <a:ea typeface="+mn-ea"/>
              <a:cs typeface="B Zar" panose="00000400000000000000" pitchFamily="2" charset="-78"/>
            </a:rPr>
            <a:t>* استاندارد </a:t>
          </a:r>
          <a:r>
            <a:rPr lang="en-US" sz="1100" b="1" kern="1200" dirty="0">
              <a:latin typeface="Calibri" panose="020F0502020204030204"/>
              <a:ea typeface="+mn-ea"/>
              <a:cs typeface="B Zar" panose="00000400000000000000" pitchFamily="2" charset="-78"/>
            </a:rPr>
            <a:t>EN10130</a:t>
          </a:r>
          <a:r>
            <a:rPr lang="fa-IR" sz="1100" b="1" kern="1200" dirty="0">
              <a:latin typeface="Calibri" panose="020F0502020204030204"/>
              <a:ea typeface="+mn-ea"/>
              <a:cs typeface="B Zar" panose="00000400000000000000" pitchFamily="2" charset="-78"/>
            </a:rPr>
            <a:t> شامل</a:t>
          </a:r>
        </a:p>
        <a:p>
          <a:pPr marL="0" lvl="0" indent="0" algn="ctr" defTabSz="622300" rtl="1">
            <a:lnSpc>
              <a:spcPct val="90000"/>
            </a:lnSpc>
            <a:spcBef>
              <a:spcPct val="0"/>
            </a:spcBef>
            <a:spcAft>
              <a:spcPct val="35000"/>
            </a:spcAft>
            <a:buNone/>
          </a:pPr>
          <a:r>
            <a:rPr lang="fa-IR" sz="1100" b="1" kern="1200" dirty="0">
              <a:latin typeface="Calibri" panose="020F0502020204030204"/>
              <a:ea typeface="+mn-ea"/>
              <a:cs typeface="B Zar" panose="00000400000000000000" pitchFamily="2" charset="-78"/>
            </a:rPr>
            <a:t>الزامات آنالیز</a:t>
          </a:r>
        </a:p>
        <a:p>
          <a:pPr marL="0" lvl="0" indent="0" algn="ctr" defTabSz="622300" rtl="1">
            <a:lnSpc>
              <a:spcPct val="90000"/>
            </a:lnSpc>
            <a:spcBef>
              <a:spcPct val="0"/>
            </a:spcBef>
            <a:spcAft>
              <a:spcPct val="35000"/>
            </a:spcAft>
            <a:buNone/>
          </a:pPr>
          <a:r>
            <a:rPr lang="fa-IR" sz="1100" b="1" kern="1200" dirty="0">
              <a:latin typeface="Calibri" panose="020F0502020204030204"/>
              <a:ea typeface="+mn-ea"/>
              <a:cs typeface="B Zar" panose="00000400000000000000" pitchFamily="2" charset="-78"/>
            </a:rPr>
            <a:t>الزامات خواص مکانیکی</a:t>
          </a:r>
          <a:endParaRPr lang="en-US" sz="1100" b="1" kern="1200" dirty="0">
            <a:latin typeface="Calibri" panose="020F0502020204030204"/>
            <a:ea typeface="+mn-ea"/>
            <a:cs typeface="B Zar" panose="00000400000000000000" pitchFamily="2" charset="-78"/>
          </a:endParaRPr>
        </a:p>
      </dsp:txBody>
      <dsp:txXfrm>
        <a:off x="2413693" y="1767078"/>
        <a:ext cx="1333464" cy="1537572"/>
      </dsp:txXfrm>
    </dsp:sp>
    <dsp:sp modelId="{6DD9BD08-C6F0-42F4-A60F-6B33FCBCCF6A}">
      <dsp:nvSpPr>
        <dsp:cNvPr id="0" name=""/>
        <dsp:cNvSpPr/>
      </dsp:nvSpPr>
      <dsp:spPr>
        <a:xfrm>
          <a:off x="3984001" y="759471"/>
          <a:ext cx="1477738" cy="3552787"/>
        </a:xfrm>
        <a:prstGeom prst="round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rtl="1">
            <a:lnSpc>
              <a:spcPct val="90000"/>
            </a:lnSpc>
            <a:spcBef>
              <a:spcPct val="0"/>
            </a:spcBef>
            <a:spcAft>
              <a:spcPct val="35000"/>
            </a:spcAft>
            <a:buNone/>
          </a:pPr>
          <a:r>
            <a:rPr lang="fa-IR" sz="1400" b="1" kern="1200" dirty="0">
              <a:latin typeface="Calibri" panose="020F0502020204030204"/>
              <a:ea typeface="+mn-ea"/>
              <a:cs typeface="B Zar" panose="00000400000000000000" pitchFamily="2" charset="-78"/>
            </a:rPr>
            <a:t>فرایند</a:t>
          </a:r>
        </a:p>
        <a:p>
          <a:pPr marL="0" lvl="0" indent="0" algn="ctr" defTabSz="622300" rtl="1">
            <a:lnSpc>
              <a:spcPct val="90000"/>
            </a:lnSpc>
            <a:spcBef>
              <a:spcPct val="0"/>
            </a:spcBef>
            <a:spcAft>
              <a:spcPct val="35000"/>
            </a:spcAft>
            <a:buNone/>
          </a:pPr>
          <a:r>
            <a:rPr lang="fa-IR" sz="1100" b="1" kern="1200" dirty="0">
              <a:latin typeface="Calibri" panose="020F0502020204030204"/>
              <a:ea typeface="+mn-ea"/>
              <a:cs typeface="B Zar" panose="00000400000000000000" pitchFamily="2" charset="-78"/>
            </a:rPr>
            <a:t>1- طراحی کارت ساخت</a:t>
          </a:r>
        </a:p>
        <a:p>
          <a:pPr marL="0" lvl="0" indent="0" algn="ctr" defTabSz="622300" rtl="1">
            <a:lnSpc>
              <a:spcPct val="90000"/>
            </a:lnSpc>
            <a:spcBef>
              <a:spcPct val="0"/>
            </a:spcBef>
            <a:spcAft>
              <a:spcPct val="35000"/>
            </a:spcAft>
            <a:buNone/>
          </a:pPr>
          <a:r>
            <a:rPr lang="fa-IR" sz="1100" b="1" kern="1200" dirty="0">
              <a:latin typeface="Calibri" panose="020F0502020204030204"/>
              <a:ea typeface="+mn-ea"/>
              <a:cs typeface="B Zar" panose="00000400000000000000" pitchFamily="2" charset="-78"/>
            </a:rPr>
            <a:t>2- طراحی دماهای نورد گرم در قالب </a:t>
          </a:r>
          <a:r>
            <a:rPr lang="en-US" sz="1100" b="1" kern="1200" dirty="0">
              <a:latin typeface="Calibri" panose="020F0502020204030204"/>
              <a:ea typeface="+mn-ea"/>
              <a:cs typeface="B Zar" panose="00000400000000000000" pitchFamily="2" charset="-78"/>
            </a:rPr>
            <a:t>Design Data</a:t>
          </a:r>
          <a:endParaRPr lang="fa-IR" sz="1100" b="1" kern="1200" dirty="0">
            <a:latin typeface="Calibri" panose="020F0502020204030204"/>
            <a:ea typeface="+mn-ea"/>
            <a:cs typeface="B Zar" panose="00000400000000000000" pitchFamily="2" charset="-78"/>
          </a:endParaRPr>
        </a:p>
        <a:p>
          <a:pPr marL="0" lvl="0" indent="0" algn="ctr" defTabSz="622300" rtl="1">
            <a:lnSpc>
              <a:spcPct val="90000"/>
            </a:lnSpc>
            <a:spcBef>
              <a:spcPct val="0"/>
            </a:spcBef>
            <a:spcAft>
              <a:spcPct val="35000"/>
            </a:spcAft>
            <a:buNone/>
          </a:pPr>
          <a:r>
            <a:rPr lang="fa-IR" sz="1100" b="1" kern="1200" dirty="0">
              <a:latin typeface="Calibri" panose="020F0502020204030204"/>
              <a:ea typeface="+mn-ea"/>
              <a:cs typeface="B Zar" panose="00000400000000000000" pitchFamily="2" charset="-78"/>
            </a:rPr>
            <a:t>3- طراحی میزان فروکاست در نورد سرد در قالب </a:t>
          </a:r>
          <a:r>
            <a:rPr lang="en-US" sz="1100" b="1" kern="1200" dirty="0">
              <a:latin typeface="Calibri" panose="020F0502020204030204"/>
              <a:ea typeface="+mn-ea"/>
              <a:cs typeface="B Zar" panose="00000400000000000000" pitchFamily="2" charset="-78"/>
            </a:rPr>
            <a:t>Design data</a:t>
          </a:r>
          <a:endParaRPr lang="fa-IR" sz="1100" b="1" kern="1200" dirty="0">
            <a:latin typeface="Calibri" panose="020F0502020204030204"/>
            <a:ea typeface="+mn-ea"/>
            <a:cs typeface="B Zar" panose="00000400000000000000" pitchFamily="2" charset="-78"/>
          </a:endParaRPr>
        </a:p>
        <a:p>
          <a:pPr marL="0" lvl="0" indent="0" algn="ctr" defTabSz="622300" rtl="1">
            <a:lnSpc>
              <a:spcPct val="90000"/>
            </a:lnSpc>
            <a:spcBef>
              <a:spcPct val="0"/>
            </a:spcBef>
            <a:spcAft>
              <a:spcPct val="35000"/>
            </a:spcAft>
            <a:buNone/>
          </a:pPr>
          <a:r>
            <a:rPr lang="fa-IR" sz="1100" b="1" kern="1200" dirty="0">
              <a:latin typeface="Calibri" panose="020F0502020204030204"/>
              <a:ea typeface="+mn-ea"/>
              <a:cs typeface="B Zar" panose="00000400000000000000" pitchFamily="2" charset="-78"/>
            </a:rPr>
            <a:t>3- دما و زمان آنیل بر اساس برنامه آنیل </a:t>
          </a:r>
        </a:p>
        <a:p>
          <a:pPr marL="0" lvl="0" indent="0" algn="ctr" defTabSz="622300" rtl="1">
            <a:lnSpc>
              <a:spcPct val="90000"/>
            </a:lnSpc>
            <a:spcBef>
              <a:spcPct val="0"/>
            </a:spcBef>
            <a:spcAft>
              <a:spcPct val="35000"/>
            </a:spcAft>
            <a:buNone/>
          </a:pPr>
          <a:r>
            <a:rPr lang="fa-IR" sz="1100" b="1" kern="1200" dirty="0">
              <a:latin typeface="Calibri" panose="020F0502020204030204"/>
              <a:ea typeface="+mn-ea"/>
              <a:cs typeface="B Zar" panose="00000400000000000000" pitchFamily="2" charset="-78"/>
            </a:rPr>
            <a:t>4-تنظیم ازدیاد طول در نورد پوسته ای</a:t>
          </a:r>
        </a:p>
        <a:p>
          <a:pPr marL="0" lvl="0" indent="0" algn="ctr" defTabSz="622300" rtl="1">
            <a:lnSpc>
              <a:spcPct val="90000"/>
            </a:lnSpc>
            <a:spcBef>
              <a:spcPct val="0"/>
            </a:spcBef>
            <a:spcAft>
              <a:spcPct val="35000"/>
            </a:spcAft>
            <a:buNone/>
          </a:pPr>
          <a:r>
            <a:rPr lang="fa-IR" sz="1100" b="1" kern="1200" dirty="0">
              <a:latin typeface="Calibri" panose="020F0502020204030204"/>
              <a:ea typeface="+mn-ea"/>
              <a:cs typeface="B Zar" panose="00000400000000000000" pitchFamily="2" charset="-78"/>
            </a:rPr>
            <a:t>5- تست در آزمایشگاه</a:t>
          </a:r>
        </a:p>
        <a:p>
          <a:pPr marL="0" lvl="0" indent="0" algn="ctr" defTabSz="622300" rtl="1">
            <a:lnSpc>
              <a:spcPct val="90000"/>
            </a:lnSpc>
            <a:spcBef>
              <a:spcPct val="0"/>
            </a:spcBef>
            <a:spcAft>
              <a:spcPct val="35000"/>
            </a:spcAft>
            <a:buNone/>
          </a:pPr>
          <a:r>
            <a:rPr lang="fa-IR" sz="1100" b="1" kern="1200" dirty="0">
              <a:latin typeface="Calibri" panose="020F0502020204030204"/>
              <a:ea typeface="+mn-ea"/>
              <a:cs typeface="B Zar" panose="00000400000000000000" pitchFamily="2" charset="-78"/>
            </a:rPr>
            <a:t>6- صدور گواهی کیفیت </a:t>
          </a:r>
        </a:p>
      </dsp:txBody>
      <dsp:txXfrm>
        <a:off x="4056138" y="831608"/>
        <a:ext cx="1333464" cy="3408513"/>
      </dsp:txXfrm>
    </dsp:sp>
    <dsp:sp modelId="{EA087457-8427-43B8-AA0B-ACA7A8FFA9CC}">
      <dsp:nvSpPr>
        <dsp:cNvPr id="0" name=""/>
        <dsp:cNvSpPr/>
      </dsp:nvSpPr>
      <dsp:spPr>
        <a:xfrm>
          <a:off x="5788006" y="1644173"/>
          <a:ext cx="1477738" cy="2028692"/>
        </a:xfrm>
        <a:prstGeom prst="round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rtl="1">
            <a:lnSpc>
              <a:spcPct val="90000"/>
            </a:lnSpc>
            <a:spcBef>
              <a:spcPct val="0"/>
            </a:spcBef>
            <a:spcAft>
              <a:spcPct val="35000"/>
            </a:spcAft>
            <a:buNone/>
          </a:pPr>
          <a:r>
            <a:rPr lang="fa-IR" sz="1400" b="1" kern="1200" dirty="0">
              <a:cs typeface="B Zar" panose="00000400000000000000" pitchFamily="2" charset="-78"/>
            </a:rPr>
            <a:t>خروجی</a:t>
          </a:r>
        </a:p>
        <a:p>
          <a:pPr marL="0" lvl="0" indent="0" algn="ctr" defTabSz="622300" rtl="1">
            <a:lnSpc>
              <a:spcPct val="90000"/>
            </a:lnSpc>
            <a:spcBef>
              <a:spcPct val="0"/>
            </a:spcBef>
            <a:spcAft>
              <a:spcPct val="35000"/>
            </a:spcAft>
            <a:buNone/>
          </a:pPr>
          <a:r>
            <a:rPr lang="fa-IR" sz="1200" b="1" kern="1200" dirty="0">
              <a:cs typeface="B Zar" panose="00000400000000000000" pitchFamily="2" charset="-78"/>
            </a:rPr>
            <a:t>1- </a:t>
          </a:r>
          <a:r>
            <a:rPr lang="fa-IR" sz="1100" b="1" kern="1200" dirty="0">
              <a:cs typeface="B Zar" panose="00000400000000000000" pitchFamily="2" charset="-78"/>
            </a:rPr>
            <a:t>آنالیز شیمیایی ارسالی از آزمایشگاه محصول</a:t>
          </a:r>
        </a:p>
        <a:p>
          <a:pPr marL="0" lvl="0" indent="0" algn="ctr" defTabSz="622300" rtl="1">
            <a:lnSpc>
              <a:spcPct val="90000"/>
            </a:lnSpc>
            <a:spcBef>
              <a:spcPct val="0"/>
            </a:spcBef>
            <a:spcAft>
              <a:spcPct val="35000"/>
            </a:spcAft>
            <a:buNone/>
          </a:pPr>
          <a:r>
            <a:rPr lang="fa-IR" sz="1100" b="1" kern="1200" dirty="0">
              <a:cs typeface="B Zar" panose="00000400000000000000" pitchFamily="2" charset="-78"/>
            </a:rPr>
            <a:t>2- گرافهای نورد گرم</a:t>
          </a:r>
        </a:p>
        <a:p>
          <a:pPr marL="0" lvl="0" indent="0" algn="ctr" defTabSz="622300" rtl="1">
            <a:lnSpc>
              <a:spcPct val="90000"/>
            </a:lnSpc>
            <a:spcBef>
              <a:spcPct val="0"/>
            </a:spcBef>
            <a:spcAft>
              <a:spcPct val="35000"/>
            </a:spcAft>
            <a:buNone/>
          </a:pPr>
          <a:r>
            <a:rPr lang="fa-IR" sz="1100" b="1" kern="1200" dirty="0">
              <a:cs typeface="B Zar" panose="00000400000000000000" pitchFamily="2" charset="-78"/>
            </a:rPr>
            <a:t>3- گرافهای آنیل</a:t>
          </a:r>
        </a:p>
        <a:p>
          <a:pPr marL="0" lvl="0" indent="0" algn="ctr" defTabSz="622300" rtl="1">
            <a:lnSpc>
              <a:spcPct val="90000"/>
            </a:lnSpc>
            <a:spcBef>
              <a:spcPct val="0"/>
            </a:spcBef>
            <a:spcAft>
              <a:spcPct val="35000"/>
            </a:spcAft>
            <a:buNone/>
          </a:pPr>
          <a:r>
            <a:rPr lang="fa-IR" sz="1100" b="1" kern="1200" dirty="0">
              <a:cs typeface="B Zar" panose="00000400000000000000" pitchFamily="2" charset="-78"/>
            </a:rPr>
            <a:t>4- خواص مکانیکی (ارسالی از آزمایشگاه محصول)</a:t>
          </a:r>
        </a:p>
      </dsp:txBody>
      <dsp:txXfrm>
        <a:off x="5860143" y="1716310"/>
        <a:ext cx="1333464" cy="1884418"/>
      </dsp:txXfrm>
    </dsp:sp>
    <dsp:sp modelId="{90523FF8-7E89-4306-B219-69AF0A4A9746}">
      <dsp:nvSpPr>
        <dsp:cNvPr id="0" name=""/>
        <dsp:cNvSpPr/>
      </dsp:nvSpPr>
      <dsp:spPr>
        <a:xfrm>
          <a:off x="7442976" y="1521518"/>
          <a:ext cx="1477738" cy="2028692"/>
        </a:xfrm>
        <a:prstGeom prst="round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rtl="1">
            <a:lnSpc>
              <a:spcPct val="90000"/>
            </a:lnSpc>
            <a:spcBef>
              <a:spcPct val="0"/>
            </a:spcBef>
            <a:spcAft>
              <a:spcPct val="35000"/>
            </a:spcAft>
            <a:buNone/>
          </a:pPr>
          <a:r>
            <a:rPr lang="fa-IR" sz="1400" b="1" kern="1200" dirty="0">
              <a:cs typeface="B Zar" panose="00000400000000000000" pitchFamily="2" charset="-78"/>
            </a:rPr>
            <a:t>مشتری</a:t>
          </a:r>
        </a:p>
        <a:p>
          <a:pPr marL="0" lvl="0" indent="0" algn="ctr" defTabSz="622300" rtl="1">
            <a:lnSpc>
              <a:spcPct val="90000"/>
            </a:lnSpc>
            <a:spcBef>
              <a:spcPct val="0"/>
            </a:spcBef>
            <a:spcAft>
              <a:spcPct val="35000"/>
            </a:spcAft>
            <a:buNone/>
          </a:pPr>
          <a:r>
            <a:rPr lang="fa-IR" sz="1100" b="1" kern="1200" dirty="0">
              <a:cs typeface="B Zar" panose="00000400000000000000" pitchFamily="2" charset="-78"/>
            </a:rPr>
            <a:t>1- خودروسازان</a:t>
          </a:r>
        </a:p>
        <a:p>
          <a:pPr marL="0" lvl="0" indent="0" algn="ctr" defTabSz="622300" rtl="1">
            <a:lnSpc>
              <a:spcPct val="90000"/>
            </a:lnSpc>
            <a:spcBef>
              <a:spcPct val="0"/>
            </a:spcBef>
            <a:spcAft>
              <a:spcPct val="35000"/>
            </a:spcAft>
            <a:buNone/>
          </a:pPr>
          <a:r>
            <a:rPr lang="fa-IR" sz="1100" b="1" kern="1200" dirty="0">
              <a:cs typeface="B Zar" panose="00000400000000000000" pitchFamily="2" charset="-78"/>
            </a:rPr>
            <a:t>2- قطعه سازان (فیلترسازان و ..)</a:t>
          </a:r>
        </a:p>
        <a:p>
          <a:pPr marL="0" lvl="0" indent="0" algn="ctr" defTabSz="622300" rtl="1">
            <a:lnSpc>
              <a:spcPct val="90000"/>
            </a:lnSpc>
            <a:spcBef>
              <a:spcPct val="0"/>
            </a:spcBef>
            <a:spcAft>
              <a:spcPct val="35000"/>
            </a:spcAft>
            <a:buNone/>
          </a:pPr>
          <a:r>
            <a:rPr lang="fa-IR" sz="1100" b="1" kern="1200" dirty="0">
              <a:cs typeface="B Zar" panose="00000400000000000000" pitchFamily="2" charset="-78"/>
            </a:rPr>
            <a:t>3- مصرف کننده نهایی خودرو</a:t>
          </a:r>
        </a:p>
        <a:p>
          <a:pPr marL="0" lvl="0" indent="0" algn="ctr" defTabSz="622300" rtl="1">
            <a:lnSpc>
              <a:spcPct val="90000"/>
            </a:lnSpc>
            <a:spcBef>
              <a:spcPct val="0"/>
            </a:spcBef>
            <a:spcAft>
              <a:spcPct val="35000"/>
            </a:spcAft>
            <a:buNone/>
          </a:pPr>
          <a:endParaRPr lang="fa-IR" sz="1400" b="1" kern="1200" dirty="0">
            <a:cs typeface="B Zar" panose="00000400000000000000" pitchFamily="2" charset="-78"/>
          </a:endParaRPr>
        </a:p>
      </dsp:txBody>
      <dsp:txXfrm>
        <a:off x="7515113" y="1593655"/>
        <a:ext cx="1333464" cy="188441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FCE0A8-930E-449B-8161-F841E755A6CC}">
      <dsp:nvSpPr>
        <dsp:cNvPr id="0" name=""/>
        <dsp:cNvSpPr/>
      </dsp:nvSpPr>
      <dsp:spPr>
        <a:xfrm rot="16200000">
          <a:off x="-617911" y="619954"/>
          <a:ext cx="1972974" cy="733064"/>
        </a:xfrm>
        <a:prstGeom prst="flowChartManualOperation">
          <a:avLst/>
        </a:prstGeom>
        <a:gradFill rotWithShape="0">
          <a:gsLst>
            <a:gs pos="0">
              <a:srgbClr val="A50E82">
                <a:hueOff val="0"/>
                <a:satOff val="0"/>
                <a:lumOff val="0"/>
                <a:alphaOff val="0"/>
                <a:tint val="98000"/>
                <a:hueMod val="94000"/>
                <a:satMod val="130000"/>
                <a:lumMod val="128000"/>
              </a:srgbClr>
            </a:gs>
            <a:gs pos="100000">
              <a:srgbClr val="A50E82">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0" rIns="78286" bIns="0" numCol="1" spcCol="1270" anchor="ctr" anchorCtr="0">
          <a:noAutofit/>
        </a:bodyPr>
        <a:lstStyle/>
        <a:p>
          <a:pPr marL="0" lvl="0" indent="0" algn="ctr" defTabSz="533400">
            <a:lnSpc>
              <a:spcPct val="90000"/>
            </a:lnSpc>
            <a:spcBef>
              <a:spcPct val="0"/>
            </a:spcBef>
            <a:spcAft>
              <a:spcPct val="35000"/>
            </a:spcAft>
            <a:buNone/>
          </a:pPr>
          <a:r>
            <a:rPr lang="fa-IR" sz="1200" b="1" kern="1200" dirty="0">
              <a:solidFill>
                <a:srgbClr val="FFFFFF"/>
              </a:solidFill>
              <a:latin typeface="Century Gothic"/>
              <a:ea typeface="+mn-ea"/>
              <a:cs typeface="B Mitra" panose="00000400000000000000" pitchFamily="2" charset="-78"/>
            </a:rPr>
            <a:t>تعویض غلتک کاری از قفسه</a:t>
          </a:r>
          <a:endParaRPr lang="en-US" sz="1200" b="1" kern="1200" dirty="0">
            <a:solidFill>
              <a:srgbClr val="FFFFFF"/>
            </a:solidFill>
            <a:latin typeface="Century Gothic"/>
            <a:ea typeface="+mn-ea"/>
            <a:cs typeface="B Mitra" panose="00000400000000000000" pitchFamily="2" charset="-78"/>
          </a:endParaRPr>
        </a:p>
      </dsp:txBody>
      <dsp:txXfrm rot="5400000">
        <a:off x="2044" y="394594"/>
        <a:ext cx="733064" cy="1183784"/>
      </dsp:txXfrm>
    </dsp:sp>
    <dsp:sp modelId="{41527480-B073-4301-82DE-74ACDA005686}">
      <dsp:nvSpPr>
        <dsp:cNvPr id="0" name=""/>
        <dsp:cNvSpPr/>
      </dsp:nvSpPr>
      <dsp:spPr>
        <a:xfrm rot="16200000">
          <a:off x="170132" y="619954"/>
          <a:ext cx="1972974" cy="733064"/>
        </a:xfrm>
        <a:prstGeom prst="flowChartManualOperation">
          <a:avLst/>
        </a:prstGeom>
        <a:gradFill rotWithShape="0">
          <a:gsLst>
            <a:gs pos="0">
              <a:srgbClr val="14967C">
                <a:hueOff val="0"/>
                <a:satOff val="0"/>
                <a:lumOff val="0"/>
                <a:alphaOff val="0"/>
                <a:tint val="98000"/>
                <a:hueMod val="94000"/>
                <a:satMod val="130000"/>
                <a:lumMod val="128000"/>
              </a:srgbClr>
            </a:gs>
            <a:gs pos="100000">
              <a:srgbClr val="14967C">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0" rIns="78286" bIns="0" numCol="1" spcCol="1270" anchor="ctr" anchorCtr="0">
          <a:noAutofit/>
        </a:bodyPr>
        <a:lstStyle/>
        <a:p>
          <a:pPr marL="0" lvl="0" indent="0" algn="ctr" defTabSz="533400">
            <a:lnSpc>
              <a:spcPct val="90000"/>
            </a:lnSpc>
            <a:spcBef>
              <a:spcPct val="0"/>
            </a:spcBef>
            <a:spcAft>
              <a:spcPct val="35000"/>
            </a:spcAft>
            <a:buNone/>
          </a:pPr>
          <a:r>
            <a:rPr lang="fa-IR" sz="1200" b="1" kern="1200" dirty="0">
              <a:solidFill>
                <a:srgbClr val="FFFFFF"/>
              </a:solidFill>
              <a:latin typeface="Century Gothic"/>
              <a:ea typeface="+mn-ea"/>
              <a:cs typeface="B Mitra" panose="00000400000000000000" pitchFamily="2" charset="-78"/>
            </a:rPr>
            <a:t>ارسال غلتک کاری به کارگاه</a:t>
          </a:r>
          <a:endParaRPr lang="en-US" sz="1200" b="1" kern="1200" dirty="0">
            <a:solidFill>
              <a:srgbClr val="FFFFFF"/>
            </a:solidFill>
            <a:latin typeface="Century Gothic"/>
            <a:ea typeface="+mn-ea"/>
            <a:cs typeface="B Mitra" panose="00000400000000000000" pitchFamily="2" charset="-78"/>
          </a:endParaRPr>
        </a:p>
      </dsp:txBody>
      <dsp:txXfrm rot="5400000">
        <a:off x="790087" y="394594"/>
        <a:ext cx="733064" cy="1183784"/>
      </dsp:txXfrm>
    </dsp:sp>
    <dsp:sp modelId="{32E2E68B-FCCF-4AC0-AA20-B8FF690D6A6F}">
      <dsp:nvSpPr>
        <dsp:cNvPr id="0" name=""/>
        <dsp:cNvSpPr/>
      </dsp:nvSpPr>
      <dsp:spPr>
        <a:xfrm rot="16200000">
          <a:off x="958177" y="619954"/>
          <a:ext cx="1972974" cy="733064"/>
        </a:xfrm>
        <a:prstGeom prst="flowChartManualOperation">
          <a:avLst/>
        </a:prstGeom>
        <a:gradFill rotWithShape="0">
          <a:gsLst>
            <a:gs pos="0">
              <a:srgbClr val="6A9E1F">
                <a:hueOff val="0"/>
                <a:satOff val="0"/>
                <a:lumOff val="0"/>
                <a:alphaOff val="0"/>
                <a:tint val="98000"/>
                <a:hueMod val="94000"/>
                <a:satMod val="130000"/>
                <a:lumMod val="128000"/>
              </a:srgbClr>
            </a:gs>
            <a:gs pos="100000">
              <a:srgbClr val="6A9E1F">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0" rIns="78286" bIns="0" numCol="1" spcCol="1270" anchor="ctr" anchorCtr="0">
          <a:noAutofit/>
        </a:bodyPr>
        <a:lstStyle/>
        <a:p>
          <a:pPr marL="0" lvl="0" indent="0" algn="ctr" defTabSz="533400">
            <a:lnSpc>
              <a:spcPct val="90000"/>
            </a:lnSpc>
            <a:spcBef>
              <a:spcPct val="0"/>
            </a:spcBef>
            <a:spcAft>
              <a:spcPct val="35000"/>
            </a:spcAft>
            <a:buNone/>
          </a:pPr>
          <a:r>
            <a:rPr lang="fa-IR" sz="1200" b="1" kern="1200" dirty="0">
              <a:solidFill>
                <a:srgbClr val="FFFFFF"/>
              </a:solidFill>
              <a:latin typeface="Century Gothic"/>
              <a:ea typeface="+mn-ea"/>
              <a:cs typeface="B Mitra" panose="00000400000000000000" pitchFamily="2" charset="-78"/>
            </a:rPr>
            <a:t>دمونتاژ چوک غلتک کاری با دی چوکر کاری</a:t>
          </a:r>
          <a:endParaRPr lang="en-US" sz="1200" b="1" kern="1200" dirty="0">
            <a:solidFill>
              <a:srgbClr val="FFFFFF"/>
            </a:solidFill>
            <a:latin typeface="Century Gothic"/>
            <a:ea typeface="+mn-ea"/>
            <a:cs typeface="B Mitra" panose="00000400000000000000" pitchFamily="2" charset="-78"/>
          </a:endParaRPr>
        </a:p>
      </dsp:txBody>
      <dsp:txXfrm rot="5400000">
        <a:off x="1578132" y="394594"/>
        <a:ext cx="733064" cy="1183784"/>
      </dsp:txXfrm>
    </dsp:sp>
    <dsp:sp modelId="{AC449686-72ED-4E95-8038-7C00AA88A9CB}">
      <dsp:nvSpPr>
        <dsp:cNvPr id="0" name=""/>
        <dsp:cNvSpPr/>
      </dsp:nvSpPr>
      <dsp:spPr>
        <a:xfrm rot="16200000">
          <a:off x="1746221" y="619954"/>
          <a:ext cx="1972974" cy="733064"/>
        </a:xfrm>
        <a:prstGeom prst="flowChartManualOperation">
          <a:avLst/>
        </a:prstGeom>
        <a:gradFill rotWithShape="0">
          <a:gsLst>
            <a:gs pos="0">
              <a:srgbClr val="E87D37">
                <a:hueOff val="0"/>
                <a:satOff val="0"/>
                <a:lumOff val="0"/>
                <a:alphaOff val="0"/>
                <a:tint val="98000"/>
                <a:hueMod val="94000"/>
                <a:satMod val="130000"/>
                <a:lumMod val="128000"/>
              </a:srgbClr>
            </a:gs>
            <a:gs pos="100000">
              <a:srgbClr val="E87D37">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0" rIns="78286" bIns="0" numCol="1" spcCol="1270" anchor="ctr" anchorCtr="0">
          <a:noAutofit/>
        </a:bodyPr>
        <a:lstStyle/>
        <a:p>
          <a:pPr marL="0" lvl="0" indent="0" algn="ctr" defTabSz="533400">
            <a:lnSpc>
              <a:spcPct val="90000"/>
            </a:lnSpc>
            <a:spcBef>
              <a:spcPct val="0"/>
            </a:spcBef>
            <a:spcAft>
              <a:spcPct val="35000"/>
            </a:spcAft>
            <a:buNone/>
          </a:pPr>
          <a:r>
            <a:rPr lang="fa-IR" sz="1200" b="1" kern="1200" dirty="0">
              <a:solidFill>
                <a:srgbClr val="FFFFFF"/>
              </a:solidFill>
              <a:latin typeface="Century Gothic"/>
              <a:ea typeface="+mn-ea"/>
              <a:cs typeface="B Mitra" panose="00000400000000000000" pitchFamily="2" charset="-78"/>
            </a:rPr>
            <a:t>گریت بلاست یا </a:t>
          </a:r>
          <a:r>
            <a:rPr lang="en-US" sz="1200" b="1" kern="1200" dirty="0">
              <a:solidFill>
                <a:srgbClr val="FFFFFF"/>
              </a:solidFill>
              <a:latin typeface="Century Gothic"/>
              <a:ea typeface="+mn-ea"/>
              <a:cs typeface="B Mitra" panose="00000400000000000000" pitchFamily="2" charset="-78"/>
            </a:rPr>
            <a:t>EDT </a:t>
          </a:r>
          <a:r>
            <a:rPr lang="fa-IR" sz="1200" b="1" kern="1200" dirty="0">
              <a:solidFill>
                <a:srgbClr val="FFFFFF"/>
              </a:solidFill>
              <a:latin typeface="Century Gothic"/>
              <a:ea typeface="+mn-ea"/>
              <a:cs typeface="B Mitra" panose="00000400000000000000" pitchFamily="2" charset="-78"/>
            </a:rPr>
            <a:t> در صورت نیاز به زبری بالا</a:t>
          </a:r>
          <a:endParaRPr lang="en-US" sz="1200" b="1" kern="1200" dirty="0">
            <a:solidFill>
              <a:srgbClr val="FFFFFF"/>
            </a:solidFill>
            <a:latin typeface="Century Gothic"/>
            <a:ea typeface="+mn-ea"/>
            <a:cs typeface="B Mitra" panose="00000400000000000000" pitchFamily="2" charset="-78"/>
          </a:endParaRPr>
        </a:p>
      </dsp:txBody>
      <dsp:txXfrm rot="5400000">
        <a:off x="2366176" y="394594"/>
        <a:ext cx="733064" cy="1183784"/>
      </dsp:txXfrm>
    </dsp:sp>
    <dsp:sp modelId="{16D37D30-549C-4A1F-A5D1-3048FBB46D64}">
      <dsp:nvSpPr>
        <dsp:cNvPr id="0" name=""/>
        <dsp:cNvSpPr/>
      </dsp:nvSpPr>
      <dsp:spPr>
        <a:xfrm rot="16200000">
          <a:off x="2534265" y="619954"/>
          <a:ext cx="1972974" cy="733064"/>
        </a:xfrm>
        <a:prstGeom prst="flowChartManualOperation">
          <a:avLst/>
        </a:prstGeom>
        <a:gradFill rotWithShape="0">
          <a:gsLst>
            <a:gs pos="0">
              <a:srgbClr val="C62324">
                <a:hueOff val="0"/>
                <a:satOff val="0"/>
                <a:lumOff val="0"/>
                <a:alphaOff val="0"/>
                <a:tint val="98000"/>
                <a:hueMod val="94000"/>
                <a:satMod val="130000"/>
                <a:lumMod val="128000"/>
              </a:srgbClr>
            </a:gs>
            <a:gs pos="100000">
              <a:srgbClr val="C62324">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0" rIns="78286" bIns="0" numCol="1" spcCol="1270" anchor="ctr" anchorCtr="0">
          <a:noAutofit/>
        </a:bodyPr>
        <a:lstStyle/>
        <a:p>
          <a:pPr marL="0" lvl="0" indent="0" algn="ctr" defTabSz="533400">
            <a:lnSpc>
              <a:spcPct val="90000"/>
            </a:lnSpc>
            <a:spcBef>
              <a:spcPct val="0"/>
            </a:spcBef>
            <a:spcAft>
              <a:spcPct val="35000"/>
            </a:spcAft>
            <a:buNone/>
          </a:pPr>
          <a:r>
            <a:rPr lang="fa-IR" sz="1200" b="1" kern="1200" dirty="0">
              <a:solidFill>
                <a:srgbClr val="FFFFFF"/>
              </a:solidFill>
              <a:latin typeface="Century Gothic"/>
              <a:ea typeface="+mn-ea"/>
              <a:cs typeface="B Mitra" panose="00000400000000000000" pitchFamily="2" charset="-78"/>
            </a:rPr>
            <a:t>ارسال غلتک به واحد کروم کاری</a:t>
          </a:r>
          <a:endParaRPr lang="en-US" sz="1200" b="1" kern="1200" dirty="0">
            <a:solidFill>
              <a:srgbClr val="FFFFFF"/>
            </a:solidFill>
            <a:latin typeface="Century Gothic"/>
            <a:ea typeface="+mn-ea"/>
            <a:cs typeface="B Mitra" panose="00000400000000000000" pitchFamily="2" charset="-78"/>
          </a:endParaRPr>
        </a:p>
      </dsp:txBody>
      <dsp:txXfrm rot="5400000">
        <a:off x="3154220" y="394594"/>
        <a:ext cx="733064" cy="1183784"/>
      </dsp:txXfrm>
    </dsp:sp>
    <dsp:sp modelId="{91EB7CB3-E7B4-49B0-88FF-60DD2B7C15EE}">
      <dsp:nvSpPr>
        <dsp:cNvPr id="0" name=""/>
        <dsp:cNvSpPr/>
      </dsp:nvSpPr>
      <dsp:spPr>
        <a:xfrm rot="16200000">
          <a:off x="3322310" y="619954"/>
          <a:ext cx="1972974" cy="733064"/>
        </a:xfrm>
        <a:prstGeom prst="flowChartManualOperation">
          <a:avLst/>
        </a:prstGeom>
        <a:gradFill rotWithShape="0">
          <a:gsLst>
            <a:gs pos="0">
              <a:srgbClr val="A50E82">
                <a:hueOff val="0"/>
                <a:satOff val="0"/>
                <a:lumOff val="0"/>
                <a:alphaOff val="0"/>
                <a:tint val="98000"/>
                <a:hueMod val="94000"/>
                <a:satMod val="130000"/>
                <a:lumMod val="128000"/>
              </a:srgbClr>
            </a:gs>
            <a:gs pos="100000">
              <a:srgbClr val="A50E82">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0" rIns="78286" bIns="0" numCol="1" spcCol="1270" anchor="ctr" anchorCtr="0">
          <a:noAutofit/>
        </a:bodyPr>
        <a:lstStyle/>
        <a:p>
          <a:pPr marL="0" lvl="0" indent="0" algn="ctr" defTabSz="533400">
            <a:lnSpc>
              <a:spcPct val="90000"/>
            </a:lnSpc>
            <a:spcBef>
              <a:spcPct val="0"/>
            </a:spcBef>
            <a:spcAft>
              <a:spcPct val="35000"/>
            </a:spcAft>
            <a:buNone/>
          </a:pPr>
          <a:r>
            <a:rPr lang="fa-IR" sz="1200" b="1" kern="1200" dirty="0">
              <a:solidFill>
                <a:srgbClr val="FFFFFF"/>
              </a:solidFill>
              <a:latin typeface="Century Gothic"/>
              <a:ea typeface="+mn-ea"/>
              <a:cs typeface="B Mitra" panose="00000400000000000000" pitchFamily="2" charset="-78"/>
            </a:rPr>
            <a:t>کروم کاری غلتک در صورت نیاز</a:t>
          </a:r>
          <a:endParaRPr lang="en-US" sz="1200" b="1" kern="1200" dirty="0">
            <a:solidFill>
              <a:srgbClr val="FFFFFF"/>
            </a:solidFill>
            <a:latin typeface="Century Gothic"/>
            <a:ea typeface="+mn-ea"/>
            <a:cs typeface="B Mitra" panose="00000400000000000000" pitchFamily="2" charset="-78"/>
          </a:endParaRPr>
        </a:p>
      </dsp:txBody>
      <dsp:txXfrm rot="5400000">
        <a:off x="3942265" y="394594"/>
        <a:ext cx="733064" cy="1183784"/>
      </dsp:txXfrm>
    </dsp:sp>
    <dsp:sp modelId="{F291E261-871C-4A10-912C-954954128FA1}">
      <dsp:nvSpPr>
        <dsp:cNvPr id="0" name=""/>
        <dsp:cNvSpPr/>
      </dsp:nvSpPr>
      <dsp:spPr>
        <a:xfrm rot="16200000">
          <a:off x="4110354" y="619954"/>
          <a:ext cx="1972974" cy="733064"/>
        </a:xfrm>
        <a:prstGeom prst="flowChartManualOperation">
          <a:avLst/>
        </a:prstGeom>
        <a:gradFill rotWithShape="0">
          <a:gsLst>
            <a:gs pos="0">
              <a:srgbClr val="14967C">
                <a:hueOff val="0"/>
                <a:satOff val="0"/>
                <a:lumOff val="0"/>
                <a:alphaOff val="0"/>
                <a:tint val="98000"/>
                <a:hueMod val="94000"/>
                <a:satMod val="130000"/>
                <a:lumMod val="128000"/>
              </a:srgbClr>
            </a:gs>
            <a:gs pos="100000">
              <a:srgbClr val="14967C">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0" rIns="78286" bIns="0" numCol="1" spcCol="1270" anchor="ctr" anchorCtr="0">
          <a:noAutofit/>
        </a:bodyPr>
        <a:lstStyle/>
        <a:p>
          <a:pPr marL="0" lvl="0" indent="0" algn="ctr" defTabSz="533400">
            <a:lnSpc>
              <a:spcPct val="90000"/>
            </a:lnSpc>
            <a:spcBef>
              <a:spcPct val="0"/>
            </a:spcBef>
            <a:spcAft>
              <a:spcPct val="35000"/>
            </a:spcAft>
            <a:buNone/>
          </a:pPr>
          <a:r>
            <a:rPr lang="fa-IR" sz="1200" b="1" kern="1200" dirty="0">
              <a:solidFill>
                <a:srgbClr val="FFFFFF"/>
              </a:solidFill>
              <a:latin typeface="Century Gothic"/>
              <a:ea typeface="+mn-ea"/>
              <a:cs typeface="B Mitra" panose="00000400000000000000" pitchFamily="2" charset="-78"/>
            </a:rPr>
            <a:t>ارسال غلتک از واحد کروم به کارگاه غلتک</a:t>
          </a:r>
          <a:endParaRPr lang="en-US" sz="1200" b="1" kern="1200" dirty="0">
            <a:solidFill>
              <a:srgbClr val="FFFFFF"/>
            </a:solidFill>
            <a:latin typeface="Century Gothic"/>
            <a:ea typeface="+mn-ea"/>
            <a:cs typeface="B Mitra" panose="00000400000000000000" pitchFamily="2" charset="-78"/>
          </a:endParaRPr>
        </a:p>
      </dsp:txBody>
      <dsp:txXfrm rot="5400000">
        <a:off x="4730309" y="394594"/>
        <a:ext cx="733064" cy="1183784"/>
      </dsp:txXfrm>
    </dsp:sp>
    <dsp:sp modelId="{C376FB22-E124-46F4-8E07-DA4A2EDB8E79}">
      <dsp:nvSpPr>
        <dsp:cNvPr id="0" name=""/>
        <dsp:cNvSpPr/>
      </dsp:nvSpPr>
      <dsp:spPr>
        <a:xfrm rot="16200000">
          <a:off x="4898398" y="619954"/>
          <a:ext cx="1972974" cy="733064"/>
        </a:xfrm>
        <a:prstGeom prst="flowChartManualOperation">
          <a:avLst/>
        </a:prstGeom>
        <a:gradFill rotWithShape="0">
          <a:gsLst>
            <a:gs pos="0">
              <a:srgbClr val="6A9E1F">
                <a:hueOff val="0"/>
                <a:satOff val="0"/>
                <a:lumOff val="0"/>
                <a:alphaOff val="0"/>
                <a:tint val="98000"/>
                <a:hueMod val="94000"/>
                <a:satMod val="130000"/>
                <a:lumMod val="128000"/>
              </a:srgbClr>
            </a:gs>
            <a:gs pos="100000">
              <a:srgbClr val="6A9E1F">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0" rIns="78286" bIns="0" numCol="1" spcCol="1270" anchor="ctr" anchorCtr="0">
          <a:noAutofit/>
        </a:bodyPr>
        <a:lstStyle/>
        <a:p>
          <a:pPr marL="0" lvl="0" indent="0" algn="ctr" defTabSz="533400">
            <a:lnSpc>
              <a:spcPct val="90000"/>
            </a:lnSpc>
            <a:spcBef>
              <a:spcPct val="0"/>
            </a:spcBef>
            <a:spcAft>
              <a:spcPct val="35000"/>
            </a:spcAft>
            <a:buNone/>
          </a:pPr>
          <a:r>
            <a:rPr lang="fa-IR" sz="1200" b="1" kern="1200" dirty="0">
              <a:solidFill>
                <a:srgbClr val="FFFFFF"/>
              </a:solidFill>
              <a:latin typeface="Century Gothic"/>
              <a:ea typeface="+mn-ea"/>
              <a:cs typeface="B Mitra" panose="00000400000000000000" pitchFamily="2" charset="-78"/>
            </a:rPr>
            <a:t>مونتاژ چوک غلتک توسط دستگاه دی چوکر</a:t>
          </a:r>
          <a:endParaRPr lang="en-US" sz="1200" b="1" kern="1200" dirty="0">
            <a:solidFill>
              <a:srgbClr val="FFFFFF"/>
            </a:solidFill>
            <a:latin typeface="Century Gothic"/>
            <a:ea typeface="+mn-ea"/>
            <a:cs typeface="B Mitra" panose="00000400000000000000" pitchFamily="2" charset="-78"/>
          </a:endParaRPr>
        </a:p>
      </dsp:txBody>
      <dsp:txXfrm rot="5400000">
        <a:off x="5518353" y="394594"/>
        <a:ext cx="733064" cy="1183784"/>
      </dsp:txXfrm>
    </dsp:sp>
    <dsp:sp modelId="{AFB2387F-A3AF-4D51-99D1-3FEAC643A5C9}">
      <dsp:nvSpPr>
        <dsp:cNvPr id="0" name=""/>
        <dsp:cNvSpPr/>
      </dsp:nvSpPr>
      <dsp:spPr>
        <a:xfrm rot="16200000">
          <a:off x="5686443" y="619954"/>
          <a:ext cx="1972974" cy="733064"/>
        </a:xfrm>
        <a:prstGeom prst="flowChartManualOperation">
          <a:avLst/>
        </a:prstGeom>
        <a:gradFill rotWithShape="0">
          <a:gsLst>
            <a:gs pos="0">
              <a:srgbClr val="E87D37">
                <a:hueOff val="0"/>
                <a:satOff val="0"/>
                <a:lumOff val="0"/>
                <a:alphaOff val="0"/>
                <a:tint val="98000"/>
                <a:hueMod val="94000"/>
                <a:satMod val="130000"/>
                <a:lumMod val="128000"/>
              </a:srgbClr>
            </a:gs>
            <a:gs pos="100000">
              <a:srgbClr val="E87D37">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0" rIns="78286" bIns="0" numCol="1" spcCol="1270" anchor="ctr" anchorCtr="0">
          <a:noAutofit/>
        </a:bodyPr>
        <a:lstStyle/>
        <a:p>
          <a:pPr marL="0" lvl="0" indent="0" algn="ctr" defTabSz="533400">
            <a:lnSpc>
              <a:spcPct val="90000"/>
            </a:lnSpc>
            <a:spcBef>
              <a:spcPct val="0"/>
            </a:spcBef>
            <a:spcAft>
              <a:spcPct val="35000"/>
            </a:spcAft>
            <a:buNone/>
          </a:pPr>
          <a:r>
            <a:rPr lang="fa-IR" sz="1200" b="1" kern="1200" dirty="0">
              <a:solidFill>
                <a:srgbClr val="FFFFFF"/>
              </a:solidFill>
              <a:latin typeface="Century Gothic"/>
              <a:ea typeface="+mn-ea"/>
              <a:cs typeface="B Mitra" panose="00000400000000000000" pitchFamily="2" charset="-78"/>
            </a:rPr>
            <a:t>کنترل های نهایی بر روی غلتک و آماده ارسال به خط</a:t>
          </a:r>
          <a:endParaRPr lang="en-US" sz="1200" b="1" kern="1200" dirty="0">
            <a:solidFill>
              <a:srgbClr val="FFFFFF"/>
            </a:solidFill>
            <a:latin typeface="Century Gothic"/>
            <a:ea typeface="+mn-ea"/>
            <a:cs typeface="B Mitra" panose="00000400000000000000" pitchFamily="2" charset="-78"/>
          </a:endParaRPr>
        </a:p>
      </dsp:txBody>
      <dsp:txXfrm rot="5400000">
        <a:off x="6306398" y="394594"/>
        <a:ext cx="733064" cy="1183784"/>
      </dsp:txXfrm>
    </dsp:sp>
    <dsp:sp modelId="{35298F8E-E0CD-4415-ADAB-A29C44675E2A}">
      <dsp:nvSpPr>
        <dsp:cNvPr id="0" name=""/>
        <dsp:cNvSpPr/>
      </dsp:nvSpPr>
      <dsp:spPr>
        <a:xfrm rot="16200000">
          <a:off x="6474487" y="619954"/>
          <a:ext cx="1972974" cy="733064"/>
        </a:xfrm>
        <a:prstGeom prst="flowChartManualOperation">
          <a:avLst/>
        </a:prstGeom>
        <a:gradFill rotWithShape="0">
          <a:gsLst>
            <a:gs pos="0">
              <a:srgbClr val="C62324">
                <a:hueOff val="0"/>
                <a:satOff val="0"/>
                <a:lumOff val="0"/>
                <a:alphaOff val="0"/>
                <a:tint val="98000"/>
                <a:hueMod val="94000"/>
                <a:satMod val="130000"/>
                <a:lumMod val="128000"/>
              </a:srgbClr>
            </a:gs>
            <a:gs pos="100000">
              <a:srgbClr val="C62324">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0" rIns="78286" bIns="0" numCol="1" spcCol="1270" anchor="ctr" anchorCtr="0">
          <a:noAutofit/>
        </a:bodyPr>
        <a:lstStyle/>
        <a:p>
          <a:pPr marL="0" lvl="0" indent="0" algn="ctr" defTabSz="533400">
            <a:lnSpc>
              <a:spcPct val="90000"/>
            </a:lnSpc>
            <a:spcBef>
              <a:spcPct val="0"/>
            </a:spcBef>
            <a:spcAft>
              <a:spcPct val="35000"/>
            </a:spcAft>
            <a:buNone/>
          </a:pPr>
          <a:r>
            <a:rPr lang="fa-IR" sz="1200" b="1" kern="1200" dirty="0">
              <a:solidFill>
                <a:srgbClr val="FFFFFF"/>
              </a:solidFill>
              <a:latin typeface="Century Gothic"/>
              <a:ea typeface="+mn-ea"/>
              <a:cs typeface="B Mitra" panose="00000400000000000000" pitchFamily="2" charset="-78"/>
            </a:rPr>
            <a:t>ارسال غلتک کاری به خط و قرارگیری در کنار قفسه</a:t>
          </a:r>
          <a:endParaRPr lang="en-US" sz="1200" b="1" kern="1200" dirty="0">
            <a:solidFill>
              <a:srgbClr val="FFFFFF"/>
            </a:solidFill>
            <a:latin typeface="Century Gothic"/>
            <a:ea typeface="+mn-ea"/>
            <a:cs typeface="B Mitra" panose="00000400000000000000" pitchFamily="2" charset="-78"/>
          </a:endParaRPr>
        </a:p>
      </dsp:txBody>
      <dsp:txXfrm rot="5400000">
        <a:off x="7094442" y="394594"/>
        <a:ext cx="733064" cy="118378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FCE0A8-930E-449B-8161-F841E755A6CC}">
      <dsp:nvSpPr>
        <dsp:cNvPr id="0" name=""/>
        <dsp:cNvSpPr/>
      </dsp:nvSpPr>
      <dsp:spPr>
        <a:xfrm rot="16200000">
          <a:off x="-523901" y="527724"/>
          <a:ext cx="1972974" cy="917525"/>
        </a:xfrm>
        <a:prstGeom prst="flowChartManualOperation">
          <a:avLst/>
        </a:prstGeom>
        <a:gradFill rotWithShape="0">
          <a:gsLst>
            <a:gs pos="0">
              <a:srgbClr val="A50E82">
                <a:hueOff val="0"/>
                <a:satOff val="0"/>
                <a:lumOff val="0"/>
                <a:alphaOff val="0"/>
                <a:tint val="98000"/>
                <a:hueMod val="94000"/>
                <a:satMod val="130000"/>
                <a:lumMod val="128000"/>
              </a:srgbClr>
            </a:gs>
            <a:gs pos="100000">
              <a:srgbClr val="A50E82">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sp:spPr>
      <dsp:style>
        <a:lnRef idx="0">
          <a:scrgbClr r="0" g="0" b="0"/>
        </a:lnRef>
        <a:fillRef idx="3">
          <a:scrgbClr r="0" g="0" b="0"/>
        </a:fillRef>
        <a:effectRef idx="3">
          <a:scrgbClr r="0" g="0" b="0"/>
        </a:effectRef>
        <a:fontRef idx="minor">
          <a:schemeClr val="lt1"/>
        </a:fontRef>
      </dsp:style>
      <dsp:txBody>
        <a:bodyPr spcFirstLastPara="0" vert="horz" wrap="square" lIns="82550" tIns="0" rIns="84137" bIns="0" numCol="1" spcCol="1270" anchor="ctr" anchorCtr="0">
          <a:noAutofit/>
        </a:bodyPr>
        <a:lstStyle/>
        <a:p>
          <a:pPr marL="0" lvl="0" indent="0" algn="ctr" defTabSz="577850">
            <a:lnSpc>
              <a:spcPct val="90000"/>
            </a:lnSpc>
            <a:spcBef>
              <a:spcPct val="0"/>
            </a:spcBef>
            <a:spcAft>
              <a:spcPct val="35000"/>
            </a:spcAft>
            <a:buNone/>
          </a:pPr>
          <a:r>
            <a:rPr lang="fa-IR" sz="1300" b="1" kern="1200" dirty="0">
              <a:solidFill>
                <a:srgbClr val="FFFFFF"/>
              </a:solidFill>
              <a:latin typeface="Century Gothic"/>
              <a:ea typeface="+mn-ea"/>
              <a:cs typeface="B Mitra" panose="00000400000000000000" pitchFamily="2" charset="-78"/>
            </a:rPr>
            <a:t>تعویض غلتک پشتیبان از قفسه</a:t>
          </a:r>
          <a:endParaRPr lang="en-US" sz="1300" b="1" kern="1200" dirty="0">
            <a:solidFill>
              <a:srgbClr val="FFFFFF"/>
            </a:solidFill>
            <a:latin typeface="Century Gothic"/>
            <a:ea typeface="+mn-ea"/>
            <a:cs typeface="B Mitra" panose="00000400000000000000" pitchFamily="2" charset="-78"/>
          </a:endParaRPr>
        </a:p>
      </dsp:txBody>
      <dsp:txXfrm rot="5400000">
        <a:off x="3823" y="394595"/>
        <a:ext cx="917525" cy="1183784"/>
      </dsp:txXfrm>
    </dsp:sp>
    <dsp:sp modelId="{41527480-B073-4301-82DE-74ACDA005686}">
      <dsp:nvSpPr>
        <dsp:cNvPr id="0" name=""/>
        <dsp:cNvSpPr/>
      </dsp:nvSpPr>
      <dsp:spPr>
        <a:xfrm rot="16200000">
          <a:off x="462438" y="527724"/>
          <a:ext cx="1972974" cy="917525"/>
        </a:xfrm>
        <a:prstGeom prst="flowChartManualOperation">
          <a:avLst/>
        </a:prstGeom>
        <a:gradFill rotWithShape="0">
          <a:gsLst>
            <a:gs pos="0">
              <a:srgbClr val="14967C">
                <a:hueOff val="0"/>
                <a:satOff val="0"/>
                <a:lumOff val="0"/>
                <a:alphaOff val="0"/>
                <a:tint val="98000"/>
                <a:hueMod val="94000"/>
                <a:satMod val="130000"/>
                <a:lumMod val="128000"/>
              </a:srgbClr>
            </a:gs>
            <a:gs pos="100000">
              <a:srgbClr val="14967C">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sp:spPr>
      <dsp:style>
        <a:lnRef idx="0">
          <a:scrgbClr r="0" g="0" b="0"/>
        </a:lnRef>
        <a:fillRef idx="3">
          <a:scrgbClr r="0" g="0" b="0"/>
        </a:fillRef>
        <a:effectRef idx="3">
          <a:scrgbClr r="0" g="0" b="0"/>
        </a:effectRef>
        <a:fontRef idx="minor">
          <a:schemeClr val="lt1"/>
        </a:fontRef>
      </dsp:style>
      <dsp:txBody>
        <a:bodyPr spcFirstLastPara="0" vert="horz" wrap="square" lIns="82550" tIns="0" rIns="84137" bIns="0" numCol="1" spcCol="1270" anchor="ctr" anchorCtr="0">
          <a:noAutofit/>
        </a:bodyPr>
        <a:lstStyle/>
        <a:p>
          <a:pPr marL="0" lvl="0" indent="0" algn="ctr" defTabSz="577850">
            <a:lnSpc>
              <a:spcPct val="90000"/>
            </a:lnSpc>
            <a:spcBef>
              <a:spcPct val="0"/>
            </a:spcBef>
            <a:spcAft>
              <a:spcPct val="35000"/>
            </a:spcAft>
            <a:buNone/>
          </a:pPr>
          <a:r>
            <a:rPr lang="fa-IR" sz="1300" b="1" kern="1200" dirty="0">
              <a:solidFill>
                <a:srgbClr val="FFFFFF"/>
              </a:solidFill>
              <a:latin typeface="Century Gothic"/>
              <a:ea typeface="+mn-ea"/>
              <a:cs typeface="B Mitra" panose="00000400000000000000" pitchFamily="2" charset="-78"/>
            </a:rPr>
            <a:t>ارسال غلتک پشتیبان به کارگاه</a:t>
          </a:r>
          <a:endParaRPr lang="en-US" sz="1300" b="1" kern="1200" dirty="0">
            <a:solidFill>
              <a:srgbClr val="FFFFFF"/>
            </a:solidFill>
            <a:latin typeface="Century Gothic"/>
            <a:ea typeface="+mn-ea"/>
            <a:cs typeface="B Mitra" panose="00000400000000000000" pitchFamily="2" charset="-78"/>
          </a:endParaRPr>
        </a:p>
      </dsp:txBody>
      <dsp:txXfrm rot="5400000">
        <a:off x="990162" y="394595"/>
        <a:ext cx="917525" cy="1183784"/>
      </dsp:txXfrm>
    </dsp:sp>
    <dsp:sp modelId="{32E2E68B-FCCF-4AC0-AA20-B8FF690D6A6F}">
      <dsp:nvSpPr>
        <dsp:cNvPr id="0" name=""/>
        <dsp:cNvSpPr/>
      </dsp:nvSpPr>
      <dsp:spPr>
        <a:xfrm rot="16200000">
          <a:off x="1448778" y="527724"/>
          <a:ext cx="1972974" cy="917525"/>
        </a:xfrm>
        <a:prstGeom prst="flowChartManualOperation">
          <a:avLst/>
        </a:prstGeom>
        <a:gradFill rotWithShape="0">
          <a:gsLst>
            <a:gs pos="0">
              <a:srgbClr val="6A9E1F">
                <a:hueOff val="0"/>
                <a:satOff val="0"/>
                <a:lumOff val="0"/>
                <a:alphaOff val="0"/>
                <a:tint val="98000"/>
                <a:hueMod val="94000"/>
                <a:satMod val="130000"/>
                <a:lumMod val="128000"/>
              </a:srgbClr>
            </a:gs>
            <a:gs pos="100000">
              <a:srgbClr val="6A9E1F">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sp:spPr>
      <dsp:style>
        <a:lnRef idx="0">
          <a:scrgbClr r="0" g="0" b="0"/>
        </a:lnRef>
        <a:fillRef idx="3">
          <a:scrgbClr r="0" g="0" b="0"/>
        </a:fillRef>
        <a:effectRef idx="3">
          <a:scrgbClr r="0" g="0" b="0"/>
        </a:effectRef>
        <a:fontRef idx="minor">
          <a:schemeClr val="lt1"/>
        </a:fontRef>
      </dsp:style>
      <dsp:txBody>
        <a:bodyPr spcFirstLastPara="0" vert="horz" wrap="square" lIns="82550" tIns="0" rIns="84137" bIns="0" numCol="1" spcCol="1270" anchor="ctr" anchorCtr="0">
          <a:noAutofit/>
        </a:bodyPr>
        <a:lstStyle/>
        <a:p>
          <a:pPr marL="0" lvl="0" indent="0" algn="ctr" defTabSz="577850">
            <a:lnSpc>
              <a:spcPct val="90000"/>
            </a:lnSpc>
            <a:spcBef>
              <a:spcPct val="0"/>
            </a:spcBef>
            <a:spcAft>
              <a:spcPct val="35000"/>
            </a:spcAft>
            <a:buNone/>
          </a:pPr>
          <a:r>
            <a:rPr lang="fa-IR" sz="1300" b="1" kern="1200" dirty="0">
              <a:solidFill>
                <a:srgbClr val="FFFFFF"/>
              </a:solidFill>
              <a:latin typeface="Century Gothic"/>
              <a:ea typeface="+mn-ea"/>
              <a:cs typeface="B Mitra" panose="00000400000000000000" pitchFamily="2" charset="-78"/>
            </a:rPr>
            <a:t>دمونتاژ چوک غلتک پشتیبان با دی چوکر پشتیبان</a:t>
          </a:r>
          <a:endParaRPr lang="en-US" sz="1300" b="1" kern="1200" dirty="0">
            <a:solidFill>
              <a:srgbClr val="FFFFFF"/>
            </a:solidFill>
            <a:latin typeface="Century Gothic"/>
            <a:ea typeface="+mn-ea"/>
            <a:cs typeface="B Mitra" panose="00000400000000000000" pitchFamily="2" charset="-78"/>
          </a:endParaRPr>
        </a:p>
      </dsp:txBody>
      <dsp:txXfrm rot="5400000">
        <a:off x="1976502" y="394595"/>
        <a:ext cx="917525" cy="1183784"/>
      </dsp:txXfrm>
    </dsp:sp>
    <dsp:sp modelId="{AC449686-72ED-4E95-8038-7C00AA88A9CB}">
      <dsp:nvSpPr>
        <dsp:cNvPr id="0" name=""/>
        <dsp:cNvSpPr/>
      </dsp:nvSpPr>
      <dsp:spPr>
        <a:xfrm rot="16200000">
          <a:off x="2435118" y="527724"/>
          <a:ext cx="1972974" cy="917525"/>
        </a:xfrm>
        <a:prstGeom prst="flowChartManualOperation">
          <a:avLst/>
        </a:prstGeom>
        <a:gradFill rotWithShape="0">
          <a:gsLst>
            <a:gs pos="0">
              <a:srgbClr val="E87D37">
                <a:hueOff val="0"/>
                <a:satOff val="0"/>
                <a:lumOff val="0"/>
                <a:alphaOff val="0"/>
                <a:tint val="98000"/>
                <a:hueMod val="94000"/>
                <a:satMod val="130000"/>
                <a:lumMod val="128000"/>
              </a:srgbClr>
            </a:gs>
            <a:gs pos="100000">
              <a:srgbClr val="E87D37">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sp:spPr>
      <dsp:style>
        <a:lnRef idx="0">
          <a:scrgbClr r="0" g="0" b="0"/>
        </a:lnRef>
        <a:fillRef idx="3">
          <a:scrgbClr r="0" g="0" b="0"/>
        </a:fillRef>
        <a:effectRef idx="3">
          <a:scrgbClr r="0" g="0" b="0"/>
        </a:effectRef>
        <a:fontRef idx="minor">
          <a:schemeClr val="lt1"/>
        </a:fontRef>
      </dsp:style>
      <dsp:txBody>
        <a:bodyPr spcFirstLastPara="0" vert="horz" wrap="square" lIns="82550" tIns="0" rIns="84137" bIns="0" numCol="1" spcCol="1270" anchor="ctr" anchorCtr="0">
          <a:noAutofit/>
        </a:bodyPr>
        <a:lstStyle/>
        <a:p>
          <a:pPr marL="0" lvl="0" indent="0" algn="ctr" defTabSz="577850">
            <a:lnSpc>
              <a:spcPct val="90000"/>
            </a:lnSpc>
            <a:spcBef>
              <a:spcPct val="0"/>
            </a:spcBef>
            <a:spcAft>
              <a:spcPct val="35000"/>
            </a:spcAft>
            <a:buNone/>
          </a:pPr>
          <a:r>
            <a:rPr lang="fa-IR" sz="1300" b="1" kern="1200" dirty="0">
              <a:solidFill>
                <a:srgbClr val="FFFFFF"/>
              </a:solidFill>
              <a:latin typeface="Century Gothic"/>
              <a:ea typeface="+mn-ea"/>
              <a:cs typeface="B Mitra" panose="00000400000000000000" pitchFamily="2" charset="-78"/>
            </a:rPr>
            <a:t>ریویژن چوک غلتکهای پشتیبان در صورت نیاز</a:t>
          </a:r>
          <a:endParaRPr lang="en-US" sz="1300" b="1" kern="1200" dirty="0">
            <a:solidFill>
              <a:srgbClr val="FFFFFF"/>
            </a:solidFill>
            <a:latin typeface="Century Gothic"/>
            <a:ea typeface="+mn-ea"/>
            <a:cs typeface="B Mitra" panose="00000400000000000000" pitchFamily="2" charset="-78"/>
          </a:endParaRPr>
        </a:p>
      </dsp:txBody>
      <dsp:txXfrm rot="5400000">
        <a:off x="2962842" y="394595"/>
        <a:ext cx="917525" cy="1183784"/>
      </dsp:txXfrm>
    </dsp:sp>
    <dsp:sp modelId="{16D37D30-549C-4A1F-A5D1-3048FBB46D64}">
      <dsp:nvSpPr>
        <dsp:cNvPr id="0" name=""/>
        <dsp:cNvSpPr/>
      </dsp:nvSpPr>
      <dsp:spPr>
        <a:xfrm rot="16200000">
          <a:off x="3399157" y="527724"/>
          <a:ext cx="1972974" cy="917525"/>
        </a:xfrm>
        <a:prstGeom prst="flowChartManualOperation">
          <a:avLst/>
        </a:prstGeom>
        <a:gradFill rotWithShape="0">
          <a:gsLst>
            <a:gs pos="0">
              <a:srgbClr val="C62324">
                <a:hueOff val="0"/>
                <a:satOff val="0"/>
                <a:lumOff val="0"/>
                <a:alphaOff val="0"/>
                <a:tint val="98000"/>
                <a:hueMod val="94000"/>
                <a:satMod val="130000"/>
                <a:lumMod val="128000"/>
              </a:srgbClr>
            </a:gs>
            <a:gs pos="100000">
              <a:srgbClr val="C62324">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sp:spPr>
      <dsp:style>
        <a:lnRef idx="0">
          <a:scrgbClr r="0" g="0" b="0"/>
        </a:lnRef>
        <a:fillRef idx="3">
          <a:scrgbClr r="0" g="0" b="0"/>
        </a:fillRef>
        <a:effectRef idx="3">
          <a:scrgbClr r="0" g="0" b="0"/>
        </a:effectRef>
        <a:fontRef idx="minor">
          <a:schemeClr val="lt1"/>
        </a:fontRef>
      </dsp:style>
      <dsp:txBody>
        <a:bodyPr spcFirstLastPara="0" vert="horz" wrap="square" lIns="82550" tIns="0" rIns="84137" bIns="0" numCol="1" spcCol="1270" anchor="ctr" anchorCtr="0">
          <a:noAutofit/>
        </a:bodyPr>
        <a:lstStyle/>
        <a:p>
          <a:pPr marL="0" lvl="0" indent="0" algn="ctr" defTabSz="577850">
            <a:lnSpc>
              <a:spcPct val="90000"/>
            </a:lnSpc>
            <a:spcBef>
              <a:spcPct val="0"/>
            </a:spcBef>
            <a:spcAft>
              <a:spcPct val="35000"/>
            </a:spcAft>
            <a:buNone/>
          </a:pPr>
          <a:r>
            <a:rPr lang="fa-IR" sz="1300" b="1" kern="1200" dirty="0">
              <a:solidFill>
                <a:srgbClr val="FFFFFF"/>
              </a:solidFill>
              <a:latin typeface="Century Gothic"/>
              <a:ea typeface="+mn-ea"/>
              <a:cs typeface="B Mitra" panose="00000400000000000000" pitchFamily="2" charset="-78"/>
            </a:rPr>
            <a:t>مونتاژ چوک غلتکهای پشتیبان با ماشین دی چوکر پشتیبان</a:t>
          </a:r>
          <a:endParaRPr lang="en-US" sz="1300" b="1" kern="1200" dirty="0">
            <a:solidFill>
              <a:srgbClr val="FFFFFF"/>
            </a:solidFill>
            <a:latin typeface="Century Gothic"/>
            <a:ea typeface="+mn-ea"/>
            <a:cs typeface="B Mitra" panose="00000400000000000000" pitchFamily="2" charset="-78"/>
          </a:endParaRPr>
        </a:p>
      </dsp:txBody>
      <dsp:txXfrm rot="5400000">
        <a:off x="3926881" y="394595"/>
        <a:ext cx="917525" cy="1183784"/>
      </dsp:txXfrm>
    </dsp:sp>
    <dsp:sp modelId="{91EB7CB3-E7B4-49B0-88FF-60DD2B7C15EE}">
      <dsp:nvSpPr>
        <dsp:cNvPr id="0" name=""/>
        <dsp:cNvSpPr/>
      </dsp:nvSpPr>
      <dsp:spPr>
        <a:xfrm rot="16200000">
          <a:off x="4407798" y="527724"/>
          <a:ext cx="1972974" cy="917525"/>
        </a:xfrm>
        <a:prstGeom prst="flowChartManualOperation">
          <a:avLst/>
        </a:prstGeom>
        <a:gradFill rotWithShape="0">
          <a:gsLst>
            <a:gs pos="0">
              <a:srgbClr val="A50E82">
                <a:hueOff val="0"/>
                <a:satOff val="0"/>
                <a:lumOff val="0"/>
                <a:alphaOff val="0"/>
                <a:tint val="98000"/>
                <a:hueMod val="94000"/>
                <a:satMod val="130000"/>
                <a:lumMod val="128000"/>
              </a:srgbClr>
            </a:gs>
            <a:gs pos="100000">
              <a:srgbClr val="A50E82">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sp:spPr>
      <dsp:style>
        <a:lnRef idx="0">
          <a:scrgbClr r="0" g="0" b="0"/>
        </a:lnRef>
        <a:fillRef idx="3">
          <a:scrgbClr r="0" g="0" b="0"/>
        </a:fillRef>
        <a:effectRef idx="3">
          <a:scrgbClr r="0" g="0" b="0"/>
        </a:effectRef>
        <a:fontRef idx="minor">
          <a:schemeClr val="lt1"/>
        </a:fontRef>
      </dsp:style>
      <dsp:txBody>
        <a:bodyPr spcFirstLastPara="0" vert="horz" wrap="square" lIns="82550" tIns="0" rIns="84137" bIns="0" numCol="1" spcCol="1270" anchor="ctr" anchorCtr="0">
          <a:noAutofit/>
        </a:bodyPr>
        <a:lstStyle/>
        <a:p>
          <a:pPr marL="0" lvl="0" indent="0" algn="ctr" defTabSz="577850">
            <a:lnSpc>
              <a:spcPct val="90000"/>
            </a:lnSpc>
            <a:spcBef>
              <a:spcPct val="0"/>
            </a:spcBef>
            <a:spcAft>
              <a:spcPct val="35000"/>
            </a:spcAft>
            <a:buNone/>
          </a:pPr>
          <a:r>
            <a:rPr lang="fa-IR" sz="1300" b="1" kern="1200" dirty="0">
              <a:solidFill>
                <a:srgbClr val="FFFFFF"/>
              </a:solidFill>
              <a:latin typeface="Century Gothic"/>
              <a:ea typeface="+mn-ea"/>
              <a:cs typeface="B Mitra" panose="00000400000000000000" pitchFamily="2" charset="-78"/>
            </a:rPr>
            <a:t>سنگ زنی غلتکهای پشتیبان با ماشین سنگ زنی غلتکهای پشتیبان</a:t>
          </a:r>
          <a:endParaRPr lang="en-US" sz="1300" b="1" kern="1200" dirty="0">
            <a:solidFill>
              <a:srgbClr val="FFFFFF"/>
            </a:solidFill>
            <a:latin typeface="Century Gothic"/>
            <a:ea typeface="+mn-ea"/>
            <a:cs typeface="B Mitra" panose="00000400000000000000" pitchFamily="2" charset="-78"/>
          </a:endParaRPr>
        </a:p>
      </dsp:txBody>
      <dsp:txXfrm rot="5400000">
        <a:off x="4935522" y="394595"/>
        <a:ext cx="917525" cy="1183784"/>
      </dsp:txXfrm>
    </dsp:sp>
    <dsp:sp modelId="{F291E261-871C-4A10-912C-954954128FA1}">
      <dsp:nvSpPr>
        <dsp:cNvPr id="0" name=""/>
        <dsp:cNvSpPr/>
      </dsp:nvSpPr>
      <dsp:spPr>
        <a:xfrm rot="16200000">
          <a:off x="5372624" y="527724"/>
          <a:ext cx="1972974" cy="917525"/>
        </a:xfrm>
        <a:prstGeom prst="flowChartManualOperation">
          <a:avLst/>
        </a:prstGeom>
        <a:gradFill rotWithShape="0">
          <a:gsLst>
            <a:gs pos="0">
              <a:srgbClr val="14967C">
                <a:hueOff val="0"/>
                <a:satOff val="0"/>
                <a:lumOff val="0"/>
                <a:alphaOff val="0"/>
                <a:tint val="98000"/>
                <a:hueMod val="94000"/>
                <a:satMod val="130000"/>
                <a:lumMod val="128000"/>
              </a:srgbClr>
            </a:gs>
            <a:gs pos="100000">
              <a:srgbClr val="14967C">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sp:spPr>
      <dsp:style>
        <a:lnRef idx="0">
          <a:scrgbClr r="0" g="0" b="0"/>
        </a:lnRef>
        <a:fillRef idx="3">
          <a:scrgbClr r="0" g="0" b="0"/>
        </a:fillRef>
        <a:effectRef idx="3">
          <a:scrgbClr r="0" g="0" b="0"/>
        </a:effectRef>
        <a:fontRef idx="minor">
          <a:schemeClr val="lt1"/>
        </a:fontRef>
      </dsp:style>
      <dsp:txBody>
        <a:bodyPr spcFirstLastPara="0" vert="horz" wrap="square" lIns="82550" tIns="0" rIns="84137" bIns="0" numCol="1" spcCol="1270" anchor="ctr" anchorCtr="0">
          <a:noAutofit/>
        </a:bodyPr>
        <a:lstStyle/>
        <a:p>
          <a:pPr marL="0" lvl="0" indent="0" algn="ctr" defTabSz="577850">
            <a:lnSpc>
              <a:spcPct val="90000"/>
            </a:lnSpc>
            <a:spcBef>
              <a:spcPct val="0"/>
            </a:spcBef>
            <a:spcAft>
              <a:spcPct val="35000"/>
            </a:spcAft>
            <a:buNone/>
          </a:pPr>
          <a:r>
            <a:rPr lang="fa-IR" sz="1300" b="1" kern="1200" dirty="0">
              <a:solidFill>
                <a:srgbClr val="FFFFFF"/>
              </a:solidFill>
              <a:latin typeface="Century Gothic"/>
              <a:ea typeface="+mn-ea"/>
              <a:cs typeface="B Mitra" panose="00000400000000000000" pitchFamily="2" charset="-78"/>
            </a:rPr>
            <a:t>کنترل های نهایی بر روی غلتک و آماده ارسال به خط</a:t>
          </a:r>
          <a:endParaRPr lang="en-US" sz="1300" b="1" kern="1200" dirty="0">
            <a:solidFill>
              <a:srgbClr val="FFFFFF"/>
            </a:solidFill>
            <a:latin typeface="Century Gothic"/>
            <a:ea typeface="+mn-ea"/>
            <a:cs typeface="B Mitra" panose="00000400000000000000" pitchFamily="2" charset="-78"/>
          </a:endParaRPr>
        </a:p>
      </dsp:txBody>
      <dsp:txXfrm rot="5400000">
        <a:off x="5900348" y="394595"/>
        <a:ext cx="917525" cy="1183784"/>
      </dsp:txXfrm>
    </dsp:sp>
    <dsp:sp modelId="{C376FB22-E124-46F4-8E07-DA4A2EDB8E79}">
      <dsp:nvSpPr>
        <dsp:cNvPr id="0" name=""/>
        <dsp:cNvSpPr/>
      </dsp:nvSpPr>
      <dsp:spPr>
        <a:xfrm rot="16200000">
          <a:off x="6380477" y="527724"/>
          <a:ext cx="1972974" cy="917525"/>
        </a:xfrm>
        <a:prstGeom prst="flowChartManualOperation">
          <a:avLst/>
        </a:prstGeom>
        <a:gradFill rotWithShape="0">
          <a:gsLst>
            <a:gs pos="0">
              <a:srgbClr val="6A9E1F">
                <a:hueOff val="0"/>
                <a:satOff val="0"/>
                <a:lumOff val="0"/>
                <a:alphaOff val="0"/>
                <a:tint val="98000"/>
                <a:hueMod val="94000"/>
                <a:satMod val="130000"/>
                <a:lumMod val="128000"/>
              </a:srgbClr>
            </a:gs>
            <a:gs pos="100000">
              <a:srgbClr val="6A9E1F">
                <a:hueOff val="0"/>
                <a:satOff val="0"/>
                <a:lumOff val="0"/>
                <a:alphaOff val="0"/>
                <a:shade val="94000"/>
                <a:lumMod val="88000"/>
              </a:srgb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sp:spPr>
      <dsp:style>
        <a:lnRef idx="0">
          <a:scrgbClr r="0" g="0" b="0"/>
        </a:lnRef>
        <a:fillRef idx="3">
          <a:scrgbClr r="0" g="0" b="0"/>
        </a:fillRef>
        <a:effectRef idx="3">
          <a:scrgbClr r="0" g="0" b="0"/>
        </a:effectRef>
        <a:fontRef idx="minor">
          <a:schemeClr val="lt1"/>
        </a:fontRef>
      </dsp:style>
      <dsp:txBody>
        <a:bodyPr spcFirstLastPara="0" vert="horz" wrap="square" lIns="82550" tIns="0" rIns="84137" bIns="0" numCol="1" spcCol="1270" anchor="ctr" anchorCtr="0">
          <a:noAutofit/>
        </a:bodyPr>
        <a:lstStyle/>
        <a:p>
          <a:pPr marL="0" lvl="0" indent="0" algn="ctr" defTabSz="577850">
            <a:lnSpc>
              <a:spcPct val="90000"/>
            </a:lnSpc>
            <a:spcBef>
              <a:spcPct val="0"/>
            </a:spcBef>
            <a:spcAft>
              <a:spcPct val="35000"/>
            </a:spcAft>
            <a:buNone/>
          </a:pPr>
          <a:r>
            <a:rPr lang="fa-IR" sz="1300" b="1" kern="1200" dirty="0">
              <a:solidFill>
                <a:srgbClr val="FFFFFF"/>
              </a:solidFill>
              <a:latin typeface="Century Gothic"/>
              <a:ea typeface="+mn-ea"/>
              <a:cs typeface="B Mitra" panose="00000400000000000000" pitchFamily="2" charset="-78"/>
            </a:rPr>
            <a:t>ارسال غلتک پشتیبان به خط و قرارگیری در محل مناسب کنار قفسه</a:t>
          </a:r>
          <a:endParaRPr lang="en-US" sz="1300" b="1" kern="1200" dirty="0">
            <a:solidFill>
              <a:srgbClr val="FFFFFF"/>
            </a:solidFill>
            <a:latin typeface="Century Gothic"/>
            <a:ea typeface="+mn-ea"/>
            <a:cs typeface="B Mitra" panose="00000400000000000000" pitchFamily="2" charset="-78"/>
          </a:endParaRPr>
        </a:p>
      </dsp:txBody>
      <dsp:txXfrm rot="5400000">
        <a:off x="6908201" y="394595"/>
        <a:ext cx="917525" cy="1183784"/>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0D5D4A0E-F6BF-4F76-B41C-53599818FC0A}" type="datetimeFigureOut">
              <a:rPr lang="fa-IR" smtClean="0"/>
              <a:t>02/09/1447</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9F7E6768-607F-42B0-9872-72CA369F73E4}" type="slidenum">
              <a:rPr lang="fa-IR" smtClean="0"/>
              <a:t>‹#›</a:t>
            </a:fld>
            <a:endParaRPr lang="fa-IR"/>
          </a:p>
        </p:txBody>
      </p:sp>
    </p:spTree>
    <p:extLst>
      <p:ext uri="{BB962C8B-B14F-4D97-AF65-F5344CB8AC3E}">
        <p14:creationId xmlns:p14="http://schemas.microsoft.com/office/powerpoint/2010/main" val="16371799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70297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6.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2/18/2026</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D57F1E4F-1CFF-5643-939E-217C01CDF565}" type="slidenum">
              <a:rPr lang="en-US" smtClean="0"/>
              <a:pPr/>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043714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2/18/2026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7234089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2/18/2026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257428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1" name="Picture 7" descr="C5.jpg">
            <a:extLst>
              <a:ext uri="{FF2B5EF4-FFF2-40B4-BE49-F238E27FC236}">
                <a16:creationId xmlns:a16="http://schemas.microsoft.com/office/drawing/2014/main" id="{59AC6745-270F-4BC1-BE42-17CB24F56EF4}"/>
              </a:ext>
            </a:extLst>
          </p:cNvPr>
          <p:cNvPicPr>
            <a:picLocks noChangeAspect="1"/>
          </p:cNvPicPr>
          <p:nvPr userDrawn="1"/>
        </p:nvPicPr>
        <p:blipFill>
          <a:blip r:embed="rId2" cstate="print"/>
          <a:srcRect/>
          <a:stretch>
            <a:fillRect/>
          </a:stretch>
        </p:blipFill>
        <p:spPr bwMode="auto">
          <a:xfrm>
            <a:off x="-10" y="3853438"/>
            <a:ext cx="4763251" cy="3002280"/>
          </a:xfrm>
          <a:prstGeom prst="rect">
            <a:avLst/>
          </a:prstGeom>
          <a:noFill/>
          <a:ln w="9525">
            <a:noFill/>
            <a:miter lim="800000"/>
            <a:headEnd/>
            <a:tailEnd/>
          </a:ln>
        </p:spPr>
      </p:pic>
      <p:pic>
        <p:nvPicPr>
          <p:cNvPr id="7" name="Picture 11" descr="C1.jpg">
            <a:extLst>
              <a:ext uri="{FF2B5EF4-FFF2-40B4-BE49-F238E27FC236}">
                <a16:creationId xmlns:a16="http://schemas.microsoft.com/office/drawing/2014/main" id="{F96B261E-A712-423E-987F-095D01C1751C}"/>
              </a:ext>
            </a:extLst>
          </p:cNvPr>
          <p:cNvPicPr>
            <a:picLocks noChangeAspect="1"/>
          </p:cNvPicPr>
          <p:nvPr userDrawn="1"/>
        </p:nvPicPr>
        <p:blipFill>
          <a:blip r:embed="rId3" cstate="print"/>
          <a:srcRect/>
          <a:stretch>
            <a:fillRect/>
          </a:stretch>
        </p:blipFill>
        <p:spPr bwMode="auto">
          <a:xfrm>
            <a:off x="6905621" y="7110"/>
            <a:ext cx="5280000" cy="3497045"/>
          </a:xfrm>
          <a:prstGeom prst="rect">
            <a:avLst/>
          </a:prstGeom>
          <a:noFill/>
          <a:ln w="9525">
            <a:noFill/>
            <a:miter lim="800000"/>
            <a:headEnd/>
            <a:tailEnd/>
          </a:ln>
        </p:spPr>
      </p:pic>
      <p:sp>
        <p:nvSpPr>
          <p:cNvPr id="9" name="Rectangle 11"/>
          <p:cNvSpPr>
            <a:spLocks noChangeArrowheads="1"/>
          </p:cNvSpPr>
          <p:nvPr userDrawn="1"/>
        </p:nvSpPr>
        <p:spPr bwMode="auto">
          <a:xfrm>
            <a:off x="303362" y="5315860"/>
            <a:ext cx="11629441" cy="107346"/>
          </a:xfrm>
          <a:prstGeom prst="rect">
            <a:avLst/>
          </a:prstGeom>
          <a:solidFill>
            <a:srgbClr val="01458E"/>
          </a:solidFill>
          <a:ln w="12700">
            <a:noFill/>
            <a:miter lim="800000"/>
            <a:headEnd type="none" w="sm" len="sm"/>
            <a:tailEnd type="none" w="sm" len="sm"/>
          </a:ln>
        </p:spPr>
        <p:txBody>
          <a:bodyPr wrap="none" lIns="91448" tIns="45725" rIns="91448" bIns="45725" anchor="ctr"/>
          <a:lstStyle/>
          <a:p>
            <a:pPr algn="l" rtl="0" eaLnBrk="0" hangingPunct="0">
              <a:spcBef>
                <a:spcPct val="20000"/>
              </a:spcBef>
              <a:buClr>
                <a:srgbClr val="A50021"/>
              </a:buClr>
              <a:buFont typeface="Wingdings" pitchFamily="2" charset="2"/>
              <a:buChar char="n"/>
              <a:defRPr/>
            </a:pPr>
            <a:endParaRPr lang="fa-IR" sz="2045">
              <a:cs typeface="B Mitra" pitchFamily="2" charset="-78"/>
            </a:endParaRPr>
          </a:p>
        </p:txBody>
      </p:sp>
      <p:sp>
        <p:nvSpPr>
          <p:cNvPr id="8" name="Rectangle 2"/>
          <p:cNvSpPr>
            <a:spLocks noGrp="1" noChangeArrowheads="1"/>
          </p:cNvSpPr>
          <p:nvPr>
            <p:ph type="ctrTitle"/>
          </p:nvPr>
        </p:nvSpPr>
        <p:spPr>
          <a:xfrm>
            <a:off x="812800" y="2194577"/>
            <a:ext cx="10560000" cy="2125950"/>
          </a:xfrm>
        </p:spPr>
        <p:txBody>
          <a:bodyPr/>
          <a:lstStyle>
            <a:lvl1pPr algn="ctr">
              <a:defRPr sz="4800"/>
            </a:lvl1pPr>
          </a:lstStyle>
          <a:p>
            <a:r>
              <a:rPr lang="en-US" dirty="0"/>
              <a:t>Click to edit Master title style</a:t>
            </a:r>
          </a:p>
        </p:txBody>
      </p:sp>
      <p:pic>
        <p:nvPicPr>
          <p:cNvPr id="12" name="Picture 8" descr="Mobarake_Steel Logo.jpg">
            <a:extLst>
              <a:ext uri="{FF2B5EF4-FFF2-40B4-BE49-F238E27FC236}">
                <a16:creationId xmlns:a16="http://schemas.microsoft.com/office/drawing/2014/main" id="{7378AC46-CB01-4114-8716-3E2177BCE987}"/>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03203" y="228602"/>
            <a:ext cx="2434684" cy="112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897411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80">
                <a:cs typeface="B Mitra" pitchFamily="2" charset="-78"/>
              </a:defRPr>
            </a:lvl1pPr>
          </a:lstStyle>
          <a:p>
            <a:r>
              <a:rPr lang="en-US" dirty="0"/>
              <a:t>Click to edit Master title style</a:t>
            </a:r>
          </a:p>
        </p:txBody>
      </p:sp>
      <p:sp>
        <p:nvSpPr>
          <p:cNvPr id="3" name="Content Placeholder 2"/>
          <p:cNvSpPr>
            <a:spLocks noGrp="1"/>
          </p:cNvSpPr>
          <p:nvPr>
            <p:ph idx="1"/>
          </p:nvPr>
        </p:nvSpPr>
        <p:spPr>
          <a:xfrm>
            <a:off x="289920" y="1034143"/>
            <a:ext cx="11612160" cy="5225143"/>
          </a:xfrm>
        </p:spPr>
        <p:txBody>
          <a:bodyPr/>
          <a:lstStyle>
            <a:lvl1pPr rtl="1">
              <a:defRPr sz="2640">
                <a:cs typeface="B Mitra" pitchFamily="2" charset="-78"/>
              </a:defRPr>
            </a:lvl1pPr>
            <a:lvl2pPr rtl="1">
              <a:defRPr sz="2400">
                <a:cs typeface="B Mitra" pitchFamily="2" charset="-78"/>
              </a:defRPr>
            </a:lvl2pPr>
            <a:lvl3pPr rtl="1">
              <a:defRPr sz="2160">
                <a:cs typeface="B Mitra" pitchFamily="2" charset="-78"/>
              </a:defRPr>
            </a:lvl3pPr>
            <a:lvl4pPr marL="1371784" indent="0" rtl="0">
              <a:buNone/>
              <a:defRPr>
                <a:cs typeface="B Mitra" pitchFamily="2" charset="-78"/>
              </a:defRPr>
            </a:lvl4pPr>
            <a:lvl5pPr marL="1829045" indent="0" rtl="0">
              <a:buNone/>
              <a:defRPr>
                <a:cs typeface="B Mitra" pitchFamily="2" charset="-78"/>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587250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128238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2/18/2026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8287688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2/18/2026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0324176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2/18/2026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32375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2/18/2026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116162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2/18/2026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1651845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2/18/2026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614862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2/18/2026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6332500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B61BEF0D-F0BB-DE4B-95CE-6DB70DBA9567}" type="datetimeFigureOut">
              <a:rPr lang="en-US" smtClean="0"/>
              <a:pPr/>
              <a:t>2/18/2026</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8859898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CA"/>
          </a:p>
        </p:txBody>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B61BEF0D-F0BB-DE4B-95CE-6DB70DBA9567}" type="datetimeFigureOut">
              <a:rPr lang="en-US" smtClean="0"/>
              <a:pPr/>
              <a:t>2/18/2026</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D57F1E4F-1CFF-5643-939E-217C01CDF565}" type="slidenum">
              <a:rPr lang="en-US" smtClean="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681607"/>
      </p:ext>
    </p:extLst>
  </p:cSld>
  <p:clrMap bg1="lt1" tx1="dk1" bg2="lt2" tx2="dk2" accent1="accent1" accent2="accent2" accent3="accent3" accent4="accent4" accent5="accent5" accent6="accent6" hlink="hlink" folHlink="folHlink"/>
  <p:sldLayoutIdLst>
    <p:sldLayoutId id="2147483867" r:id="rId1"/>
    <p:sldLayoutId id="2147483868" r:id="rId2"/>
    <p:sldLayoutId id="2147483869" r:id="rId3"/>
    <p:sldLayoutId id="2147483870" r:id="rId4"/>
    <p:sldLayoutId id="2147483871" r:id="rId5"/>
    <p:sldLayoutId id="2147483872" r:id="rId6"/>
    <p:sldLayoutId id="2147483873" r:id="rId7"/>
    <p:sldLayoutId id="2147483874" r:id="rId8"/>
    <p:sldLayoutId id="2147483875" r:id="rId9"/>
    <p:sldLayoutId id="2147483876" r:id="rId10"/>
    <p:sldLayoutId id="2147483877" r:id="rId11"/>
  </p:sldLayoutIdLst>
  <p:txStyles>
    <p:titleStyle>
      <a:lvl1pPr algn="l" defTabSz="914400" rtl="1"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r" defTabSz="914400" rtl="1"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1026" name="Straight Connector 9"/>
          <p:cNvCxnSpPr>
            <a:cxnSpLocks noChangeShapeType="1"/>
          </p:cNvCxnSpPr>
          <p:nvPr/>
        </p:nvCxnSpPr>
        <p:spPr bwMode="auto">
          <a:xfrm>
            <a:off x="292936" y="6549571"/>
            <a:ext cx="11616000" cy="0"/>
          </a:xfrm>
          <a:prstGeom prst="line">
            <a:avLst/>
          </a:prstGeom>
          <a:noFill/>
          <a:ln w="19050" algn="ctr">
            <a:solidFill>
              <a:srgbClr val="335175"/>
            </a:solidFill>
            <a:round/>
            <a:headEnd/>
            <a:tailEnd/>
          </a:ln>
        </p:spPr>
      </p:cxnSp>
      <p:sp>
        <p:nvSpPr>
          <p:cNvPr id="1027" name="Rectangle 2"/>
          <p:cNvSpPr>
            <a:spLocks noGrp="1" noChangeArrowheads="1"/>
          </p:cNvSpPr>
          <p:nvPr>
            <p:ph type="title"/>
          </p:nvPr>
        </p:nvSpPr>
        <p:spPr bwMode="auto">
          <a:xfrm>
            <a:off x="1303680" y="114905"/>
            <a:ext cx="10598400" cy="719666"/>
          </a:xfrm>
          <a:prstGeom prst="rect">
            <a:avLst/>
          </a:prstGeom>
          <a:noFill/>
          <a:ln w="9525">
            <a:noFill/>
            <a:miter lim="800000"/>
            <a:headEnd/>
            <a:tailEnd/>
          </a:ln>
        </p:spPr>
        <p:txBody>
          <a:bodyPr vert="horz" wrap="square" lIns="102870" tIns="51435" rIns="102870" bIns="51435" numCol="1" anchor="ctr" anchorCtr="0" compatLnSpc="1">
            <a:prstTxWarp prst="textNoShape">
              <a:avLst/>
            </a:prstTxWarp>
          </a:bodyPr>
          <a:lstStyle/>
          <a:p>
            <a:pPr lvl="0"/>
            <a:r>
              <a:rPr lang="en-US" dirty="0"/>
              <a:t>Click to edit Master title style</a:t>
            </a:r>
          </a:p>
        </p:txBody>
      </p:sp>
      <p:sp>
        <p:nvSpPr>
          <p:cNvPr id="2" name="Text Box 19">
            <a:extLst>
              <a:ext uri="{FF2B5EF4-FFF2-40B4-BE49-F238E27FC236}">
                <a16:creationId xmlns:a16="http://schemas.microsoft.com/office/drawing/2014/main" id="{1AB252DE-E62E-4D3F-8E5C-1C17D81B0FD5}"/>
              </a:ext>
            </a:extLst>
          </p:cNvPr>
          <p:cNvSpPr txBox="1">
            <a:spLocks noChangeArrowheads="1"/>
          </p:cNvSpPr>
          <p:nvPr userDrawn="1"/>
        </p:nvSpPr>
        <p:spPr bwMode="auto">
          <a:xfrm>
            <a:off x="3388973" y="6540255"/>
            <a:ext cx="383454" cy="286242"/>
          </a:xfrm>
          <a:prstGeom prst="rect">
            <a:avLst/>
          </a:prstGeom>
          <a:noFill/>
          <a:ln w="12700">
            <a:noFill/>
            <a:miter lim="800000"/>
            <a:headEnd/>
            <a:tailEnd/>
          </a:ln>
          <a:effectLst/>
        </p:spPr>
        <p:txBody>
          <a:bodyPr wrap="none" lIns="91448" tIns="45725" rIns="91448" bIns="45725" anchor="ctr">
            <a:spAutoFit/>
          </a:bodyPr>
          <a:lstStyle/>
          <a:p>
            <a:pPr algn="ctr" rtl="0" eaLnBrk="0" hangingPunct="0">
              <a:defRPr/>
            </a:pPr>
            <a:fld id="{104DA279-0224-456A-99F8-387A99EC026B}" type="slidenum">
              <a:rPr lang="ar-SA" sz="1260" b="1">
                <a:solidFill>
                  <a:srgbClr val="000099"/>
                </a:solidFill>
                <a:latin typeface="Arial" charset="0"/>
                <a:cs typeface="Arial" charset="0"/>
              </a:rPr>
              <a:pPr algn="ctr" rtl="0" eaLnBrk="0" hangingPunct="0">
                <a:defRPr/>
              </a:pPr>
              <a:t>‹#›</a:t>
            </a:fld>
            <a:endParaRPr lang="en-US" sz="1260" b="1" dirty="0">
              <a:solidFill>
                <a:srgbClr val="000099"/>
              </a:solidFill>
              <a:latin typeface="Arial" charset="0"/>
              <a:cs typeface="Arial" charset="0"/>
            </a:endParaRPr>
          </a:p>
        </p:txBody>
      </p:sp>
      <p:sp>
        <p:nvSpPr>
          <p:cNvPr id="3" name="TextBox 2">
            <a:extLst>
              <a:ext uri="{FF2B5EF4-FFF2-40B4-BE49-F238E27FC236}">
                <a16:creationId xmlns:a16="http://schemas.microsoft.com/office/drawing/2014/main" id="{245657D3-DE2F-4224-8D48-B7B0EE4FD227}"/>
              </a:ext>
            </a:extLst>
          </p:cNvPr>
          <p:cNvSpPr txBox="1"/>
          <p:nvPr userDrawn="1"/>
        </p:nvSpPr>
        <p:spPr>
          <a:xfrm>
            <a:off x="8161967" y="6575276"/>
            <a:ext cx="3445174" cy="276999"/>
          </a:xfrm>
          <a:prstGeom prst="rect">
            <a:avLst/>
          </a:prstGeom>
          <a:noFill/>
        </p:spPr>
        <p:txBody>
          <a:bodyPr wrap="none" rtlCol="1">
            <a:spAutoFit/>
          </a:bodyPr>
          <a:lstStyle/>
          <a:p>
            <a:pPr>
              <a:buClr>
                <a:srgbClr val="800000"/>
              </a:buClr>
              <a:buFont typeface="Wingdings" pitchFamily="2" charset="2"/>
              <a:buNone/>
              <a:defRPr/>
            </a:pPr>
            <a:r>
              <a:rPr lang="fa-IR" sz="1200" b="1" dirty="0">
                <a:solidFill>
                  <a:srgbClr val="0000CC"/>
                </a:solidFill>
                <a:cs typeface="B Mitra" pitchFamily="2" charset="-78"/>
              </a:rPr>
              <a:t>◄</a:t>
            </a:r>
            <a:r>
              <a:rPr lang="fa-IR" sz="1200" b="1" dirty="0">
                <a:cs typeface="B Mitra" pitchFamily="2" charset="-78"/>
              </a:rPr>
              <a:t> برنامه استراتژيك كميته تحول «نورد سرد» (زمستان 1403)</a:t>
            </a:r>
          </a:p>
        </p:txBody>
      </p:sp>
      <p:pic>
        <p:nvPicPr>
          <p:cNvPr id="12" name="Picture 8" descr="Mobarake_Steel Logo.jpg">
            <a:extLst>
              <a:ext uri="{FF2B5EF4-FFF2-40B4-BE49-F238E27FC236}">
                <a16:creationId xmlns:a16="http://schemas.microsoft.com/office/drawing/2014/main" id="{CFEFABAC-104A-4655-8645-19132C548EB6}"/>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77810" y="144780"/>
            <a:ext cx="1498271" cy="6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7" descr="Pars- Left.jpg">
            <a:extLst>
              <a:ext uri="{FF2B5EF4-FFF2-40B4-BE49-F238E27FC236}">
                <a16:creationId xmlns:a16="http://schemas.microsoft.com/office/drawing/2014/main" id="{40D488EC-15CE-49B9-84D4-3C05CCA88805}"/>
              </a:ext>
            </a:extLst>
          </p:cNvPr>
          <p:cNvPicPr>
            <a:picLocks noChangeAspect="1"/>
          </p:cNvPicPr>
          <p:nvPr userDrawn="1"/>
        </p:nvPicPr>
        <p:blipFill>
          <a:blip r:embed="rId6" cstate="print"/>
          <a:srcRect b="29427"/>
          <a:stretch>
            <a:fillRect/>
          </a:stretch>
        </p:blipFill>
        <p:spPr bwMode="auto">
          <a:xfrm>
            <a:off x="4235" y="6163950"/>
            <a:ext cx="876472" cy="691200"/>
          </a:xfrm>
          <a:prstGeom prst="rect">
            <a:avLst/>
          </a:prstGeom>
          <a:noFill/>
          <a:ln w="9525">
            <a:noFill/>
            <a:miter lim="800000"/>
            <a:headEnd/>
            <a:tailEnd/>
          </a:ln>
        </p:spPr>
      </p:pic>
      <p:sp>
        <p:nvSpPr>
          <p:cNvPr id="1028" name="Rectangle 3"/>
          <p:cNvSpPr>
            <a:spLocks noGrp="1" noChangeArrowheads="1"/>
          </p:cNvSpPr>
          <p:nvPr>
            <p:ph type="body" idx="1"/>
          </p:nvPr>
        </p:nvSpPr>
        <p:spPr bwMode="auto">
          <a:xfrm>
            <a:off x="292936" y="963799"/>
            <a:ext cx="11616000" cy="5443200"/>
          </a:xfrm>
          <a:prstGeom prst="rect">
            <a:avLst/>
          </a:prstGeom>
          <a:noFill/>
          <a:ln w="9525">
            <a:noFill/>
            <a:miter lim="800000"/>
            <a:headEnd/>
            <a:tailEnd/>
          </a:ln>
        </p:spPr>
        <p:txBody>
          <a:bodyPr vert="horz" wrap="square" lIns="102870" tIns="51435" rIns="102870" bIns="51435" numCol="1" anchor="t" anchorCtr="0" compatLnSpc="1">
            <a:prstTxWarp prst="textNoShape">
              <a:avLst/>
            </a:prstTxWarp>
          </a:bodyPr>
          <a:lstStyle/>
          <a:p>
            <a:pPr lvl="0"/>
            <a:r>
              <a:rPr lang="fa-IR" dirty="0"/>
              <a:t>الف ب </a:t>
            </a:r>
          </a:p>
          <a:p>
            <a:pPr lvl="1"/>
            <a:r>
              <a:rPr lang="fa-IR" dirty="0"/>
              <a:t>الف ب </a:t>
            </a:r>
          </a:p>
          <a:p>
            <a:pPr lvl="2"/>
            <a:r>
              <a:rPr lang="fa-IR" dirty="0"/>
              <a:t>الف ب </a:t>
            </a:r>
          </a:p>
        </p:txBody>
      </p:sp>
    </p:spTree>
    <p:extLst>
      <p:ext uri="{BB962C8B-B14F-4D97-AF65-F5344CB8AC3E}">
        <p14:creationId xmlns:p14="http://schemas.microsoft.com/office/powerpoint/2010/main" val="3896411246"/>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Lst>
  <p:txStyles>
    <p:titleStyle>
      <a:lvl1pPr algn="r" rtl="1" eaLnBrk="1" fontAlgn="base" hangingPunct="1">
        <a:spcBef>
          <a:spcPct val="0"/>
        </a:spcBef>
        <a:spcAft>
          <a:spcPct val="0"/>
        </a:spcAft>
        <a:defRPr sz="2880" b="1">
          <a:solidFill>
            <a:srgbClr val="000099"/>
          </a:solidFill>
          <a:latin typeface="+mj-lt"/>
          <a:ea typeface="+mj-ea"/>
          <a:cs typeface="B Mitra" pitchFamily="2" charset="-78"/>
        </a:defRPr>
      </a:lvl1pPr>
      <a:lvl2pPr algn="r" rtl="1" eaLnBrk="1" fontAlgn="base" hangingPunct="1">
        <a:spcBef>
          <a:spcPct val="0"/>
        </a:spcBef>
        <a:spcAft>
          <a:spcPct val="0"/>
        </a:spcAft>
        <a:defRPr sz="3023" b="1">
          <a:solidFill>
            <a:srgbClr val="000099"/>
          </a:solidFill>
          <a:latin typeface="Albertus" pitchFamily="34" charset="0"/>
          <a:cs typeface="B Mitra" pitchFamily="2" charset="-78"/>
        </a:defRPr>
      </a:lvl2pPr>
      <a:lvl3pPr algn="r" rtl="1" eaLnBrk="1" fontAlgn="base" hangingPunct="1">
        <a:spcBef>
          <a:spcPct val="0"/>
        </a:spcBef>
        <a:spcAft>
          <a:spcPct val="0"/>
        </a:spcAft>
        <a:defRPr sz="3023" b="1">
          <a:solidFill>
            <a:srgbClr val="000099"/>
          </a:solidFill>
          <a:latin typeface="Albertus" pitchFamily="34" charset="0"/>
          <a:cs typeface="B Mitra" pitchFamily="2" charset="-78"/>
        </a:defRPr>
      </a:lvl3pPr>
      <a:lvl4pPr algn="r" rtl="1" eaLnBrk="1" fontAlgn="base" hangingPunct="1">
        <a:spcBef>
          <a:spcPct val="0"/>
        </a:spcBef>
        <a:spcAft>
          <a:spcPct val="0"/>
        </a:spcAft>
        <a:defRPr sz="3023" b="1">
          <a:solidFill>
            <a:srgbClr val="000099"/>
          </a:solidFill>
          <a:latin typeface="Albertus" pitchFamily="34" charset="0"/>
          <a:cs typeface="B Mitra" pitchFamily="2" charset="-78"/>
        </a:defRPr>
      </a:lvl4pPr>
      <a:lvl5pPr algn="r" rtl="1" eaLnBrk="1" fontAlgn="base" hangingPunct="1">
        <a:spcBef>
          <a:spcPct val="0"/>
        </a:spcBef>
        <a:spcAft>
          <a:spcPct val="0"/>
        </a:spcAft>
        <a:defRPr sz="3023" b="1">
          <a:solidFill>
            <a:srgbClr val="000099"/>
          </a:solidFill>
          <a:latin typeface="Albertus" pitchFamily="34" charset="0"/>
          <a:cs typeface="B Mitra" pitchFamily="2" charset="-78"/>
        </a:defRPr>
      </a:lvl5pPr>
      <a:lvl6pPr marL="457261" algn="ctr" rtl="1" eaLnBrk="1" fontAlgn="base" hangingPunct="1">
        <a:spcBef>
          <a:spcPct val="0"/>
        </a:spcBef>
        <a:spcAft>
          <a:spcPct val="0"/>
        </a:spcAft>
        <a:defRPr sz="4001" b="1">
          <a:solidFill>
            <a:srgbClr val="000066"/>
          </a:solidFill>
          <a:latin typeface="Albertus" pitchFamily="34" charset="0"/>
          <a:cs typeface="Mitra" pitchFamily="2" charset="-78"/>
        </a:defRPr>
      </a:lvl6pPr>
      <a:lvl7pPr marL="914522" algn="ctr" rtl="1" eaLnBrk="1" fontAlgn="base" hangingPunct="1">
        <a:spcBef>
          <a:spcPct val="0"/>
        </a:spcBef>
        <a:spcAft>
          <a:spcPct val="0"/>
        </a:spcAft>
        <a:defRPr sz="4001" b="1">
          <a:solidFill>
            <a:srgbClr val="000066"/>
          </a:solidFill>
          <a:latin typeface="Albertus" pitchFamily="34" charset="0"/>
          <a:cs typeface="Mitra" pitchFamily="2" charset="-78"/>
        </a:defRPr>
      </a:lvl7pPr>
      <a:lvl8pPr marL="1371784" algn="ctr" rtl="1" eaLnBrk="1" fontAlgn="base" hangingPunct="1">
        <a:spcBef>
          <a:spcPct val="0"/>
        </a:spcBef>
        <a:spcAft>
          <a:spcPct val="0"/>
        </a:spcAft>
        <a:defRPr sz="4001" b="1">
          <a:solidFill>
            <a:srgbClr val="000066"/>
          </a:solidFill>
          <a:latin typeface="Albertus" pitchFamily="34" charset="0"/>
          <a:cs typeface="Mitra" pitchFamily="2" charset="-78"/>
        </a:defRPr>
      </a:lvl8pPr>
      <a:lvl9pPr marL="1829044" algn="ctr" rtl="1" eaLnBrk="1" fontAlgn="base" hangingPunct="1">
        <a:spcBef>
          <a:spcPct val="0"/>
        </a:spcBef>
        <a:spcAft>
          <a:spcPct val="0"/>
        </a:spcAft>
        <a:defRPr sz="4001" b="1">
          <a:solidFill>
            <a:srgbClr val="000066"/>
          </a:solidFill>
          <a:latin typeface="Albertus" pitchFamily="34" charset="0"/>
          <a:cs typeface="Mitra" pitchFamily="2" charset="-78"/>
        </a:defRPr>
      </a:lvl9pPr>
    </p:titleStyle>
    <p:bodyStyle>
      <a:lvl1pPr marL="345600" indent="-345600" algn="justLow" rtl="1" eaLnBrk="1" fontAlgn="base" hangingPunct="1">
        <a:lnSpc>
          <a:spcPct val="110000"/>
        </a:lnSpc>
        <a:spcBef>
          <a:spcPts val="0"/>
        </a:spcBef>
        <a:spcAft>
          <a:spcPts val="720"/>
        </a:spcAft>
        <a:buClr>
          <a:srgbClr val="3333FF"/>
        </a:buClr>
        <a:buFont typeface="Wingdings" pitchFamily="2" charset="2"/>
        <a:buChar char="§"/>
        <a:defRPr sz="2640" b="1">
          <a:solidFill>
            <a:schemeClr val="tx1"/>
          </a:solidFill>
          <a:latin typeface="+mn-lt"/>
          <a:ea typeface="+mn-ea"/>
          <a:cs typeface="B Mitra" pitchFamily="2" charset="-78"/>
        </a:defRPr>
      </a:lvl1pPr>
      <a:lvl2pPr marL="691200" indent="-345600" algn="justLow" rtl="1" eaLnBrk="1" fontAlgn="base" hangingPunct="1">
        <a:lnSpc>
          <a:spcPct val="110000"/>
        </a:lnSpc>
        <a:spcBef>
          <a:spcPts val="0"/>
        </a:spcBef>
        <a:spcAft>
          <a:spcPts val="720"/>
        </a:spcAft>
        <a:buClr>
          <a:srgbClr val="800000"/>
        </a:buClr>
        <a:buChar char="•"/>
        <a:defRPr sz="2400" b="1">
          <a:solidFill>
            <a:schemeClr val="tx1"/>
          </a:solidFill>
          <a:latin typeface="+mn-lt"/>
          <a:cs typeface="B Mitra" pitchFamily="2" charset="-78"/>
        </a:defRPr>
      </a:lvl2pPr>
      <a:lvl3pPr marL="1036800" indent="-345600" algn="justLow" rtl="1" eaLnBrk="1" fontAlgn="base" hangingPunct="1">
        <a:lnSpc>
          <a:spcPct val="110000"/>
        </a:lnSpc>
        <a:spcBef>
          <a:spcPts val="0"/>
        </a:spcBef>
        <a:spcAft>
          <a:spcPts val="720"/>
        </a:spcAft>
        <a:buClrTx/>
        <a:buFont typeface="Arial" pitchFamily="34" charset="0"/>
        <a:buChar char="–"/>
        <a:defRPr sz="2160" b="1">
          <a:solidFill>
            <a:schemeClr val="tx1"/>
          </a:solidFill>
          <a:latin typeface="+mn-lt"/>
          <a:cs typeface="B Mitra" pitchFamily="2" charset="-78"/>
        </a:defRPr>
      </a:lvl3pPr>
      <a:lvl4pPr marL="1600414" indent="-228630" algn="r" rtl="1" eaLnBrk="1" fontAlgn="base" hangingPunct="1">
        <a:spcBef>
          <a:spcPct val="20000"/>
        </a:spcBef>
        <a:spcAft>
          <a:spcPct val="0"/>
        </a:spcAft>
        <a:buClr>
          <a:schemeClr val="accent2"/>
        </a:buClr>
        <a:buFont typeface="Wingdings" pitchFamily="2" charset="2"/>
        <a:buChar char="§"/>
        <a:defRPr sz="1778">
          <a:solidFill>
            <a:schemeClr val="tx1"/>
          </a:solidFill>
          <a:latin typeface="+mn-lt"/>
          <a:cs typeface="+mn-cs"/>
        </a:defRPr>
      </a:lvl4pPr>
      <a:lvl5pPr marL="2057675" indent="-228630" algn="r" rtl="1" eaLnBrk="1" fontAlgn="base" hangingPunct="1">
        <a:spcBef>
          <a:spcPct val="20000"/>
        </a:spcBef>
        <a:spcAft>
          <a:spcPct val="0"/>
        </a:spcAft>
        <a:buClr>
          <a:schemeClr val="accent2"/>
        </a:buClr>
        <a:buFont typeface="Wingdings" pitchFamily="2" charset="2"/>
        <a:buChar char="§"/>
        <a:defRPr sz="1778">
          <a:solidFill>
            <a:schemeClr val="tx1"/>
          </a:solidFill>
          <a:latin typeface="+mn-lt"/>
          <a:cs typeface="+mn-cs"/>
        </a:defRPr>
      </a:lvl5pPr>
      <a:lvl6pPr marL="2514936" indent="-228630" algn="r" rtl="1" eaLnBrk="1" fontAlgn="base" hangingPunct="1">
        <a:spcBef>
          <a:spcPct val="20000"/>
        </a:spcBef>
        <a:spcAft>
          <a:spcPct val="0"/>
        </a:spcAft>
        <a:buClr>
          <a:schemeClr val="accent2"/>
        </a:buClr>
        <a:buFont typeface="Wingdings" pitchFamily="2" charset="2"/>
        <a:buChar char="§"/>
        <a:defRPr sz="1600">
          <a:solidFill>
            <a:schemeClr val="tx1"/>
          </a:solidFill>
          <a:latin typeface="+mn-lt"/>
          <a:cs typeface="+mn-cs"/>
        </a:defRPr>
      </a:lvl6pPr>
      <a:lvl7pPr marL="2972197" indent="-228630" algn="r" rtl="1" eaLnBrk="1" fontAlgn="base" hangingPunct="1">
        <a:spcBef>
          <a:spcPct val="20000"/>
        </a:spcBef>
        <a:spcAft>
          <a:spcPct val="0"/>
        </a:spcAft>
        <a:buClr>
          <a:schemeClr val="accent2"/>
        </a:buClr>
        <a:buFont typeface="Wingdings" pitchFamily="2" charset="2"/>
        <a:buChar char="§"/>
        <a:defRPr sz="1600">
          <a:solidFill>
            <a:schemeClr val="tx1"/>
          </a:solidFill>
          <a:latin typeface="+mn-lt"/>
          <a:cs typeface="+mn-cs"/>
        </a:defRPr>
      </a:lvl7pPr>
      <a:lvl8pPr marL="3429457" indent="-228630" algn="r" rtl="1" eaLnBrk="1" fontAlgn="base" hangingPunct="1">
        <a:spcBef>
          <a:spcPct val="20000"/>
        </a:spcBef>
        <a:spcAft>
          <a:spcPct val="0"/>
        </a:spcAft>
        <a:buClr>
          <a:schemeClr val="accent2"/>
        </a:buClr>
        <a:buFont typeface="Wingdings" pitchFamily="2" charset="2"/>
        <a:buChar char="§"/>
        <a:defRPr sz="1600">
          <a:solidFill>
            <a:schemeClr val="tx1"/>
          </a:solidFill>
          <a:latin typeface="+mn-lt"/>
          <a:cs typeface="+mn-cs"/>
        </a:defRPr>
      </a:lvl8pPr>
      <a:lvl9pPr marL="3886718" indent="-228630" algn="r" rtl="1" eaLnBrk="1" fontAlgn="base" hangingPunct="1">
        <a:spcBef>
          <a:spcPct val="20000"/>
        </a:spcBef>
        <a:spcAft>
          <a:spcPct val="0"/>
        </a:spcAft>
        <a:buClr>
          <a:schemeClr val="accent2"/>
        </a:buClr>
        <a:buFont typeface="Wingdings" pitchFamily="2" charset="2"/>
        <a:buChar char="§"/>
        <a:defRPr sz="1600">
          <a:solidFill>
            <a:schemeClr val="tx1"/>
          </a:solidFill>
          <a:latin typeface="+mn-lt"/>
          <a:cs typeface="+mn-cs"/>
        </a:defRPr>
      </a:lvl9pPr>
    </p:bodyStyle>
    <p:otherStyle>
      <a:defPPr>
        <a:defRPr lang="en-US"/>
      </a:defPPr>
      <a:lvl1pPr marL="0" algn="r" defTabSz="914522" rtl="1" eaLnBrk="1" latinLnBrk="0" hangingPunct="1">
        <a:defRPr sz="1778" kern="1200">
          <a:solidFill>
            <a:schemeClr val="tx1"/>
          </a:solidFill>
          <a:latin typeface="+mn-lt"/>
          <a:ea typeface="+mn-ea"/>
          <a:cs typeface="+mn-cs"/>
        </a:defRPr>
      </a:lvl1pPr>
      <a:lvl2pPr marL="457261" algn="r" defTabSz="914522" rtl="1" eaLnBrk="1" latinLnBrk="0" hangingPunct="1">
        <a:defRPr sz="1778" kern="1200">
          <a:solidFill>
            <a:schemeClr val="tx1"/>
          </a:solidFill>
          <a:latin typeface="+mn-lt"/>
          <a:ea typeface="+mn-ea"/>
          <a:cs typeface="+mn-cs"/>
        </a:defRPr>
      </a:lvl2pPr>
      <a:lvl3pPr marL="914522" algn="r" defTabSz="914522" rtl="1" eaLnBrk="1" latinLnBrk="0" hangingPunct="1">
        <a:defRPr sz="1778" kern="1200">
          <a:solidFill>
            <a:schemeClr val="tx1"/>
          </a:solidFill>
          <a:latin typeface="+mn-lt"/>
          <a:ea typeface="+mn-ea"/>
          <a:cs typeface="+mn-cs"/>
        </a:defRPr>
      </a:lvl3pPr>
      <a:lvl4pPr marL="1371784" algn="r" defTabSz="914522" rtl="1" eaLnBrk="1" latinLnBrk="0" hangingPunct="1">
        <a:defRPr sz="1778" kern="1200">
          <a:solidFill>
            <a:schemeClr val="tx1"/>
          </a:solidFill>
          <a:latin typeface="+mn-lt"/>
          <a:ea typeface="+mn-ea"/>
          <a:cs typeface="+mn-cs"/>
        </a:defRPr>
      </a:lvl4pPr>
      <a:lvl5pPr marL="1829044" algn="r" defTabSz="914522" rtl="1" eaLnBrk="1" latinLnBrk="0" hangingPunct="1">
        <a:defRPr sz="1778" kern="1200">
          <a:solidFill>
            <a:schemeClr val="tx1"/>
          </a:solidFill>
          <a:latin typeface="+mn-lt"/>
          <a:ea typeface="+mn-ea"/>
          <a:cs typeface="+mn-cs"/>
        </a:defRPr>
      </a:lvl5pPr>
      <a:lvl6pPr marL="2286305" algn="r" defTabSz="914522" rtl="1" eaLnBrk="1" latinLnBrk="0" hangingPunct="1">
        <a:defRPr sz="1778" kern="1200">
          <a:solidFill>
            <a:schemeClr val="tx1"/>
          </a:solidFill>
          <a:latin typeface="+mn-lt"/>
          <a:ea typeface="+mn-ea"/>
          <a:cs typeface="+mn-cs"/>
        </a:defRPr>
      </a:lvl6pPr>
      <a:lvl7pPr marL="2743566" algn="r" defTabSz="914522" rtl="1" eaLnBrk="1" latinLnBrk="0" hangingPunct="1">
        <a:defRPr sz="1778" kern="1200">
          <a:solidFill>
            <a:schemeClr val="tx1"/>
          </a:solidFill>
          <a:latin typeface="+mn-lt"/>
          <a:ea typeface="+mn-ea"/>
          <a:cs typeface="+mn-cs"/>
        </a:defRPr>
      </a:lvl7pPr>
      <a:lvl8pPr marL="3200827" algn="r" defTabSz="914522" rtl="1" eaLnBrk="1" latinLnBrk="0" hangingPunct="1">
        <a:defRPr sz="1778" kern="1200">
          <a:solidFill>
            <a:schemeClr val="tx1"/>
          </a:solidFill>
          <a:latin typeface="+mn-lt"/>
          <a:ea typeface="+mn-ea"/>
          <a:cs typeface="+mn-cs"/>
        </a:defRPr>
      </a:lvl8pPr>
      <a:lvl9pPr marL="3658087" algn="r" defTabSz="914522" rtl="1" eaLnBrk="1" latinLnBrk="0" hangingPunct="1">
        <a:defRPr sz="17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48.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۱۹ حرفی بودن بسم الله الرحمن الرحیم فلسفه‌ای دارد؟">
            <a:extLst>
              <a:ext uri="{FF2B5EF4-FFF2-40B4-BE49-F238E27FC236}">
                <a16:creationId xmlns:a16="http://schemas.microsoft.com/office/drawing/2014/main" id="{6CB8237E-24F2-658C-4B0B-44439473E7F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41" r="912"/>
          <a:stretch/>
        </p:blipFill>
        <p:spPr bwMode="auto">
          <a:xfrm>
            <a:off x="1758199" y="1095154"/>
            <a:ext cx="8945785" cy="4557380"/>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E34B86F5-058C-B315-6211-2B1064DCFA6D}"/>
              </a:ext>
            </a:extLst>
          </p:cNvPr>
          <p:cNvSpPr>
            <a:spLocks noGrp="1"/>
          </p:cNvSpPr>
          <p:nvPr>
            <p:ph type="sldNum" sz="quarter" idx="12"/>
          </p:nvPr>
        </p:nvSpPr>
        <p:spPr/>
        <p:txBody>
          <a:bodyPr/>
          <a:lstStyle/>
          <a:p>
            <a:pPr defTabSz="412750" hangingPunct="0">
              <a:defRPr/>
            </a:pPr>
            <a:fld id="{C8B04E0B-4875-410B-B348-B762C897FD81}" type="slidenum">
              <a:rPr lang="en-US" sz="900" kern="0">
                <a:solidFill>
                  <a:prstClr val="black">
                    <a:tint val="75000"/>
                  </a:prstClr>
                </a:solidFill>
                <a:latin typeface="Helvetica Neue"/>
                <a:sym typeface="Helvetica Neue"/>
              </a:rPr>
              <a:pPr defTabSz="412750" hangingPunct="0">
                <a:defRPr/>
              </a:pPr>
              <a:t>1</a:t>
            </a:fld>
            <a:endParaRPr lang="en-US" sz="900" kern="0">
              <a:solidFill>
                <a:prstClr val="black">
                  <a:tint val="75000"/>
                </a:prstClr>
              </a:solidFill>
              <a:latin typeface="Helvetica Neue"/>
              <a:sym typeface="Helvetica Neue"/>
            </a:endParaRPr>
          </a:p>
        </p:txBody>
      </p:sp>
    </p:spTree>
    <p:extLst>
      <p:ext uri="{BB962C8B-B14F-4D97-AF65-F5344CB8AC3E}">
        <p14:creationId xmlns:p14="http://schemas.microsoft.com/office/powerpoint/2010/main" val="36042992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C53BE1F-C3B0-4795-87D3-FA6800600E92}"/>
              </a:ext>
            </a:extLst>
          </p:cNvPr>
          <p:cNvSpPr txBox="1"/>
          <p:nvPr/>
        </p:nvSpPr>
        <p:spPr>
          <a:xfrm>
            <a:off x="4842416" y="1505183"/>
            <a:ext cx="6105292" cy="369332"/>
          </a:xfrm>
          <a:prstGeom prst="rect">
            <a:avLst/>
          </a:prstGeom>
          <a:noFill/>
        </p:spPr>
        <p:txBody>
          <a:bodyPr wrap="square">
            <a:spAutoFit/>
          </a:bodyPr>
          <a:lstStyle/>
          <a:p>
            <a:pPr algn="r"/>
            <a:r>
              <a:rPr lang="fa-IR" sz="1800" cap="all" dirty="0">
                <a:latin typeface="+mj-lt"/>
                <a:ea typeface="+mj-ea"/>
                <a:cs typeface="+mj-cs"/>
              </a:rPr>
              <a:t>محدودیت ها و الزامات</a:t>
            </a:r>
          </a:p>
        </p:txBody>
      </p:sp>
      <p:sp>
        <p:nvSpPr>
          <p:cNvPr id="3" name="TextBox 2">
            <a:extLst>
              <a:ext uri="{FF2B5EF4-FFF2-40B4-BE49-F238E27FC236}">
                <a16:creationId xmlns:a16="http://schemas.microsoft.com/office/drawing/2014/main" id="{0FE7D39B-4D76-448B-B2DF-84DD09EBD9DE}"/>
              </a:ext>
            </a:extLst>
          </p:cNvPr>
          <p:cNvSpPr txBox="1"/>
          <p:nvPr/>
        </p:nvSpPr>
        <p:spPr>
          <a:xfrm>
            <a:off x="4758782" y="3642423"/>
            <a:ext cx="6105292" cy="369332"/>
          </a:xfrm>
          <a:prstGeom prst="rect">
            <a:avLst/>
          </a:prstGeom>
          <a:noFill/>
        </p:spPr>
        <p:txBody>
          <a:bodyPr wrap="square">
            <a:spAutoFit/>
          </a:bodyPr>
          <a:lstStyle/>
          <a:p>
            <a:pPr algn="r"/>
            <a:r>
              <a:rPr lang="fa-IR" sz="1800" cap="all" dirty="0">
                <a:latin typeface="+mj-lt"/>
                <a:ea typeface="+mj-ea"/>
                <a:cs typeface="+mj-cs"/>
              </a:rPr>
              <a:t>تماس و مسئول پروژه</a:t>
            </a:r>
          </a:p>
        </p:txBody>
      </p:sp>
      <p:sp>
        <p:nvSpPr>
          <p:cNvPr id="4" name="TextBox 3">
            <a:extLst>
              <a:ext uri="{FF2B5EF4-FFF2-40B4-BE49-F238E27FC236}">
                <a16:creationId xmlns:a16="http://schemas.microsoft.com/office/drawing/2014/main" id="{439BD7B2-1C51-460C-A808-09E3CE6F5DA1}"/>
              </a:ext>
            </a:extLst>
          </p:cNvPr>
          <p:cNvSpPr txBox="1"/>
          <p:nvPr/>
        </p:nvSpPr>
        <p:spPr>
          <a:xfrm>
            <a:off x="6838484" y="2227999"/>
            <a:ext cx="4025590" cy="923330"/>
          </a:xfrm>
          <a:prstGeom prst="rect">
            <a:avLst/>
          </a:prstGeom>
          <a:noFill/>
        </p:spPr>
        <p:txBody>
          <a:bodyPr wrap="square" rtlCol="1">
            <a:spAutoFit/>
          </a:bodyPr>
          <a:lstStyle/>
          <a:p>
            <a:pPr algn="r" rtl="1"/>
            <a:r>
              <a:rPr lang="fa-IR" dirty="0"/>
              <a:t>1-عدم تاثیر بر کیفیت محصول</a:t>
            </a:r>
          </a:p>
          <a:p>
            <a:pPr algn="r" rtl="1"/>
            <a:r>
              <a:rPr lang="fa-IR" dirty="0"/>
              <a:t>2-عدم تاثیر بر  کمیت محصول</a:t>
            </a:r>
          </a:p>
          <a:p>
            <a:pPr algn="r" rtl="1"/>
            <a:endParaRPr lang="fa-IR" dirty="0"/>
          </a:p>
        </p:txBody>
      </p:sp>
      <p:sp>
        <p:nvSpPr>
          <p:cNvPr id="5" name="TextBox 4">
            <a:extLst>
              <a:ext uri="{FF2B5EF4-FFF2-40B4-BE49-F238E27FC236}">
                <a16:creationId xmlns:a16="http://schemas.microsoft.com/office/drawing/2014/main" id="{BBC44851-7521-455C-BA21-E506B0760515}"/>
              </a:ext>
            </a:extLst>
          </p:cNvPr>
          <p:cNvSpPr txBox="1"/>
          <p:nvPr/>
        </p:nvSpPr>
        <p:spPr>
          <a:xfrm>
            <a:off x="7895062" y="4371278"/>
            <a:ext cx="3166948" cy="369332"/>
          </a:xfrm>
          <a:prstGeom prst="rect">
            <a:avLst/>
          </a:prstGeom>
          <a:noFill/>
        </p:spPr>
        <p:txBody>
          <a:bodyPr wrap="square" rtlCol="1">
            <a:spAutoFit/>
          </a:bodyPr>
          <a:lstStyle/>
          <a:p>
            <a:pPr algn="just" rtl="1"/>
            <a:r>
              <a:rPr lang="fa-IR" dirty="0"/>
              <a:t>آقای مهندس ناجی </a:t>
            </a:r>
          </a:p>
        </p:txBody>
      </p:sp>
    </p:spTree>
    <p:extLst>
      <p:ext uri="{BB962C8B-B14F-4D97-AF65-F5344CB8AC3E}">
        <p14:creationId xmlns:p14="http://schemas.microsoft.com/office/powerpoint/2010/main" val="11984266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434D21-E49E-42DE-B3C5-68022FA0F88C}"/>
              </a:ext>
            </a:extLst>
          </p:cNvPr>
          <p:cNvSpPr>
            <a:spLocks noGrp="1"/>
          </p:cNvSpPr>
          <p:nvPr>
            <p:ph type="title"/>
          </p:nvPr>
        </p:nvSpPr>
        <p:spPr>
          <a:xfrm>
            <a:off x="2334556" y="804519"/>
            <a:ext cx="8720298" cy="979675"/>
          </a:xfrm>
        </p:spPr>
        <p:txBody>
          <a:bodyPr>
            <a:normAutofit fontScale="90000"/>
          </a:bodyPr>
          <a:lstStyle/>
          <a:p>
            <a:pPr algn="r"/>
            <a:r>
              <a:rPr lang="fa-IR" sz="3600" b="1" dirty="0"/>
              <a:t>2- پیش بینی عیوب محصول بوسیله کنترل فرایند خطوط، قبل از ادامه سیکل با استفاده از هوش مصنوعی</a:t>
            </a:r>
          </a:p>
        </p:txBody>
      </p:sp>
      <p:sp>
        <p:nvSpPr>
          <p:cNvPr id="3" name="Content Placeholder 2">
            <a:extLst>
              <a:ext uri="{FF2B5EF4-FFF2-40B4-BE49-F238E27FC236}">
                <a16:creationId xmlns:a16="http://schemas.microsoft.com/office/drawing/2014/main" id="{52E82C4B-1115-4596-AA74-5FD040BDFA44}"/>
              </a:ext>
            </a:extLst>
          </p:cNvPr>
          <p:cNvSpPr>
            <a:spLocks noGrp="1"/>
          </p:cNvSpPr>
          <p:nvPr>
            <p:ph idx="1"/>
          </p:nvPr>
        </p:nvSpPr>
        <p:spPr>
          <a:xfrm>
            <a:off x="1451579" y="2163337"/>
            <a:ext cx="9603275" cy="3456878"/>
          </a:xfrm>
        </p:spPr>
        <p:txBody>
          <a:bodyPr>
            <a:normAutofit/>
          </a:bodyPr>
          <a:lstStyle/>
          <a:p>
            <a:endParaRPr lang="fa-IR" dirty="0"/>
          </a:p>
          <a:p>
            <a:endParaRPr lang="fa-IR" dirty="0"/>
          </a:p>
          <a:p>
            <a:endParaRPr lang="fa-IR" dirty="0"/>
          </a:p>
          <a:p>
            <a:endParaRPr lang="fa-IR" dirty="0"/>
          </a:p>
        </p:txBody>
      </p:sp>
      <p:grpSp>
        <p:nvGrpSpPr>
          <p:cNvPr id="4" name="Group 9">
            <a:extLst>
              <a:ext uri="{FF2B5EF4-FFF2-40B4-BE49-F238E27FC236}">
                <a16:creationId xmlns:a16="http://schemas.microsoft.com/office/drawing/2014/main" id="{14C34DEB-C4EF-4838-815F-2B8F1F68424E}"/>
              </a:ext>
            </a:extLst>
          </p:cNvPr>
          <p:cNvGrpSpPr>
            <a:grpSpLocks/>
          </p:cNvGrpSpPr>
          <p:nvPr/>
        </p:nvGrpSpPr>
        <p:grpSpPr bwMode="auto">
          <a:xfrm>
            <a:off x="227510" y="282872"/>
            <a:ext cx="1819275" cy="809625"/>
            <a:chOff x="48" y="48"/>
            <a:chExt cx="1296" cy="624"/>
          </a:xfrm>
        </p:grpSpPr>
        <p:sp>
          <p:nvSpPr>
            <p:cNvPr id="5" name="Rectangle 10">
              <a:extLst>
                <a:ext uri="{FF2B5EF4-FFF2-40B4-BE49-F238E27FC236}">
                  <a16:creationId xmlns:a16="http://schemas.microsoft.com/office/drawing/2014/main" id="{47742D9F-28A2-463F-AED5-9689333946B4}"/>
                </a:ext>
              </a:extLst>
            </p:cNvPr>
            <p:cNvSpPr>
              <a:spLocks noChangeArrowheads="1"/>
            </p:cNvSpPr>
            <p:nvPr/>
          </p:nvSpPr>
          <p:spPr bwMode="auto">
            <a:xfrm>
              <a:off x="48" y="48"/>
              <a:ext cx="1296" cy="624"/>
            </a:xfrm>
            <a:prstGeom prst="rect">
              <a:avLst/>
            </a:prstGeom>
            <a:solidFill>
              <a:srgbClr val="FFFFFF"/>
            </a:solidFill>
            <a:ln w="9525">
              <a:solidFill>
                <a:srgbClr val="000000"/>
              </a:solidFill>
              <a:miter lim="800000"/>
              <a:headEnd/>
              <a:tailEnd/>
            </a:ln>
            <a:effectLst>
              <a:outerShdw dist="107763" dir="2700000" algn="ctr" rotWithShape="0">
                <a:srgbClr val="000000"/>
              </a:outerShdw>
            </a:effectLst>
          </p:spPr>
          <p:txBody>
            <a:bodyPr/>
            <a:lstStyle/>
            <a:p>
              <a:pPr>
                <a:defRPr/>
              </a:pPr>
              <a:endParaRPr lang="en-US" dirty="0"/>
            </a:p>
          </p:txBody>
        </p:sp>
        <p:grpSp>
          <p:nvGrpSpPr>
            <p:cNvPr id="6" name="Group 11">
              <a:extLst>
                <a:ext uri="{FF2B5EF4-FFF2-40B4-BE49-F238E27FC236}">
                  <a16:creationId xmlns:a16="http://schemas.microsoft.com/office/drawing/2014/main" id="{2179CAE2-3FBF-4917-8AAE-C83C020DEFE3}"/>
                </a:ext>
              </a:extLst>
            </p:cNvPr>
            <p:cNvGrpSpPr>
              <a:grpSpLocks/>
            </p:cNvGrpSpPr>
            <p:nvPr/>
          </p:nvGrpSpPr>
          <p:grpSpPr bwMode="auto">
            <a:xfrm>
              <a:off x="1010" y="94"/>
              <a:ext cx="286" cy="357"/>
              <a:chOff x="14728" y="3789"/>
              <a:chExt cx="1638" cy="1638"/>
            </a:xfrm>
          </p:grpSpPr>
          <p:sp>
            <p:nvSpPr>
              <p:cNvPr id="16" name="Oval 12">
                <a:extLst>
                  <a:ext uri="{FF2B5EF4-FFF2-40B4-BE49-F238E27FC236}">
                    <a16:creationId xmlns:a16="http://schemas.microsoft.com/office/drawing/2014/main" id="{C9C6FD47-1E8C-4A3E-80E4-91ECE122C4F8}"/>
                  </a:ext>
                </a:extLst>
              </p:cNvPr>
              <p:cNvSpPr>
                <a:spLocks noChangeArrowheads="1"/>
              </p:cNvSpPr>
              <p:nvPr/>
            </p:nvSpPr>
            <p:spPr bwMode="auto">
              <a:xfrm>
                <a:off x="14728" y="3789"/>
                <a:ext cx="1638" cy="1638"/>
              </a:xfrm>
              <a:prstGeom prst="ellipse">
                <a:avLst/>
              </a:prstGeom>
              <a:solidFill>
                <a:srgbClr val="000000"/>
              </a:solidFill>
              <a:ln w="9525">
                <a:solidFill>
                  <a:srgbClr val="000000"/>
                </a:solidFill>
                <a:round/>
                <a:headEnd/>
                <a:tailEnd/>
              </a:ln>
            </p:spPr>
            <p:txBody>
              <a:bodyPr/>
              <a:lstStyle/>
              <a:p>
                <a:endParaRPr lang="en-US" dirty="0"/>
              </a:p>
            </p:txBody>
          </p:sp>
          <p:sp>
            <p:nvSpPr>
              <p:cNvPr id="17" name="Oval 13">
                <a:extLst>
                  <a:ext uri="{FF2B5EF4-FFF2-40B4-BE49-F238E27FC236}">
                    <a16:creationId xmlns:a16="http://schemas.microsoft.com/office/drawing/2014/main" id="{7FD3FB9C-D279-4D09-8635-8E804A9EB5B0}"/>
                  </a:ext>
                </a:extLst>
              </p:cNvPr>
              <p:cNvSpPr>
                <a:spLocks noChangeArrowheads="1"/>
              </p:cNvSpPr>
              <p:nvPr/>
            </p:nvSpPr>
            <p:spPr bwMode="auto">
              <a:xfrm>
                <a:off x="15322" y="4381"/>
                <a:ext cx="468" cy="468"/>
              </a:xfrm>
              <a:prstGeom prst="ellipse">
                <a:avLst/>
              </a:prstGeom>
              <a:solidFill>
                <a:srgbClr val="FFFFFF"/>
              </a:solidFill>
              <a:ln w="9525">
                <a:solidFill>
                  <a:srgbClr val="000000"/>
                </a:solidFill>
                <a:round/>
                <a:headEnd/>
                <a:tailEnd/>
              </a:ln>
            </p:spPr>
            <p:txBody>
              <a:bodyPr/>
              <a:lstStyle/>
              <a:p>
                <a:endParaRPr lang="en-US" dirty="0"/>
              </a:p>
            </p:txBody>
          </p:sp>
        </p:grpSp>
        <p:sp>
          <p:nvSpPr>
            <p:cNvPr id="7" name="Rectangle 14">
              <a:extLst>
                <a:ext uri="{FF2B5EF4-FFF2-40B4-BE49-F238E27FC236}">
                  <a16:creationId xmlns:a16="http://schemas.microsoft.com/office/drawing/2014/main" id="{B5A871B7-51EC-444C-8EF4-0DB446499055}"/>
                </a:ext>
              </a:extLst>
            </p:cNvPr>
            <p:cNvSpPr>
              <a:spLocks noChangeArrowheads="1"/>
            </p:cNvSpPr>
            <p:nvPr/>
          </p:nvSpPr>
          <p:spPr bwMode="auto">
            <a:xfrm>
              <a:off x="1010" y="256"/>
              <a:ext cx="82" cy="370"/>
            </a:xfrm>
            <a:prstGeom prst="rect">
              <a:avLst/>
            </a:prstGeom>
            <a:solidFill>
              <a:srgbClr val="000000"/>
            </a:solidFill>
            <a:ln w="9525">
              <a:solidFill>
                <a:srgbClr val="000000"/>
              </a:solidFill>
              <a:miter lim="800000"/>
              <a:headEnd/>
              <a:tailEnd/>
            </a:ln>
          </p:spPr>
          <p:txBody>
            <a:bodyPr/>
            <a:lstStyle/>
            <a:p>
              <a:endParaRPr lang="en-US" dirty="0"/>
            </a:p>
          </p:txBody>
        </p:sp>
        <p:grpSp>
          <p:nvGrpSpPr>
            <p:cNvPr id="8" name="Group 15">
              <a:extLst>
                <a:ext uri="{FF2B5EF4-FFF2-40B4-BE49-F238E27FC236}">
                  <a16:creationId xmlns:a16="http://schemas.microsoft.com/office/drawing/2014/main" id="{414E584B-4EDA-4D2C-85AA-EC3436A8CB8E}"/>
                </a:ext>
              </a:extLst>
            </p:cNvPr>
            <p:cNvGrpSpPr>
              <a:grpSpLocks/>
            </p:cNvGrpSpPr>
            <p:nvPr/>
          </p:nvGrpSpPr>
          <p:grpSpPr bwMode="auto">
            <a:xfrm>
              <a:off x="431" y="94"/>
              <a:ext cx="287" cy="357"/>
              <a:chOff x="14728" y="3789"/>
              <a:chExt cx="1638" cy="1638"/>
            </a:xfrm>
          </p:grpSpPr>
          <p:sp>
            <p:nvSpPr>
              <p:cNvPr id="14" name="Oval 16">
                <a:extLst>
                  <a:ext uri="{FF2B5EF4-FFF2-40B4-BE49-F238E27FC236}">
                    <a16:creationId xmlns:a16="http://schemas.microsoft.com/office/drawing/2014/main" id="{17C88D04-1266-472B-BE62-FC706A7B5339}"/>
                  </a:ext>
                </a:extLst>
              </p:cNvPr>
              <p:cNvSpPr>
                <a:spLocks noChangeArrowheads="1"/>
              </p:cNvSpPr>
              <p:nvPr/>
            </p:nvSpPr>
            <p:spPr bwMode="auto">
              <a:xfrm>
                <a:off x="14728" y="3789"/>
                <a:ext cx="1638" cy="1638"/>
              </a:xfrm>
              <a:prstGeom prst="ellipse">
                <a:avLst/>
              </a:prstGeom>
              <a:solidFill>
                <a:srgbClr val="000000"/>
              </a:solidFill>
              <a:ln w="9525">
                <a:solidFill>
                  <a:srgbClr val="000000"/>
                </a:solidFill>
                <a:round/>
                <a:headEnd/>
                <a:tailEnd/>
              </a:ln>
            </p:spPr>
            <p:txBody>
              <a:bodyPr/>
              <a:lstStyle/>
              <a:p>
                <a:endParaRPr lang="en-US" dirty="0"/>
              </a:p>
            </p:txBody>
          </p:sp>
          <p:sp>
            <p:nvSpPr>
              <p:cNvPr id="15" name="Oval 17">
                <a:extLst>
                  <a:ext uri="{FF2B5EF4-FFF2-40B4-BE49-F238E27FC236}">
                    <a16:creationId xmlns:a16="http://schemas.microsoft.com/office/drawing/2014/main" id="{6D3531BA-73AE-43BE-9D9D-85ED5A475011}"/>
                  </a:ext>
                </a:extLst>
              </p:cNvPr>
              <p:cNvSpPr>
                <a:spLocks noChangeArrowheads="1"/>
              </p:cNvSpPr>
              <p:nvPr/>
            </p:nvSpPr>
            <p:spPr bwMode="auto">
              <a:xfrm>
                <a:off x="15322" y="4381"/>
                <a:ext cx="468" cy="468"/>
              </a:xfrm>
              <a:prstGeom prst="ellipse">
                <a:avLst/>
              </a:prstGeom>
              <a:solidFill>
                <a:srgbClr val="FFFFFF"/>
              </a:solidFill>
              <a:ln w="9525">
                <a:solidFill>
                  <a:srgbClr val="000000"/>
                </a:solidFill>
                <a:round/>
                <a:headEnd/>
                <a:tailEnd/>
              </a:ln>
            </p:spPr>
            <p:txBody>
              <a:bodyPr/>
              <a:lstStyle/>
              <a:p>
                <a:endParaRPr lang="en-US" dirty="0"/>
              </a:p>
            </p:txBody>
          </p:sp>
        </p:grpSp>
        <p:sp>
          <p:nvSpPr>
            <p:cNvPr id="9" name="Rectangle 18">
              <a:extLst>
                <a:ext uri="{FF2B5EF4-FFF2-40B4-BE49-F238E27FC236}">
                  <a16:creationId xmlns:a16="http://schemas.microsoft.com/office/drawing/2014/main" id="{065D8E3F-BC62-474D-AA78-D1FEFFB69656}"/>
                </a:ext>
              </a:extLst>
            </p:cNvPr>
            <p:cNvSpPr>
              <a:spLocks noChangeArrowheads="1"/>
            </p:cNvSpPr>
            <p:nvPr/>
          </p:nvSpPr>
          <p:spPr bwMode="auto">
            <a:xfrm>
              <a:off x="636" y="256"/>
              <a:ext cx="82" cy="370"/>
            </a:xfrm>
            <a:prstGeom prst="rect">
              <a:avLst/>
            </a:prstGeom>
            <a:solidFill>
              <a:srgbClr val="000000"/>
            </a:solidFill>
            <a:ln w="9525">
              <a:solidFill>
                <a:srgbClr val="000000"/>
              </a:solidFill>
              <a:miter lim="800000"/>
              <a:headEnd/>
              <a:tailEnd/>
            </a:ln>
          </p:spPr>
          <p:txBody>
            <a:bodyPr/>
            <a:lstStyle/>
            <a:p>
              <a:endParaRPr lang="en-US" dirty="0"/>
            </a:p>
          </p:txBody>
        </p:sp>
        <p:sp>
          <p:nvSpPr>
            <p:cNvPr id="10" name="Oval 19">
              <a:extLst>
                <a:ext uri="{FF2B5EF4-FFF2-40B4-BE49-F238E27FC236}">
                  <a16:creationId xmlns:a16="http://schemas.microsoft.com/office/drawing/2014/main" id="{6E39F912-6046-4226-9301-F7520B8935E9}"/>
                </a:ext>
              </a:extLst>
            </p:cNvPr>
            <p:cNvSpPr>
              <a:spLocks noChangeArrowheads="1"/>
            </p:cNvSpPr>
            <p:nvPr/>
          </p:nvSpPr>
          <p:spPr bwMode="auto">
            <a:xfrm>
              <a:off x="721" y="213"/>
              <a:ext cx="286" cy="357"/>
            </a:xfrm>
            <a:prstGeom prst="ellipse">
              <a:avLst/>
            </a:prstGeom>
            <a:solidFill>
              <a:srgbClr val="000000"/>
            </a:solidFill>
            <a:ln w="9525">
              <a:solidFill>
                <a:srgbClr val="000000"/>
              </a:solidFill>
              <a:round/>
              <a:headEnd/>
              <a:tailEnd/>
            </a:ln>
          </p:spPr>
          <p:txBody>
            <a:bodyPr/>
            <a:lstStyle/>
            <a:p>
              <a:endParaRPr lang="en-US" dirty="0"/>
            </a:p>
          </p:txBody>
        </p:sp>
        <p:sp>
          <p:nvSpPr>
            <p:cNvPr id="11" name="Oval 20">
              <a:extLst>
                <a:ext uri="{FF2B5EF4-FFF2-40B4-BE49-F238E27FC236}">
                  <a16:creationId xmlns:a16="http://schemas.microsoft.com/office/drawing/2014/main" id="{8CF1A625-C85B-4431-B18B-02E212F39373}"/>
                </a:ext>
              </a:extLst>
            </p:cNvPr>
            <p:cNvSpPr>
              <a:spLocks noChangeArrowheads="1"/>
            </p:cNvSpPr>
            <p:nvPr/>
          </p:nvSpPr>
          <p:spPr bwMode="auto">
            <a:xfrm>
              <a:off x="825" y="348"/>
              <a:ext cx="81" cy="102"/>
            </a:xfrm>
            <a:prstGeom prst="ellipse">
              <a:avLst/>
            </a:prstGeom>
            <a:solidFill>
              <a:srgbClr val="FFFFFF"/>
            </a:solidFill>
            <a:ln w="9525">
              <a:solidFill>
                <a:srgbClr val="000000"/>
              </a:solidFill>
              <a:round/>
              <a:headEnd/>
              <a:tailEnd/>
            </a:ln>
          </p:spPr>
          <p:txBody>
            <a:bodyPr/>
            <a:lstStyle/>
            <a:p>
              <a:endParaRPr lang="en-US" dirty="0"/>
            </a:p>
          </p:txBody>
        </p:sp>
        <p:sp>
          <p:nvSpPr>
            <p:cNvPr id="12" name="Oval 21">
              <a:extLst>
                <a:ext uri="{FF2B5EF4-FFF2-40B4-BE49-F238E27FC236}">
                  <a16:creationId xmlns:a16="http://schemas.microsoft.com/office/drawing/2014/main" id="{4084C46F-8DE0-475E-B7B5-9C07931F5F31}"/>
                </a:ext>
              </a:extLst>
            </p:cNvPr>
            <p:cNvSpPr>
              <a:spLocks noChangeArrowheads="1"/>
            </p:cNvSpPr>
            <p:nvPr/>
          </p:nvSpPr>
          <p:spPr bwMode="auto">
            <a:xfrm>
              <a:off x="821" y="111"/>
              <a:ext cx="82" cy="102"/>
            </a:xfrm>
            <a:prstGeom prst="ellipse">
              <a:avLst/>
            </a:prstGeom>
            <a:solidFill>
              <a:srgbClr val="000000"/>
            </a:solidFill>
            <a:ln w="9525">
              <a:solidFill>
                <a:srgbClr val="000000"/>
              </a:solidFill>
              <a:round/>
              <a:headEnd/>
              <a:tailEnd/>
            </a:ln>
          </p:spPr>
          <p:txBody>
            <a:bodyPr/>
            <a:lstStyle/>
            <a:p>
              <a:endParaRPr lang="en-US" dirty="0"/>
            </a:p>
          </p:txBody>
        </p:sp>
        <p:sp>
          <p:nvSpPr>
            <p:cNvPr id="13" name="WordArt 22">
              <a:extLst>
                <a:ext uri="{FF2B5EF4-FFF2-40B4-BE49-F238E27FC236}">
                  <a16:creationId xmlns:a16="http://schemas.microsoft.com/office/drawing/2014/main" id="{96AD63FC-753C-4FC6-9324-9DA8D719EFD1}"/>
                </a:ext>
              </a:extLst>
            </p:cNvPr>
            <p:cNvSpPr>
              <a:spLocks noChangeArrowheads="1" noChangeShapeType="1" noTextEdit="1"/>
            </p:cNvSpPr>
            <p:nvPr/>
          </p:nvSpPr>
          <p:spPr bwMode="auto">
            <a:xfrm>
              <a:off x="136" y="64"/>
              <a:ext cx="240" cy="576"/>
            </a:xfrm>
            <a:prstGeom prst="rect">
              <a:avLst/>
            </a:prstGeom>
          </p:spPr>
          <p:txBody>
            <a:bodyPr wrap="none" fromWordArt="1">
              <a:prstTxWarp prst="textPlain">
                <a:avLst>
                  <a:gd name="adj" fmla="val 50000"/>
                </a:avLst>
              </a:prstTxWarp>
            </a:bodyPr>
            <a:lstStyle/>
            <a:p>
              <a:r>
                <a:rPr lang="fa-IR" sz="3600" b="1" kern="10">
                  <a:ln w="9525">
                    <a:noFill/>
                    <a:round/>
                    <a:headEnd/>
                    <a:tailEnd/>
                  </a:ln>
                  <a:solidFill>
                    <a:srgbClr val="000000"/>
                  </a:solidFill>
                  <a:latin typeface="Times New Roman"/>
                  <a:cs typeface="Times New Roman"/>
                </a:rPr>
                <a:t>مجتمع</a:t>
              </a:r>
            </a:p>
            <a:p>
              <a:r>
                <a:rPr lang="fa-IR" sz="3600" b="1" kern="10">
                  <a:ln w="9525">
                    <a:noFill/>
                    <a:round/>
                    <a:headEnd/>
                    <a:tailEnd/>
                  </a:ln>
                  <a:solidFill>
                    <a:srgbClr val="000000"/>
                  </a:solidFill>
                  <a:latin typeface="Times New Roman"/>
                  <a:cs typeface="Times New Roman"/>
                </a:rPr>
                <a:t>فولاد</a:t>
              </a:r>
            </a:p>
            <a:p>
              <a:r>
                <a:rPr lang="fa-IR" sz="3600" b="1" kern="10">
                  <a:ln w="9525">
                    <a:noFill/>
                    <a:round/>
                    <a:headEnd/>
                    <a:tailEnd/>
                  </a:ln>
                  <a:solidFill>
                    <a:srgbClr val="000000"/>
                  </a:solidFill>
                  <a:latin typeface="Times New Roman"/>
                  <a:cs typeface="Times New Roman"/>
                </a:rPr>
                <a:t>مباركه</a:t>
              </a:r>
              <a:endParaRPr lang="en-US" sz="3600" b="1" kern="10" dirty="0">
                <a:ln w="9525">
                  <a:noFill/>
                  <a:round/>
                  <a:headEnd/>
                  <a:tailEnd/>
                </a:ln>
                <a:solidFill>
                  <a:srgbClr val="000000"/>
                </a:solidFill>
                <a:latin typeface="Times New Roman"/>
                <a:cs typeface="Times New Roman"/>
              </a:endParaRPr>
            </a:p>
          </p:txBody>
        </p:sp>
      </p:grpSp>
      <p:sp>
        <p:nvSpPr>
          <p:cNvPr id="19" name="TextBox 18">
            <a:extLst>
              <a:ext uri="{FF2B5EF4-FFF2-40B4-BE49-F238E27FC236}">
                <a16:creationId xmlns:a16="http://schemas.microsoft.com/office/drawing/2014/main" id="{0538EF5F-B858-4630-A6CD-EBA212F530C7}"/>
              </a:ext>
            </a:extLst>
          </p:cNvPr>
          <p:cNvSpPr txBox="1"/>
          <p:nvPr/>
        </p:nvSpPr>
        <p:spPr>
          <a:xfrm>
            <a:off x="911250" y="2163337"/>
            <a:ext cx="10143604" cy="3639843"/>
          </a:xfrm>
          <a:prstGeom prst="rect">
            <a:avLst/>
          </a:prstGeom>
          <a:noFill/>
        </p:spPr>
        <p:txBody>
          <a:bodyPr wrap="square">
            <a:spAutoFit/>
          </a:bodyPr>
          <a:lstStyle/>
          <a:p>
            <a:pPr marL="374650" marR="180340" indent="-285750" algn="justLow" rtl="1">
              <a:lnSpc>
                <a:spcPct val="150000"/>
              </a:lnSpc>
              <a:spcAft>
                <a:spcPts val="0"/>
              </a:spcAft>
              <a:buFont typeface="Arial" panose="020B0604020202020204" pitchFamily="34" charset="0"/>
              <a:buChar char="•"/>
            </a:pPr>
            <a:r>
              <a:rPr lang="fa-IR" sz="1800" dirty="0">
                <a:effectLst/>
                <a:latin typeface="Times New Roman" panose="02020603050405020304" pitchFamily="18" charset="0"/>
                <a:ea typeface="Times New Roman" panose="02020603050405020304" pitchFamily="18" charset="0"/>
                <a:cs typeface="B Nazanin" panose="00000400000000000000" pitchFamily="2" charset="-78"/>
              </a:rPr>
              <a:t>به منظور کنترل فرآيند توليد و کيفيت محصول در هر واحد، مجموعه پارامترهاي تاثير گذار شناسائي شده که در فاصله زماني تعيين شده کنترل ميگردند.</a:t>
            </a:r>
          </a:p>
          <a:p>
            <a:pPr marL="374650" marR="180340" indent="-285750" algn="justLow" rtl="1">
              <a:lnSpc>
                <a:spcPct val="150000"/>
              </a:lnSpc>
              <a:spcAft>
                <a:spcPts val="0"/>
              </a:spcAft>
              <a:buFont typeface="Arial" panose="020B0604020202020204" pitchFamily="34" charset="0"/>
              <a:buChar char="•"/>
            </a:pPr>
            <a:r>
              <a:rPr lang="fa-IR" dirty="0">
                <a:latin typeface="Times New Roman" panose="02020603050405020304" pitchFamily="18" charset="0"/>
                <a:cs typeface="B Nazanin" panose="00000400000000000000" pitchFamily="2" charset="-78"/>
              </a:rPr>
              <a:t>کنترل</a:t>
            </a:r>
            <a:r>
              <a:rPr lang="fa-IR" sz="1800" dirty="0">
                <a:effectLst/>
                <a:latin typeface="Times New Roman" panose="02020603050405020304" pitchFamily="18" charset="0"/>
                <a:ea typeface="Times New Roman" panose="02020603050405020304" pitchFamily="18" charset="0"/>
                <a:cs typeface="B Nazanin" panose="00000400000000000000" pitchFamily="2" charset="-78"/>
              </a:rPr>
              <a:t> مذکور می تواند بصورت مکانیزه با استفاده ا</a:t>
            </a:r>
            <a:r>
              <a:rPr lang="fa-IR" dirty="0">
                <a:latin typeface="Times New Roman" panose="02020603050405020304" pitchFamily="18" charset="0"/>
                <a:ea typeface="Times New Roman" panose="02020603050405020304" pitchFamily="18" charset="0"/>
                <a:cs typeface="B Nazanin" panose="00000400000000000000" pitchFamily="2" charset="-78"/>
              </a:rPr>
              <a:t>ز سنسورهای موجود در خطوط تولید باشد و یا توسط اپراتور ثبت و ضبط گردد.</a:t>
            </a:r>
          </a:p>
          <a:p>
            <a:pPr marL="374650" marR="180340" indent="-285750" algn="justLow" rtl="1">
              <a:lnSpc>
                <a:spcPct val="150000"/>
              </a:lnSpc>
              <a:spcAft>
                <a:spcPts val="0"/>
              </a:spcAft>
              <a:buFont typeface="Arial" panose="020B0604020202020204" pitchFamily="34" charset="0"/>
              <a:buChar char="•"/>
            </a:pPr>
            <a:r>
              <a:rPr lang="fa-IR" dirty="0">
                <a:latin typeface="Times New Roman" panose="02020603050405020304" pitchFamily="18" charset="0"/>
                <a:ea typeface="Times New Roman" panose="02020603050405020304" pitchFamily="18" charset="0"/>
                <a:cs typeface="B Nazanin" panose="00000400000000000000" pitchFamily="2" charset="-78"/>
              </a:rPr>
              <a:t>مقادیر شاخصهای اندازه گیری شده در سیسستمهای آرشیو دیتا و یا در فرمهای فرایندی ذخیره می گردند.</a:t>
            </a:r>
          </a:p>
          <a:p>
            <a:pPr marL="374650" marR="180340" indent="-285750" algn="justLow" rtl="1">
              <a:lnSpc>
                <a:spcPct val="150000"/>
              </a:lnSpc>
              <a:spcAft>
                <a:spcPts val="0"/>
              </a:spcAft>
              <a:buFont typeface="Arial" panose="020B0604020202020204" pitchFamily="34" charset="0"/>
              <a:buChar char="•"/>
            </a:pPr>
            <a:r>
              <a:rPr lang="fa-IR" sz="1800" dirty="0">
                <a:effectLst/>
                <a:latin typeface="Times New Roman" panose="02020603050405020304" pitchFamily="18" charset="0"/>
                <a:ea typeface="Times New Roman" panose="02020603050405020304" pitchFamily="18" charset="0"/>
                <a:cs typeface="B Nazanin" panose="00000400000000000000" pitchFamily="2" charset="-78"/>
              </a:rPr>
              <a:t>مقادیر بهینه پارامترهای فرایندی می تواند توسط تکنولوژ خط تولید تعیین شده باشد ،بصورت تجربی بدست آمده باشد، با انجام تحقیقات و مهندسی فرایند و یا با استفاده از پروژه های آماری مشخص شده باشند. </a:t>
            </a:r>
          </a:p>
          <a:p>
            <a:pPr marL="374650" marR="180340" indent="-285750" algn="justLow" rtl="1">
              <a:lnSpc>
                <a:spcPct val="150000"/>
              </a:lnSpc>
              <a:spcAft>
                <a:spcPts val="0"/>
              </a:spcAft>
              <a:buFont typeface="Arial" panose="020B0604020202020204" pitchFamily="34" charset="0"/>
              <a:buChar char="•"/>
            </a:pPr>
            <a:r>
              <a:rPr lang="fa-IR" dirty="0">
                <a:latin typeface="Times New Roman" panose="02020603050405020304" pitchFamily="18" charset="0"/>
                <a:ea typeface="Times New Roman" panose="02020603050405020304" pitchFamily="18" charset="0"/>
                <a:cs typeface="B Nazanin" panose="00000400000000000000" pitchFamily="2" charset="-78"/>
              </a:rPr>
              <a:t>تابعی که بتواند بصورت داینامیک با گرفتن مقادیر پارامترهای مختلف فرایندی در خطوط مختلف امکان وجود عیوب و به عبارت دیگر احتمال سالم بودن محصول  را پیش بینی نماید. هدف این پروژه است</a:t>
            </a:r>
            <a:endParaRPr lang="fa-IR" sz="1800" dirty="0">
              <a:effectLst/>
              <a:latin typeface="Times New Roman" panose="02020603050405020304" pitchFamily="18" charset="0"/>
              <a:ea typeface="Times New Roman" panose="02020603050405020304" pitchFamily="18" charset="0"/>
              <a:cs typeface="B Nazanin" panose="00000400000000000000" pitchFamily="2" charset="-78"/>
            </a:endParaRPr>
          </a:p>
          <a:p>
            <a:pPr marL="88900" marR="180340" algn="justLow" rtl="1">
              <a:lnSpc>
                <a:spcPct val="150000"/>
              </a:lnSpc>
              <a:spcAft>
                <a:spcPts val="0"/>
              </a:spcAft>
            </a:pPr>
            <a:endParaRPr lang="en-US" sz="1100" dirty="0">
              <a:effectLst/>
              <a:latin typeface="Times New Roman" panose="02020603050405020304" pitchFamily="18" charset="0"/>
              <a:ea typeface="Times New Roman" panose="02020603050405020304" pitchFamily="18" charset="0"/>
              <a:cs typeface="Majalle"/>
            </a:endParaRPr>
          </a:p>
        </p:txBody>
      </p:sp>
      <p:sp>
        <p:nvSpPr>
          <p:cNvPr id="20" name="Line 29">
            <a:extLst>
              <a:ext uri="{FF2B5EF4-FFF2-40B4-BE49-F238E27FC236}">
                <a16:creationId xmlns:a16="http://schemas.microsoft.com/office/drawing/2014/main" id="{A0A70EDE-4975-4406-93F5-CAB235040F6A}"/>
              </a:ext>
            </a:extLst>
          </p:cNvPr>
          <p:cNvSpPr>
            <a:spLocks noChangeShapeType="1"/>
          </p:cNvSpPr>
          <p:nvPr/>
        </p:nvSpPr>
        <p:spPr bwMode="auto">
          <a:xfrm>
            <a:off x="3921125" y="4117975"/>
            <a:ext cx="114300"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a-IR"/>
          </a:p>
        </p:txBody>
      </p:sp>
      <p:sp>
        <p:nvSpPr>
          <p:cNvPr id="21" name="Line 29">
            <a:extLst>
              <a:ext uri="{FF2B5EF4-FFF2-40B4-BE49-F238E27FC236}">
                <a16:creationId xmlns:a16="http://schemas.microsoft.com/office/drawing/2014/main" id="{00CB9A6E-8A45-4800-BCAB-462CCBC29B10}"/>
              </a:ext>
            </a:extLst>
          </p:cNvPr>
          <p:cNvSpPr>
            <a:spLocks noChangeShapeType="1"/>
          </p:cNvSpPr>
          <p:nvPr/>
        </p:nvSpPr>
        <p:spPr bwMode="auto">
          <a:xfrm>
            <a:off x="4073525" y="4270375"/>
            <a:ext cx="114300"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a-IR"/>
          </a:p>
        </p:txBody>
      </p:sp>
    </p:spTree>
    <p:extLst>
      <p:ext uri="{BB962C8B-B14F-4D97-AF65-F5344CB8AC3E}">
        <p14:creationId xmlns:p14="http://schemas.microsoft.com/office/powerpoint/2010/main" val="13414093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108F0-E0AC-4570-82D2-CF44A182C985}"/>
              </a:ext>
            </a:extLst>
          </p:cNvPr>
          <p:cNvSpPr>
            <a:spLocks noGrp="1"/>
          </p:cNvSpPr>
          <p:nvPr>
            <p:ph type="title"/>
          </p:nvPr>
        </p:nvSpPr>
        <p:spPr/>
        <p:txBody>
          <a:bodyPr/>
          <a:lstStyle/>
          <a:p>
            <a:pPr algn="ctr"/>
            <a:r>
              <a:rPr lang="fa-IR" dirty="0"/>
              <a:t>فلوچارت کنترل فرایند اسکین پاس</a:t>
            </a:r>
          </a:p>
        </p:txBody>
      </p:sp>
      <p:sp>
        <p:nvSpPr>
          <p:cNvPr id="3" name="Content Placeholder 2">
            <a:extLst>
              <a:ext uri="{FF2B5EF4-FFF2-40B4-BE49-F238E27FC236}">
                <a16:creationId xmlns:a16="http://schemas.microsoft.com/office/drawing/2014/main" id="{0A9C4A02-D59D-4221-9C14-3499861FE457}"/>
              </a:ext>
            </a:extLst>
          </p:cNvPr>
          <p:cNvSpPr>
            <a:spLocks noGrp="1"/>
          </p:cNvSpPr>
          <p:nvPr>
            <p:ph idx="1"/>
          </p:nvPr>
        </p:nvSpPr>
        <p:spPr/>
        <p:txBody>
          <a:bodyPr/>
          <a:lstStyle/>
          <a:p>
            <a:endParaRPr lang="fa-IR" dirty="0"/>
          </a:p>
        </p:txBody>
      </p:sp>
      <p:grpSp>
        <p:nvGrpSpPr>
          <p:cNvPr id="4" name="Group 9">
            <a:extLst>
              <a:ext uri="{FF2B5EF4-FFF2-40B4-BE49-F238E27FC236}">
                <a16:creationId xmlns:a16="http://schemas.microsoft.com/office/drawing/2014/main" id="{D6468048-A581-48A4-A56D-5398C9AA7952}"/>
              </a:ext>
            </a:extLst>
          </p:cNvPr>
          <p:cNvGrpSpPr>
            <a:grpSpLocks/>
          </p:cNvGrpSpPr>
          <p:nvPr/>
        </p:nvGrpSpPr>
        <p:grpSpPr bwMode="auto">
          <a:xfrm>
            <a:off x="227510" y="282872"/>
            <a:ext cx="1819275" cy="809625"/>
            <a:chOff x="48" y="48"/>
            <a:chExt cx="1296" cy="624"/>
          </a:xfrm>
        </p:grpSpPr>
        <p:sp>
          <p:nvSpPr>
            <p:cNvPr id="5" name="Rectangle 10">
              <a:extLst>
                <a:ext uri="{FF2B5EF4-FFF2-40B4-BE49-F238E27FC236}">
                  <a16:creationId xmlns:a16="http://schemas.microsoft.com/office/drawing/2014/main" id="{EFF70880-B4A8-4B42-9ED7-182813402B46}"/>
                </a:ext>
              </a:extLst>
            </p:cNvPr>
            <p:cNvSpPr>
              <a:spLocks noChangeArrowheads="1"/>
            </p:cNvSpPr>
            <p:nvPr/>
          </p:nvSpPr>
          <p:spPr bwMode="auto">
            <a:xfrm>
              <a:off x="48" y="48"/>
              <a:ext cx="1296" cy="624"/>
            </a:xfrm>
            <a:prstGeom prst="rect">
              <a:avLst/>
            </a:prstGeom>
            <a:solidFill>
              <a:srgbClr val="FFFFFF"/>
            </a:solidFill>
            <a:ln w="9525">
              <a:solidFill>
                <a:srgbClr val="000000"/>
              </a:solidFill>
              <a:miter lim="800000"/>
              <a:headEnd/>
              <a:tailEnd/>
            </a:ln>
            <a:effectLst>
              <a:outerShdw dist="107763" dir="2700000" algn="ctr" rotWithShape="0">
                <a:srgbClr val="000000"/>
              </a:outerShdw>
            </a:effectLst>
          </p:spPr>
          <p:txBody>
            <a:bodyPr/>
            <a:lstStyle/>
            <a:p>
              <a:pPr>
                <a:defRPr/>
              </a:pPr>
              <a:endParaRPr lang="en-US" dirty="0"/>
            </a:p>
          </p:txBody>
        </p:sp>
        <p:grpSp>
          <p:nvGrpSpPr>
            <p:cNvPr id="6" name="Group 11">
              <a:extLst>
                <a:ext uri="{FF2B5EF4-FFF2-40B4-BE49-F238E27FC236}">
                  <a16:creationId xmlns:a16="http://schemas.microsoft.com/office/drawing/2014/main" id="{5C886272-D757-459C-BD7B-C631CC3D16FC}"/>
                </a:ext>
              </a:extLst>
            </p:cNvPr>
            <p:cNvGrpSpPr>
              <a:grpSpLocks/>
            </p:cNvGrpSpPr>
            <p:nvPr/>
          </p:nvGrpSpPr>
          <p:grpSpPr bwMode="auto">
            <a:xfrm>
              <a:off x="1010" y="94"/>
              <a:ext cx="286" cy="357"/>
              <a:chOff x="14728" y="3789"/>
              <a:chExt cx="1638" cy="1638"/>
            </a:xfrm>
          </p:grpSpPr>
          <p:sp>
            <p:nvSpPr>
              <p:cNvPr id="16" name="Oval 12">
                <a:extLst>
                  <a:ext uri="{FF2B5EF4-FFF2-40B4-BE49-F238E27FC236}">
                    <a16:creationId xmlns:a16="http://schemas.microsoft.com/office/drawing/2014/main" id="{FFBFB46C-F74D-46CA-B409-2E0FAEB777C8}"/>
                  </a:ext>
                </a:extLst>
              </p:cNvPr>
              <p:cNvSpPr>
                <a:spLocks noChangeArrowheads="1"/>
              </p:cNvSpPr>
              <p:nvPr/>
            </p:nvSpPr>
            <p:spPr bwMode="auto">
              <a:xfrm>
                <a:off x="14728" y="3789"/>
                <a:ext cx="1638" cy="1638"/>
              </a:xfrm>
              <a:prstGeom prst="ellipse">
                <a:avLst/>
              </a:prstGeom>
              <a:solidFill>
                <a:srgbClr val="000000"/>
              </a:solidFill>
              <a:ln w="9525">
                <a:solidFill>
                  <a:srgbClr val="000000"/>
                </a:solidFill>
                <a:round/>
                <a:headEnd/>
                <a:tailEnd/>
              </a:ln>
            </p:spPr>
            <p:txBody>
              <a:bodyPr/>
              <a:lstStyle/>
              <a:p>
                <a:endParaRPr lang="en-US" dirty="0"/>
              </a:p>
            </p:txBody>
          </p:sp>
          <p:sp>
            <p:nvSpPr>
              <p:cNvPr id="17" name="Oval 13">
                <a:extLst>
                  <a:ext uri="{FF2B5EF4-FFF2-40B4-BE49-F238E27FC236}">
                    <a16:creationId xmlns:a16="http://schemas.microsoft.com/office/drawing/2014/main" id="{B2FF2194-74AD-4071-A5A1-3FC78790CF3C}"/>
                  </a:ext>
                </a:extLst>
              </p:cNvPr>
              <p:cNvSpPr>
                <a:spLocks noChangeArrowheads="1"/>
              </p:cNvSpPr>
              <p:nvPr/>
            </p:nvSpPr>
            <p:spPr bwMode="auto">
              <a:xfrm>
                <a:off x="15322" y="4381"/>
                <a:ext cx="468" cy="468"/>
              </a:xfrm>
              <a:prstGeom prst="ellipse">
                <a:avLst/>
              </a:prstGeom>
              <a:solidFill>
                <a:srgbClr val="FFFFFF"/>
              </a:solidFill>
              <a:ln w="9525">
                <a:solidFill>
                  <a:srgbClr val="000000"/>
                </a:solidFill>
                <a:round/>
                <a:headEnd/>
                <a:tailEnd/>
              </a:ln>
            </p:spPr>
            <p:txBody>
              <a:bodyPr/>
              <a:lstStyle/>
              <a:p>
                <a:endParaRPr lang="en-US" dirty="0"/>
              </a:p>
            </p:txBody>
          </p:sp>
        </p:grpSp>
        <p:sp>
          <p:nvSpPr>
            <p:cNvPr id="7" name="Rectangle 14">
              <a:extLst>
                <a:ext uri="{FF2B5EF4-FFF2-40B4-BE49-F238E27FC236}">
                  <a16:creationId xmlns:a16="http://schemas.microsoft.com/office/drawing/2014/main" id="{25B2497E-81DC-4F1B-B622-4F41A32A6D61}"/>
                </a:ext>
              </a:extLst>
            </p:cNvPr>
            <p:cNvSpPr>
              <a:spLocks noChangeArrowheads="1"/>
            </p:cNvSpPr>
            <p:nvPr/>
          </p:nvSpPr>
          <p:spPr bwMode="auto">
            <a:xfrm>
              <a:off x="1010" y="256"/>
              <a:ext cx="82" cy="370"/>
            </a:xfrm>
            <a:prstGeom prst="rect">
              <a:avLst/>
            </a:prstGeom>
            <a:solidFill>
              <a:srgbClr val="000000"/>
            </a:solidFill>
            <a:ln w="9525">
              <a:solidFill>
                <a:srgbClr val="000000"/>
              </a:solidFill>
              <a:miter lim="800000"/>
              <a:headEnd/>
              <a:tailEnd/>
            </a:ln>
          </p:spPr>
          <p:txBody>
            <a:bodyPr/>
            <a:lstStyle/>
            <a:p>
              <a:endParaRPr lang="en-US" dirty="0"/>
            </a:p>
          </p:txBody>
        </p:sp>
        <p:grpSp>
          <p:nvGrpSpPr>
            <p:cNvPr id="8" name="Group 15">
              <a:extLst>
                <a:ext uri="{FF2B5EF4-FFF2-40B4-BE49-F238E27FC236}">
                  <a16:creationId xmlns:a16="http://schemas.microsoft.com/office/drawing/2014/main" id="{E31EE4B6-7602-4286-BCB5-BE4F3A84BE60}"/>
                </a:ext>
              </a:extLst>
            </p:cNvPr>
            <p:cNvGrpSpPr>
              <a:grpSpLocks/>
            </p:cNvGrpSpPr>
            <p:nvPr/>
          </p:nvGrpSpPr>
          <p:grpSpPr bwMode="auto">
            <a:xfrm>
              <a:off x="431" y="94"/>
              <a:ext cx="287" cy="357"/>
              <a:chOff x="14728" y="3789"/>
              <a:chExt cx="1638" cy="1638"/>
            </a:xfrm>
          </p:grpSpPr>
          <p:sp>
            <p:nvSpPr>
              <p:cNvPr id="14" name="Oval 16">
                <a:extLst>
                  <a:ext uri="{FF2B5EF4-FFF2-40B4-BE49-F238E27FC236}">
                    <a16:creationId xmlns:a16="http://schemas.microsoft.com/office/drawing/2014/main" id="{8DFDDC99-E574-49FD-AD52-68E1AE25CD1A}"/>
                  </a:ext>
                </a:extLst>
              </p:cNvPr>
              <p:cNvSpPr>
                <a:spLocks noChangeArrowheads="1"/>
              </p:cNvSpPr>
              <p:nvPr/>
            </p:nvSpPr>
            <p:spPr bwMode="auto">
              <a:xfrm>
                <a:off x="14728" y="3789"/>
                <a:ext cx="1638" cy="1638"/>
              </a:xfrm>
              <a:prstGeom prst="ellipse">
                <a:avLst/>
              </a:prstGeom>
              <a:solidFill>
                <a:srgbClr val="000000"/>
              </a:solidFill>
              <a:ln w="9525">
                <a:solidFill>
                  <a:srgbClr val="000000"/>
                </a:solidFill>
                <a:round/>
                <a:headEnd/>
                <a:tailEnd/>
              </a:ln>
            </p:spPr>
            <p:txBody>
              <a:bodyPr/>
              <a:lstStyle/>
              <a:p>
                <a:endParaRPr lang="en-US" dirty="0"/>
              </a:p>
            </p:txBody>
          </p:sp>
          <p:sp>
            <p:nvSpPr>
              <p:cNvPr id="15" name="Oval 17">
                <a:extLst>
                  <a:ext uri="{FF2B5EF4-FFF2-40B4-BE49-F238E27FC236}">
                    <a16:creationId xmlns:a16="http://schemas.microsoft.com/office/drawing/2014/main" id="{1D7C4A8F-8954-4F0A-A0EA-FDADDAA81EB3}"/>
                  </a:ext>
                </a:extLst>
              </p:cNvPr>
              <p:cNvSpPr>
                <a:spLocks noChangeArrowheads="1"/>
              </p:cNvSpPr>
              <p:nvPr/>
            </p:nvSpPr>
            <p:spPr bwMode="auto">
              <a:xfrm>
                <a:off x="15322" y="4381"/>
                <a:ext cx="468" cy="468"/>
              </a:xfrm>
              <a:prstGeom prst="ellipse">
                <a:avLst/>
              </a:prstGeom>
              <a:solidFill>
                <a:srgbClr val="FFFFFF"/>
              </a:solidFill>
              <a:ln w="9525">
                <a:solidFill>
                  <a:srgbClr val="000000"/>
                </a:solidFill>
                <a:round/>
                <a:headEnd/>
                <a:tailEnd/>
              </a:ln>
            </p:spPr>
            <p:txBody>
              <a:bodyPr/>
              <a:lstStyle/>
              <a:p>
                <a:endParaRPr lang="en-US" dirty="0"/>
              </a:p>
            </p:txBody>
          </p:sp>
        </p:grpSp>
        <p:sp>
          <p:nvSpPr>
            <p:cNvPr id="9" name="Rectangle 18">
              <a:extLst>
                <a:ext uri="{FF2B5EF4-FFF2-40B4-BE49-F238E27FC236}">
                  <a16:creationId xmlns:a16="http://schemas.microsoft.com/office/drawing/2014/main" id="{D0502714-B605-4015-B1C5-8DC07B247B25}"/>
                </a:ext>
              </a:extLst>
            </p:cNvPr>
            <p:cNvSpPr>
              <a:spLocks noChangeArrowheads="1"/>
            </p:cNvSpPr>
            <p:nvPr/>
          </p:nvSpPr>
          <p:spPr bwMode="auto">
            <a:xfrm>
              <a:off x="636" y="256"/>
              <a:ext cx="82" cy="370"/>
            </a:xfrm>
            <a:prstGeom prst="rect">
              <a:avLst/>
            </a:prstGeom>
            <a:solidFill>
              <a:srgbClr val="000000"/>
            </a:solidFill>
            <a:ln w="9525">
              <a:solidFill>
                <a:srgbClr val="000000"/>
              </a:solidFill>
              <a:miter lim="800000"/>
              <a:headEnd/>
              <a:tailEnd/>
            </a:ln>
          </p:spPr>
          <p:txBody>
            <a:bodyPr/>
            <a:lstStyle/>
            <a:p>
              <a:endParaRPr lang="en-US" dirty="0"/>
            </a:p>
          </p:txBody>
        </p:sp>
        <p:sp>
          <p:nvSpPr>
            <p:cNvPr id="10" name="Oval 19">
              <a:extLst>
                <a:ext uri="{FF2B5EF4-FFF2-40B4-BE49-F238E27FC236}">
                  <a16:creationId xmlns:a16="http://schemas.microsoft.com/office/drawing/2014/main" id="{A5968902-8807-477E-ABAE-6F26EC63C4D0}"/>
                </a:ext>
              </a:extLst>
            </p:cNvPr>
            <p:cNvSpPr>
              <a:spLocks noChangeArrowheads="1"/>
            </p:cNvSpPr>
            <p:nvPr/>
          </p:nvSpPr>
          <p:spPr bwMode="auto">
            <a:xfrm>
              <a:off x="721" y="213"/>
              <a:ext cx="286" cy="357"/>
            </a:xfrm>
            <a:prstGeom prst="ellipse">
              <a:avLst/>
            </a:prstGeom>
            <a:solidFill>
              <a:srgbClr val="000000"/>
            </a:solidFill>
            <a:ln w="9525">
              <a:solidFill>
                <a:srgbClr val="000000"/>
              </a:solidFill>
              <a:round/>
              <a:headEnd/>
              <a:tailEnd/>
            </a:ln>
          </p:spPr>
          <p:txBody>
            <a:bodyPr/>
            <a:lstStyle/>
            <a:p>
              <a:endParaRPr lang="en-US" dirty="0"/>
            </a:p>
          </p:txBody>
        </p:sp>
        <p:sp>
          <p:nvSpPr>
            <p:cNvPr id="11" name="Oval 20">
              <a:extLst>
                <a:ext uri="{FF2B5EF4-FFF2-40B4-BE49-F238E27FC236}">
                  <a16:creationId xmlns:a16="http://schemas.microsoft.com/office/drawing/2014/main" id="{1C08E4DE-FD70-4597-9022-E61921482C93}"/>
                </a:ext>
              </a:extLst>
            </p:cNvPr>
            <p:cNvSpPr>
              <a:spLocks noChangeArrowheads="1"/>
            </p:cNvSpPr>
            <p:nvPr/>
          </p:nvSpPr>
          <p:spPr bwMode="auto">
            <a:xfrm>
              <a:off x="825" y="348"/>
              <a:ext cx="81" cy="102"/>
            </a:xfrm>
            <a:prstGeom prst="ellipse">
              <a:avLst/>
            </a:prstGeom>
            <a:solidFill>
              <a:srgbClr val="FFFFFF"/>
            </a:solidFill>
            <a:ln w="9525">
              <a:solidFill>
                <a:srgbClr val="000000"/>
              </a:solidFill>
              <a:round/>
              <a:headEnd/>
              <a:tailEnd/>
            </a:ln>
          </p:spPr>
          <p:txBody>
            <a:bodyPr/>
            <a:lstStyle/>
            <a:p>
              <a:endParaRPr lang="en-US" dirty="0"/>
            </a:p>
          </p:txBody>
        </p:sp>
        <p:sp>
          <p:nvSpPr>
            <p:cNvPr id="12" name="Oval 21">
              <a:extLst>
                <a:ext uri="{FF2B5EF4-FFF2-40B4-BE49-F238E27FC236}">
                  <a16:creationId xmlns:a16="http://schemas.microsoft.com/office/drawing/2014/main" id="{2FE22BDC-5525-46FD-9AE3-28D989BEAE7B}"/>
                </a:ext>
              </a:extLst>
            </p:cNvPr>
            <p:cNvSpPr>
              <a:spLocks noChangeArrowheads="1"/>
            </p:cNvSpPr>
            <p:nvPr/>
          </p:nvSpPr>
          <p:spPr bwMode="auto">
            <a:xfrm>
              <a:off x="821" y="111"/>
              <a:ext cx="82" cy="102"/>
            </a:xfrm>
            <a:prstGeom prst="ellipse">
              <a:avLst/>
            </a:prstGeom>
            <a:solidFill>
              <a:srgbClr val="000000"/>
            </a:solidFill>
            <a:ln w="9525">
              <a:solidFill>
                <a:srgbClr val="000000"/>
              </a:solidFill>
              <a:round/>
              <a:headEnd/>
              <a:tailEnd/>
            </a:ln>
          </p:spPr>
          <p:txBody>
            <a:bodyPr/>
            <a:lstStyle/>
            <a:p>
              <a:endParaRPr lang="en-US" dirty="0"/>
            </a:p>
          </p:txBody>
        </p:sp>
        <p:sp>
          <p:nvSpPr>
            <p:cNvPr id="13" name="WordArt 22">
              <a:extLst>
                <a:ext uri="{FF2B5EF4-FFF2-40B4-BE49-F238E27FC236}">
                  <a16:creationId xmlns:a16="http://schemas.microsoft.com/office/drawing/2014/main" id="{8DD126A6-3DB2-492E-B876-D9BCA7D7F53C}"/>
                </a:ext>
              </a:extLst>
            </p:cNvPr>
            <p:cNvSpPr>
              <a:spLocks noChangeArrowheads="1" noChangeShapeType="1" noTextEdit="1"/>
            </p:cNvSpPr>
            <p:nvPr/>
          </p:nvSpPr>
          <p:spPr bwMode="auto">
            <a:xfrm>
              <a:off x="136" y="64"/>
              <a:ext cx="240" cy="576"/>
            </a:xfrm>
            <a:prstGeom prst="rect">
              <a:avLst/>
            </a:prstGeom>
          </p:spPr>
          <p:txBody>
            <a:bodyPr wrap="none" fromWordArt="1">
              <a:prstTxWarp prst="textPlain">
                <a:avLst>
                  <a:gd name="adj" fmla="val 50000"/>
                </a:avLst>
              </a:prstTxWarp>
            </a:bodyPr>
            <a:lstStyle/>
            <a:p>
              <a:r>
                <a:rPr lang="fa-IR" sz="3600" b="1" kern="10">
                  <a:ln w="9525">
                    <a:noFill/>
                    <a:round/>
                    <a:headEnd/>
                    <a:tailEnd/>
                  </a:ln>
                  <a:solidFill>
                    <a:srgbClr val="000000"/>
                  </a:solidFill>
                  <a:latin typeface="Times New Roman"/>
                  <a:cs typeface="Times New Roman"/>
                </a:rPr>
                <a:t>مجتمع</a:t>
              </a:r>
            </a:p>
            <a:p>
              <a:r>
                <a:rPr lang="fa-IR" sz="3600" b="1" kern="10">
                  <a:ln w="9525">
                    <a:noFill/>
                    <a:round/>
                    <a:headEnd/>
                    <a:tailEnd/>
                  </a:ln>
                  <a:solidFill>
                    <a:srgbClr val="000000"/>
                  </a:solidFill>
                  <a:latin typeface="Times New Roman"/>
                  <a:cs typeface="Times New Roman"/>
                </a:rPr>
                <a:t>فولاد</a:t>
              </a:r>
            </a:p>
            <a:p>
              <a:r>
                <a:rPr lang="fa-IR" sz="3600" b="1" kern="10">
                  <a:ln w="9525">
                    <a:noFill/>
                    <a:round/>
                    <a:headEnd/>
                    <a:tailEnd/>
                  </a:ln>
                  <a:solidFill>
                    <a:srgbClr val="000000"/>
                  </a:solidFill>
                  <a:latin typeface="Times New Roman"/>
                  <a:cs typeface="Times New Roman"/>
                </a:rPr>
                <a:t>مباركه</a:t>
              </a:r>
              <a:endParaRPr lang="en-US" sz="3600" b="1" kern="10" dirty="0">
                <a:ln w="9525">
                  <a:noFill/>
                  <a:round/>
                  <a:headEnd/>
                  <a:tailEnd/>
                </a:ln>
                <a:solidFill>
                  <a:srgbClr val="000000"/>
                </a:solidFill>
                <a:latin typeface="Times New Roman"/>
                <a:cs typeface="Times New Roman"/>
              </a:endParaRPr>
            </a:p>
          </p:txBody>
        </p:sp>
      </p:grpSp>
      <p:sp>
        <p:nvSpPr>
          <p:cNvPr id="19" name="Rectangle: Rounded Corners 18">
            <a:extLst>
              <a:ext uri="{FF2B5EF4-FFF2-40B4-BE49-F238E27FC236}">
                <a16:creationId xmlns:a16="http://schemas.microsoft.com/office/drawing/2014/main" id="{07FB0105-621B-4570-BAB5-8D40AAA2116E}"/>
              </a:ext>
            </a:extLst>
          </p:cNvPr>
          <p:cNvSpPr/>
          <p:nvPr/>
        </p:nvSpPr>
        <p:spPr>
          <a:xfrm>
            <a:off x="4955957" y="1994496"/>
            <a:ext cx="1851102" cy="42807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200" dirty="0">
                <a:cs typeface="B Nazanin" panose="00000400000000000000" pitchFamily="2" charset="-78"/>
              </a:rPr>
              <a:t>گزارشات پارامترهای فرایندی از فرمهای فرایندی </a:t>
            </a:r>
          </a:p>
        </p:txBody>
      </p:sp>
      <p:sp>
        <p:nvSpPr>
          <p:cNvPr id="20" name="Rectangle: Rounded Corners 19">
            <a:extLst>
              <a:ext uri="{FF2B5EF4-FFF2-40B4-BE49-F238E27FC236}">
                <a16:creationId xmlns:a16="http://schemas.microsoft.com/office/drawing/2014/main" id="{0A547DC3-7CC7-4827-B310-C2BAD484BA33}"/>
              </a:ext>
            </a:extLst>
          </p:cNvPr>
          <p:cNvSpPr/>
          <p:nvPr/>
        </p:nvSpPr>
        <p:spPr>
          <a:xfrm>
            <a:off x="8408020" y="3503868"/>
            <a:ext cx="1851102" cy="4014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200" dirty="0">
                <a:cs typeface="B Nazanin" panose="00000400000000000000" pitchFamily="2" charset="-78"/>
              </a:rPr>
              <a:t>گزارشات سیستمهای آرشیوینگ</a:t>
            </a:r>
          </a:p>
        </p:txBody>
      </p:sp>
      <p:sp>
        <p:nvSpPr>
          <p:cNvPr id="21" name="Rectangle: Rounded Corners 20">
            <a:extLst>
              <a:ext uri="{FF2B5EF4-FFF2-40B4-BE49-F238E27FC236}">
                <a16:creationId xmlns:a16="http://schemas.microsoft.com/office/drawing/2014/main" id="{62086780-D174-4963-906D-0F1B2720FB0B}"/>
              </a:ext>
            </a:extLst>
          </p:cNvPr>
          <p:cNvSpPr/>
          <p:nvPr/>
        </p:nvSpPr>
        <p:spPr>
          <a:xfrm>
            <a:off x="8408020" y="3984315"/>
            <a:ext cx="1851102" cy="30108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200" dirty="0">
                <a:cs typeface="B Nazanin" panose="00000400000000000000" pitchFamily="2" charset="-78"/>
              </a:rPr>
              <a:t>گزارشات کنترل کیفی</a:t>
            </a:r>
          </a:p>
        </p:txBody>
      </p:sp>
      <p:sp>
        <p:nvSpPr>
          <p:cNvPr id="22" name="Rectangle: Rounded Corners 21">
            <a:extLst>
              <a:ext uri="{FF2B5EF4-FFF2-40B4-BE49-F238E27FC236}">
                <a16:creationId xmlns:a16="http://schemas.microsoft.com/office/drawing/2014/main" id="{5C1D5075-ABC6-4800-B59A-242C23DF9DAA}"/>
              </a:ext>
            </a:extLst>
          </p:cNvPr>
          <p:cNvSpPr/>
          <p:nvPr/>
        </p:nvSpPr>
        <p:spPr>
          <a:xfrm>
            <a:off x="8408020" y="3135758"/>
            <a:ext cx="1851102" cy="30108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200" dirty="0">
                <a:cs typeface="B Nazanin" panose="00000400000000000000" pitchFamily="2" charset="-78"/>
              </a:rPr>
              <a:t>گزارشات از سیستم های یکپارچه</a:t>
            </a:r>
          </a:p>
        </p:txBody>
      </p:sp>
      <p:sp>
        <p:nvSpPr>
          <p:cNvPr id="23" name="Rectangle: Rounded Corners 22">
            <a:extLst>
              <a:ext uri="{FF2B5EF4-FFF2-40B4-BE49-F238E27FC236}">
                <a16:creationId xmlns:a16="http://schemas.microsoft.com/office/drawing/2014/main" id="{C456D8AC-6367-47D2-A9D2-543991D1CC6C}"/>
              </a:ext>
            </a:extLst>
          </p:cNvPr>
          <p:cNvSpPr/>
          <p:nvPr/>
        </p:nvSpPr>
        <p:spPr>
          <a:xfrm>
            <a:off x="4666025" y="3408477"/>
            <a:ext cx="2430966" cy="1026950"/>
          </a:xfrm>
          <a:prstGeom prst="roundRect">
            <a:avLst/>
          </a:prstGeom>
        </p:spPr>
        <p:style>
          <a:lnRef idx="3">
            <a:schemeClr val="lt1"/>
          </a:lnRef>
          <a:fillRef idx="1">
            <a:schemeClr val="accent6"/>
          </a:fillRef>
          <a:effectRef idx="1">
            <a:schemeClr val="accent6"/>
          </a:effectRef>
          <a:fontRef idx="minor">
            <a:schemeClr val="lt1"/>
          </a:fontRef>
        </p:style>
        <p:txBody>
          <a:bodyPr rtlCol="1" anchor="ctr"/>
          <a:lstStyle/>
          <a:p>
            <a:pPr algn="ctr"/>
            <a:r>
              <a:rPr lang="fa-IR" dirty="0"/>
              <a:t>جلسه صبحگاهی روزانه و هفتگی</a:t>
            </a:r>
          </a:p>
        </p:txBody>
      </p:sp>
      <p:sp>
        <p:nvSpPr>
          <p:cNvPr id="24" name="Rectangle: Rounded Corners 23">
            <a:extLst>
              <a:ext uri="{FF2B5EF4-FFF2-40B4-BE49-F238E27FC236}">
                <a16:creationId xmlns:a16="http://schemas.microsoft.com/office/drawing/2014/main" id="{064FD515-8FB4-4175-BD6A-772707B80D6E}"/>
              </a:ext>
            </a:extLst>
          </p:cNvPr>
          <p:cNvSpPr/>
          <p:nvPr/>
        </p:nvSpPr>
        <p:spPr>
          <a:xfrm>
            <a:off x="4955957" y="2721597"/>
            <a:ext cx="1851102" cy="387856"/>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fa-IR" sz="1200" dirty="0">
                <a:cs typeface="B Nazanin" panose="00000400000000000000" pitchFamily="2" charset="-78"/>
              </a:rPr>
              <a:t>تحلیل توسط تکنسین تولید</a:t>
            </a:r>
          </a:p>
        </p:txBody>
      </p:sp>
      <p:cxnSp>
        <p:nvCxnSpPr>
          <p:cNvPr id="31" name="Connector: Elbow 30">
            <a:extLst>
              <a:ext uri="{FF2B5EF4-FFF2-40B4-BE49-F238E27FC236}">
                <a16:creationId xmlns:a16="http://schemas.microsoft.com/office/drawing/2014/main" id="{1869BBAC-57B2-4822-B801-539E5ED14AF9}"/>
              </a:ext>
            </a:extLst>
          </p:cNvPr>
          <p:cNvCxnSpPr>
            <a:cxnSpLocks/>
            <a:stCxn id="22" idx="1"/>
          </p:cNvCxnSpPr>
          <p:nvPr/>
        </p:nvCxnSpPr>
        <p:spPr>
          <a:xfrm rot="10800000" flipV="1">
            <a:off x="7096992" y="3286300"/>
            <a:ext cx="1311029" cy="229544"/>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B6037089-020E-48F8-AB54-57C7350F9EE2}"/>
              </a:ext>
            </a:extLst>
          </p:cNvPr>
          <p:cNvCxnSpPr>
            <a:stCxn id="20" idx="1"/>
          </p:cNvCxnSpPr>
          <p:nvPr/>
        </p:nvCxnSpPr>
        <p:spPr>
          <a:xfrm flipH="1">
            <a:off x="7096991" y="3704590"/>
            <a:ext cx="131102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399C5826-E35D-4C41-9558-2C4F1A75A945}"/>
              </a:ext>
            </a:extLst>
          </p:cNvPr>
          <p:cNvCxnSpPr>
            <a:cxnSpLocks/>
            <a:stCxn id="19" idx="2"/>
          </p:cNvCxnSpPr>
          <p:nvPr/>
        </p:nvCxnSpPr>
        <p:spPr>
          <a:xfrm>
            <a:off x="5881508" y="2422574"/>
            <a:ext cx="0" cy="2990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D1EEBB7C-B5B3-41D2-8802-BB66AFACC7A8}"/>
              </a:ext>
            </a:extLst>
          </p:cNvPr>
          <p:cNvCxnSpPr>
            <a:cxnSpLocks/>
            <a:stCxn id="24" idx="2"/>
          </p:cNvCxnSpPr>
          <p:nvPr/>
        </p:nvCxnSpPr>
        <p:spPr>
          <a:xfrm>
            <a:off x="5881508" y="3109453"/>
            <a:ext cx="0" cy="3392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1" name="Rectangle: Rounded Corners 40">
            <a:extLst>
              <a:ext uri="{FF2B5EF4-FFF2-40B4-BE49-F238E27FC236}">
                <a16:creationId xmlns:a16="http://schemas.microsoft.com/office/drawing/2014/main" id="{6F7515F9-6D85-4291-A680-8D6B4641EC0F}"/>
              </a:ext>
            </a:extLst>
          </p:cNvPr>
          <p:cNvSpPr/>
          <p:nvPr/>
        </p:nvSpPr>
        <p:spPr>
          <a:xfrm>
            <a:off x="8408019" y="4348583"/>
            <a:ext cx="1851102" cy="30108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200" dirty="0">
                <a:cs typeface="B Nazanin" panose="00000400000000000000" pitchFamily="2" charset="-78"/>
              </a:rPr>
              <a:t>مغایرتهای فرایندی </a:t>
            </a:r>
          </a:p>
        </p:txBody>
      </p:sp>
      <p:cxnSp>
        <p:nvCxnSpPr>
          <p:cNvPr id="43" name="Connector: Elbow 42">
            <a:extLst>
              <a:ext uri="{FF2B5EF4-FFF2-40B4-BE49-F238E27FC236}">
                <a16:creationId xmlns:a16="http://schemas.microsoft.com/office/drawing/2014/main" id="{E0376158-8BED-4F60-8788-9911EEFE4924}"/>
              </a:ext>
            </a:extLst>
          </p:cNvPr>
          <p:cNvCxnSpPr>
            <a:cxnSpLocks/>
            <a:stCxn id="41" idx="1"/>
          </p:cNvCxnSpPr>
          <p:nvPr/>
        </p:nvCxnSpPr>
        <p:spPr>
          <a:xfrm rot="10800000">
            <a:off x="7096991" y="4348583"/>
            <a:ext cx="1311028" cy="150542"/>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8D9724BC-E893-41C9-98AB-588B3F89D3DF}"/>
              </a:ext>
            </a:extLst>
          </p:cNvPr>
          <p:cNvCxnSpPr>
            <a:stCxn id="21" idx="1"/>
          </p:cNvCxnSpPr>
          <p:nvPr/>
        </p:nvCxnSpPr>
        <p:spPr>
          <a:xfrm flipH="1">
            <a:off x="7096991" y="4134857"/>
            <a:ext cx="1311029" cy="93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1" name="Rectangle: Rounded Corners 50">
            <a:extLst>
              <a:ext uri="{FF2B5EF4-FFF2-40B4-BE49-F238E27FC236}">
                <a16:creationId xmlns:a16="http://schemas.microsoft.com/office/drawing/2014/main" id="{82DAB679-352E-461A-A978-D409AE59F932}"/>
              </a:ext>
            </a:extLst>
          </p:cNvPr>
          <p:cNvSpPr/>
          <p:nvPr/>
        </p:nvSpPr>
        <p:spPr>
          <a:xfrm>
            <a:off x="723678" y="3027556"/>
            <a:ext cx="1851102" cy="401444"/>
          </a:xfrm>
          <a:prstGeom prst="roundRect">
            <a:avLst/>
          </a:prstGeom>
        </p:spPr>
        <p:style>
          <a:lnRef idx="3">
            <a:schemeClr val="lt1"/>
          </a:lnRef>
          <a:fillRef idx="1">
            <a:schemeClr val="accent4"/>
          </a:fillRef>
          <a:effectRef idx="1">
            <a:schemeClr val="accent4"/>
          </a:effectRef>
          <a:fontRef idx="minor">
            <a:schemeClr val="lt1"/>
          </a:fontRef>
        </p:style>
        <p:txBody>
          <a:bodyPr rtlCol="1" anchor="ctr"/>
          <a:lstStyle/>
          <a:p>
            <a:pPr algn="ctr"/>
            <a:r>
              <a:rPr lang="fa-IR" sz="1200" dirty="0">
                <a:cs typeface="B Nazanin" panose="00000400000000000000" pitchFamily="2" charset="-78"/>
              </a:rPr>
              <a:t>اقدامات اصلاحی تجهیزاتی</a:t>
            </a:r>
          </a:p>
        </p:txBody>
      </p:sp>
      <p:sp>
        <p:nvSpPr>
          <p:cNvPr id="52" name="Rectangle: Rounded Corners 51">
            <a:extLst>
              <a:ext uri="{FF2B5EF4-FFF2-40B4-BE49-F238E27FC236}">
                <a16:creationId xmlns:a16="http://schemas.microsoft.com/office/drawing/2014/main" id="{400D5D6E-FC47-42E7-8623-148C91C1C910}"/>
              </a:ext>
            </a:extLst>
          </p:cNvPr>
          <p:cNvSpPr/>
          <p:nvPr/>
        </p:nvSpPr>
        <p:spPr>
          <a:xfrm>
            <a:off x="723678" y="3606099"/>
            <a:ext cx="1851102" cy="4014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200" dirty="0">
                <a:cs typeface="B Nazanin" panose="00000400000000000000" pitchFamily="2" charset="-78"/>
              </a:rPr>
              <a:t>اقدامات اصلاحی فرایندی</a:t>
            </a:r>
          </a:p>
        </p:txBody>
      </p:sp>
      <p:sp>
        <p:nvSpPr>
          <p:cNvPr id="54" name="Rectangle: Rounded Corners 53">
            <a:extLst>
              <a:ext uri="{FF2B5EF4-FFF2-40B4-BE49-F238E27FC236}">
                <a16:creationId xmlns:a16="http://schemas.microsoft.com/office/drawing/2014/main" id="{C4428844-78FE-4A93-BD8D-FF6ABA6A8856}"/>
              </a:ext>
            </a:extLst>
          </p:cNvPr>
          <p:cNvSpPr/>
          <p:nvPr/>
        </p:nvSpPr>
        <p:spPr>
          <a:xfrm>
            <a:off x="723678" y="4184642"/>
            <a:ext cx="1851102" cy="4014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200" dirty="0">
                <a:cs typeface="B Nazanin" panose="00000400000000000000" pitchFamily="2" charset="-78"/>
              </a:rPr>
              <a:t>اصلاحات توسط واحد های پشتیبانی </a:t>
            </a:r>
          </a:p>
        </p:txBody>
      </p:sp>
      <p:sp>
        <p:nvSpPr>
          <p:cNvPr id="56" name="Rectangle: Rounded Corners 55">
            <a:extLst>
              <a:ext uri="{FF2B5EF4-FFF2-40B4-BE49-F238E27FC236}">
                <a16:creationId xmlns:a16="http://schemas.microsoft.com/office/drawing/2014/main" id="{E1A9D59F-C4F3-47D4-9030-0F7F1EE08B4E}"/>
              </a:ext>
            </a:extLst>
          </p:cNvPr>
          <p:cNvSpPr/>
          <p:nvPr/>
        </p:nvSpPr>
        <p:spPr>
          <a:xfrm>
            <a:off x="724916" y="4726697"/>
            <a:ext cx="1851102" cy="4014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200" dirty="0">
                <a:cs typeface="B Nazanin" panose="00000400000000000000" pitchFamily="2" charset="-78"/>
              </a:rPr>
              <a:t>اشکالات در کلافهای ورودی</a:t>
            </a:r>
          </a:p>
        </p:txBody>
      </p:sp>
      <p:sp>
        <p:nvSpPr>
          <p:cNvPr id="57" name="Rectangle: Rounded Corners 56">
            <a:extLst>
              <a:ext uri="{FF2B5EF4-FFF2-40B4-BE49-F238E27FC236}">
                <a16:creationId xmlns:a16="http://schemas.microsoft.com/office/drawing/2014/main" id="{BE5A5CC3-F18D-45DD-B9BD-EF41464D5172}"/>
              </a:ext>
            </a:extLst>
          </p:cNvPr>
          <p:cNvSpPr/>
          <p:nvPr/>
        </p:nvSpPr>
        <p:spPr>
          <a:xfrm>
            <a:off x="4666025" y="4601373"/>
            <a:ext cx="2430966" cy="864972"/>
          </a:xfrm>
          <a:prstGeom prst="roundRect">
            <a:avLst/>
          </a:prstGeom>
        </p:spPr>
        <p:style>
          <a:lnRef idx="3">
            <a:schemeClr val="lt1"/>
          </a:lnRef>
          <a:fillRef idx="1">
            <a:schemeClr val="accent6"/>
          </a:fillRef>
          <a:effectRef idx="1">
            <a:schemeClr val="accent6"/>
          </a:effectRef>
          <a:fontRef idx="minor">
            <a:schemeClr val="lt1"/>
          </a:fontRef>
        </p:style>
        <p:txBody>
          <a:bodyPr rtlCol="1" anchor="ctr"/>
          <a:lstStyle/>
          <a:p>
            <a:pPr algn="ctr"/>
            <a:r>
              <a:rPr lang="fa-IR" dirty="0"/>
              <a:t>جلسات فرایند ماهیانه</a:t>
            </a:r>
          </a:p>
        </p:txBody>
      </p:sp>
      <p:cxnSp>
        <p:nvCxnSpPr>
          <p:cNvPr id="59" name="Straight Arrow Connector 58">
            <a:extLst>
              <a:ext uri="{FF2B5EF4-FFF2-40B4-BE49-F238E27FC236}">
                <a16:creationId xmlns:a16="http://schemas.microsoft.com/office/drawing/2014/main" id="{8961ACC9-75AE-406A-BE13-925EADB8C8FB}"/>
              </a:ext>
            </a:extLst>
          </p:cNvPr>
          <p:cNvCxnSpPr>
            <a:cxnSpLocks/>
            <a:stCxn id="23" idx="2"/>
            <a:endCxn id="57" idx="0"/>
          </p:cNvCxnSpPr>
          <p:nvPr/>
        </p:nvCxnSpPr>
        <p:spPr>
          <a:xfrm>
            <a:off x="5881508" y="4435427"/>
            <a:ext cx="0" cy="16594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2" name="Rectangle: Rounded Corners 81">
            <a:extLst>
              <a:ext uri="{FF2B5EF4-FFF2-40B4-BE49-F238E27FC236}">
                <a16:creationId xmlns:a16="http://schemas.microsoft.com/office/drawing/2014/main" id="{8D3BCD31-8DB7-470B-BADB-78A06321C54E}"/>
              </a:ext>
            </a:extLst>
          </p:cNvPr>
          <p:cNvSpPr/>
          <p:nvPr/>
        </p:nvSpPr>
        <p:spPr>
          <a:xfrm>
            <a:off x="3234675" y="3109201"/>
            <a:ext cx="925547" cy="20314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a:t>اقدامات اصلاحی</a:t>
            </a:r>
          </a:p>
        </p:txBody>
      </p:sp>
      <p:cxnSp>
        <p:nvCxnSpPr>
          <p:cNvPr id="87" name="Straight Arrow Connector 86">
            <a:extLst>
              <a:ext uri="{FF2B5EF4-FFF2-40B4-BE49-F238E27FC236}">
                <a16:creationId xmlns:a16="http://schemas.microsoft.com/office/drawing/2014/main" id="{E7EB2EAB-E288-4B9B-8204-FF122BFCF186}"/>
              </a:ext>
            </a:extLst>
          </p:cNvPr>
          <p:cNvCxnSpPr>
            <a:cxnSpLocks/>
          </p:cNvCxnSpPr>
          <p:nvPr/>
        </p:nvCxnSpPr>
        <p:spPr>
          <a:xfrm flipH="1">
            <a:off x="2570400" y="4882510"/>
            <a:ext cx="65989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a:extLst>
              <a:ext uri="{FF2B5EF4-FFF2-40B4-BE49-F238E27FC236}">
                <a16:creationId xmlns:a16="http://schemas.microsoft.com/office/drawing/2014/main" id="{AA961A04-2905-4FB5-8E0F-9A8BF7532956}"/>
              </a:ext>
            </a:extLst>
          </p:cNvPr>
          <p:cNvCxnSpPr>
            <a:cxnSpLocks/>
          </p:cNvCxnSpPr>
          <p:nvPr/>
        </p:nvCxnSpPr>
        <p:spPr>
          <a:xfrm flipH="1" flipV="1">
            <a:off x="2579161" y="4346013"/>
            <a:ext cx="659894" cy="25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1" name="Straight Arrow Connector 90">
            <a:extLst>
              <a:ext uri="{FF2B5EF4-FFF2-40B4-BE49-F238E27FC236}">
                <a16:creationId xmlns:a16="http://schemas.microsoft.com/office/drawing/2014/main" id="{F9E0A923-9053-4449-A129-C7B62D71246B}"/>
              </a:ext>
            </a:extLst>
          </p:cNvPr>
          <p:cNvCxnSpPr>
            <a:cxnSpLocks/>
          </p:cNvCxnSpPr>
          <p:nvPr/>
        </p:nvCxnSpPr>
        <p:spPr>
          <a:xfrm flipH="1" flipV="1">
            <a:off x="2593732" y="3805536"/>
            <a:ext cx="659894" cy="25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91">
            <a:extLst>
              <a:ext uri="{FF2B5EF4-FFF2-40B4-BE49-F238E27FC236}">
                <a16:creationId xmlns:a16="http://schemas.microsoft.com/office/drawing/2014/main" id="{69EE9CF3-6F71-45EA-B756-6667FD9E9D0E}"/>
              </a:ext>
            </a:extLst>
          </p:cNvPr>
          <p:cNvCxnSpPr>
            <a:cxnSpLocks/>
          </p:cNvCxnSpPr>
          <p:nvPr/>
        </p:nvCxnSpPr>
        <p:spPr>
          <a:xfrm flipH="1" flipV="1">
            <a:off x="2570400" y="3283660"/>
            <a:ext cx="659894" cy="25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3" name="Straight Arrow Connector 92">
            <a:extLst>
              <a:ext uri="{FF2B5EF4-FFF2-40B4-BE49-F238E27FC236}">
                <a16:creationId xmlns:a16="http://schemas.microsoft.com/office/drawing/2014/main" id="{4BC5CB15-9856-400B-876D-6934C92E3B4F}"/>
              </a:ext>
            </a:extLst>
          </p:cNvPr>
          <p:cNvCxnSpPr>
            <a:cxnSpLocks/>
          </p:cNvCxnSpPr>
          <p:nvPr/>
        </p:nvCxnSpPr>
        <p:spPr>
          <a:xfrm flipH="1" flipV="1">
            <a:off x="4186906" y="3802966"/>
            <a:ext cx="659894" cy="25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6" name="Straight Arrow Connector 95">
            <a:extLst>
              <a:ext uri="{FF2B5EF4-FFF2-40B4-BE49-F238E27FC236}">
                <a16:creationId xmlns:a16="http://schemas.microsoft.com/office/drawing/2014/main" id="{6BBB8569-271D-470B-AFFC-396A928A991F}"/>
              </a:ext>
            </a:extLst>
          </p:cNvPr>
          <p:cNvCxnSpPr>
            <a:cxnSpLocks/>
          </p:cNvCxnSpPr>
          <p:nvPr/>
        </p:nvCxnSpPr>
        <p:spPr>
          <a:xfrm flipH="1" flipV="1">
            <a:off x="4176364" y="4872118"/>
            <a:ext cx="659894" cy="25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5189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ppt_x"/>
                                          </p:val>
                                        </p:tav>
                                        <p:tav tm="100000">
                                          <p:val>
                                            <p:strVal val="#ppt_x"/>
                                          </p:val>
                                        </p:tav>
                                      </p:tavLst>
                                    </p:anim>
                                    <p:anim calcmode="lin" valueType="num">
                                      <p:cBhvr additive="base">
                                        <p:cTn id="18" dur="500" fill="hold"/>
                                        <p:tgtEl>
                                          <p:spTgt spid="3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ppt_x"/>
                                          </p:val>
                                        </p:tav>
                                        <p:tav tm="100000">
                                          <p:val>
                                            <p:strVal val="#ppt_x"/>
                                          </p:val>
                                        </p:tav>
                                      </p:tavLst>
                                    </p:anim>
                                    <p:anim calcmode="lin" valueType="num">
                                      <p:cBhvr additive="base">
                                        <p:cTn id="2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59"/>
                                        </p:tgtEl>
                                        <p:attrNameLst>
                                          <p:attrName>style.visibility</p:attrName>
                                        </p:attrNameLst>
                                      </p:cBhvr>
                                      <p:to>
                                        <p:strVal val="visible"/>
                                      </p:to>
                                    </p:set>
                                    <p:anim calcmode="lin" valueType="num">
                                      <p:cBhvr additive="base">
                                        <p:cTn id="27" dur="500" fill="hold"/>
                                        <p:tgtEl>
                                          <p:spTgt spid="59"/>
                                        </p:tgtEl>
                                        <p:attrNameLst>
                                          <p:attrName>ppt_x</p:attrName>
                                        </p:attrNameLst>
                                      </p:cBhvr>
                                      <p:tavLst>
                                        <p:tav tm="0">
                                          <p:val>
                                            <p:strVal val="#ppt_x"/>
                                          </p:val>
                                        </p:tav>
                                        <p:tav tm="100000">
                                          <p:val>
                                            <p:strVal val="#ppt_x"/>
                                          </p:val>
                                        </p:tav>
                                      </p:tavLst>
                                    </p:anim>
                                    <p:anim calcmode="lin" valueType="num">
                                      <p:cBhvr additive="base">
                                        <p:cTn id="28" dur="500" fill="hold"/>
                                        <p:tgtEl>
                                          <p:spTgt spid="5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7"/>
                                        </p:tgtEl>
                                        <p:attrNameLst>
                                          <p:attrName>style.visibility</p:attrName>
                                        </p:attrNameLst>
                                      </p:cBhvr>
                                      <p:to>
                                        <p:strVal val="visible"/>
                                      </p:to>
                                    </p:set>
                                    <p:anim calcmode="lin" valueType="num">
                                      <p:cBhvr additive="base">
                                        <p:cTn id="31" dur="500" fill="hold"/>
                                        <p:tgtEl>
                                          <p:spTgt spid="57"/>
                                        </p:tgtEl>
                                        <p:attrNameLst>
                                          <p:attrName>ppt_x</p:attrName>
                                        </p:attrNameLst>
                                      </p:cBhvr>
                                      <p:tavLst>
                                        <p:tav tm="0">
                                          <p:val>
                                            <p:strVal val="#ppt_x"/>
                                          </p:val>
                                        </p:tav>
                                        <p:tav tm="100000">
                                          <p:val>
                                            <p:strVal val="#ppt_x"/>
                                          </p:val>
                                        </p:tav>
                                      </p:tavLst>
                                    </p:anim>
                                    <p:anim calcmode="lin" valueType="num">
                                      <p:cBhvr additive="base">
                                        <p:cTn id="32" dur="500" fill="hold"/>
                                        <p:tgtEl>
                                          <p:spTgt spid="57"/>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96"/>
                                        </p:tgtEl>
                                        <p:attrNameLst>
                                          <p:attrName>style.visibility</p:attrName>
                                        </p:attrNameLst>
                                      </p:cBhvr>
                                      <p:to>
                                        <p:strVal val="visible"/>
                                      </p:to>
                                    </p:set>
                                    <p:anim calcmode="lin" valueType="num">
                                      <p:cBhvr additive="base">
                                        <p:cTn id="35" dur="500" fill="hold"/>
                                        <p:tgtEl>
                                          <p:spTgt spid="96"/>
                                        </p:tgtEl>
                                        <p:attrNameLst>
                                          <p:attrName>ppt_x</p:attrName>
                                        </p:attrNameLst>
                                      </p:cBhvr>
                                      <p:tavLst>
                                        <p:tav tm="0">
                                          <p:val>
                                            <p:strVal val="#ppt_x"/>
                                          </p:val>
                                        </p:tav>
                                        <p:tav tm="100000">
                                          <p:val>
                                            <p:strVal val="#ppt_x"/>
                                          </p:val>
                                        </p:tav>
                                      </p:tavLst>
                                    </p:anim>
                                    <p:anim calcmode="lin" valueType="num">
                                      <p:cBhvr additive="base">
                                        <p:cTn id="36" dur="500" fill="hold"/>
                                        <p:tgtEl>
                                          <p:spTgt spid="96"/>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82"/>
                                        </p:tgtEl>
                                        <p:attrNameLst>
                                          <p:attrName>style.visibility</p:attrName>
                                        </p:attrNameLst>
                                      </p:cBhvr>
                                      <p:to>
                                        <p:strVal val="visible"/>
                                      </p:to>
                                    </p:set>
                                    <p:animEffect transition="in" filter="fade">
                                      <p:cBhvr>
                                        <p:cTn id="41" dur="500"/>
                                        <p:tgtEl>
                                          <p:spTgt spid="82"/>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92"/>
                                        </p:tgtEl>
                                        <p:attrNameLst>
                                          <p:attrName>style.visibility</p:attrName>
                                        </p:attrNameLst>
                                      </p:cBhvr>
                                      <p:to>
                                        <p:strVal val="visible"/>
                                      </p:to>
                                    </p:set>
                                    <p:animEffect transition="in" filter="fade">
                                      <p:cBhvr>
                                        <p:cTn id="46" dur="1000"/>
                                        <p:tgtEl>
                                          <p:spTgt spid="92"/>
                                        </p:tgtEl>
                                      </p:cBhvr>
                                    </p:animEffect>
                                    <p:anim calcmode="lin" valueType="num">
                                      <p:cBhvr>
                                        <p:cTn id="47" dur="1000" fill="hold"/>
                                        <p:tgtEl>
                                          <p:spTgt spid="92"/>
                                        </p:tgtEl>
                                        <p:attrNameLst>
                                          <p:attrName>ppt_x</p:attrName>
                                        </p:attrNameLst>
                                      </p:cBhvr>
                                      <p:tavLst>
                                        <p:tav tm="0">
                                          <p:val>
                                            <p:strVal val="#ppt_x"/>
                                          </p:val>
                                        </p:tav>
                                        <p:tav tm="100000">
                                          <p:val>
                                            <p:strVal val="#ppt_x"/>
                                          </p:val>
                                        </p:tav>
                                      </p:tavLst>
                                    </p:anim>
                                    <p:anim calcmode="lin" valueType="num">
                                      <p:cBhvr>
                                        <p:cTn id="48" dur="1000" fill="hold"/>
                                        <p:tgtEl>
                                          <p:spTgt spid="9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fade">
                                      <p:cBhvr>
                                        <p:cTn id="51" dur="1000"/>
                                        <p:tgtEl>
                                          <p:spTgt spid="51"/>
                                        </p:tgtEl>
                                      </p:cBhvr>
                                    </p:animEffect>
                                    <p:anim calcmode="lin" valueType="num">
                                      <p:cBhvr>
                                        <p:cTn id="52" dur="1000" fill="hold"/>
                                        <p:tgtEl>
                                          <p:spTgt spid="51"/>
                                        </p:tgtEl>
                                        <p:attrNameLst>
                                          <p:attrName>ppt_x</p:attrName>
                                        </p:attrNameLst>
                                      </p:cBhvr>
                                      <p:tavLst>
                                        <p:tav tm="0">
                                          <p:val>
                                            <p:strVal val="#ppt_x"/>
                                          </p:val>
                                        </p:tav>
                                        <p:tav tm="100000">
                                          <p:val>
                                            <p:strVal val="#ppt_x"/>
                                          </p:val>
                                        </p:tav>
                                      </p:tavLst>
                                    </p:anim>
                                    <p:anim calcmode="lin" valueType="num">
                                      <p:cBhvr>
                                        <p:cTn id="53"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91"/>
                                        </p:tgtEl>
                                        <p:attrNameLst>
                                          <p:attrName>style.visibility</p:attrName>
                                        </p:attrNameLst>
                                      </p:cBhvr>
                                      <p:to>
                                        <p:strVal val="visible"/>
                                      </p:to>
                                    </p:set>
                                    <p:anim calcmode="lin" valueType="num">
                                      <p:cBhvr additive="base">
                                        <p:cTn id="58" dur="500" fill="hold"/>
                                        <p:tgtEl>
                                          <p:spTgt spid="91"/>
                                        </p:tgtEl>
                                        <p:attrNameLst>
                                          <p:attrName>ppt_x</p:attrName>
                                        </p:attrNameLst>
                                      </p:cBhvr>
                                      <p:tavLst>
                                        <p:tav tm="0">
                                          <p:val>
                                            <p:strVal val="#ppt_x"/>
                                          </p:val>
                                        </p:tav>
                                        <p:tav tm="100000">
                                          <p:val>
                                            <p:strVal val="#ppt_x"/>
                                          </p:val>
                                        </p:tav>
                                      </p:tavLst>
                                    </p:anim>
                                    <p:anim calcmode="lin" valueType="num">
                                      <p:cBhvr additive="base">
                                        <p:cTn id="59" dur="500" fill="hold"/>
                                        <p:tgtEl>
                                          <p:spTgt spid="91"/>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 calcmode="lin" valueType="num">
                                      <p:cBhvr additive="base">
                                        <p:cTn id="62" dur="500" fill="hold"/>
                                        <p:tgtEl>
                                          <p:spTgt spid="52"/>
                                        </p:tgtEl>
                                        <p:attrNameLst>
                                          <p:attrName>ppt_x</p:attrName>
                                        </p:attrNameLst>
                                      </p:cBhvr>
                                      <p:tavLst>
                                        <p:tav tm="0">
                                          <p:val>
                                            <p:strVal val="#ppt_x"/>
                                          </p:val>
                                        </p:tav>
                                        <p:tav tm="100000">
                                          <p:val>
                                            <p:strVal val="#ppt_x"/>
                                          </p:val>
                                        </p:tav>
                                      </p:tavLst>
                                    </p:anim>
                                    <p:anim calcmode="lin" valueType="num">
                                      <p:cBhvr additive="base">
                                        <p:cTn id="63"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nodeType="clickEffect">
                                  <p:stCondLst>
                                    <p:cond delay="0"/>
                                  </p:stCondLst>
                                  <p:childTnLst>
                                    <p:set>
                                      <p:cBhvr>
                                        <p:cTn id="67" dur="1" fill="hold">
                                          <p:stCondLst>
                                            <p:cond delay="0"/>
                                          </p:stCondLst>
                                        </p:cTn>
                                        <p:tgtEl>
                                          <p:spTgt spid="88"/>
                                        </p:tgtEl>
                                        <p:attrNameLst>
                                          <p:attrName>style.visibility</p:attrName>
                                        </p:attrNameLst>
                                      </p:cBhvr>
                                      <p:to>
                                        <p:strVal val="visible"/>
                                      </p:to>
                                    </p:set>
                                    <p:anim calcmode="lin" valueType="num">
                                      <p:cBhvr additive="base">
                                        <p:cTn id="68" dur="500" fill="hold"/>
                                        <p:tgtEl>
                                          <p:spTgt spid="88"/>
                                        </p:tgtEl>
                                        <p:attrNameLst>
                                          <p:attrName>ppt_x</p:attrName>
                                        </p:attrNameLst>
                                      </p:cBhvr>
                                      <p:tavLst>
                                        <p:tav tm="0">
                                          <p:val>
                                            <p:strVal val="#ppt_x"/>
                                          </p:val>
                                        </p:tav>
                                        <p:tav tm="100000">
                                          <p:val>
                                            <p:strVal val="#ppt_x"/>
                                          </p:val>
                                        </p:tav>
                                      </p:tavLst>
                                    </p:anim>
                                    <p:anim calcmode="lin" valueType="num">
                                      <p:cBhvr additive="base">
                                        <p:cTn id="69" dur="500" fill="hold"/>
                                        <p:tgtEl>
                                          <p:spTgt spid="88"/>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54"/>
                                        </p:tgtEl>
                                        <p:attrNameLst>
                                          <p:attrName>style.visibility</p:attrName>
                                        </p:attrNameLst>
                                      </p:cBhvr>
                                      <p:to>
                                        <p:strVal val="visible"/>
                                      </p:to>
                                    </p:set>
                                    <p:anim calcmode="lin" valueType="num">
                                      <p:cBhvr additive="base">
                                        <p:cTn id="72" dur="500" fill="hold"/>
                                        <p:tgtEl>
                                          <p:spTgt spid="54"/>
                                        </p:tgtEl>
                                        <p:attrNameLst>
                                          <p:attrName>ppt_x</p:attrName>
                                        </p:attrNameLst>
                                      </p:cBhvr>
                                      <p:tavLst>
                                        <p:tav tm="0">
                                          <p:val>
                                            <p:strVal val="#ppt_x"/>
                                          </p:val>
                                        </p:tav>
                                        <p:tav tm="100000">
                                          <p:val>
                                            <p:strVal val="#ppt_x"/>
                                          </p:val>
                                        </p:tav>
                                      </p:tavLst>
                                    </p:anim>
                                    <p:anim calcmode="lin" valueType="num">
                                      <p:cBhvr additive="base">
                                        <p:cTn id="73"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16" presetClass="entr" presetSubtype="21" fill="hold" nodeType="clickEffect">
                                  <p:stCondLst>
                                    <p:cond delay="0"/>
                                  </p:stCondLst>
                                  <p:childTnLst>
                                    <p:set>
                                      <p:cBhvr>
                                        <p:cTn id="77" dur="1" fill="hold">
                                          <p:stCondLst>
                                            <p:cond delay="0"/>
                                          </p:stCondLst>
                                        </p:cTn>
                                        <p:tgtEl>
                                          <p:spTgt spid="87"/>
                                        </p:tgtEl>
                                        <p:attrNameLst>
                                          <p:attrName>style.visibility</p:attrName>
                                        </p:attrNameLst>
                                      </p:cBhvr>
                                      <p:to>
                                        <p:strVal val="visible"/>
                                      </p:to>
                                    </p:set>
                                    <p:animEffect transition="in" filter="barn(inVertical)">
                                      <p:cBhvr>
                                        <p:cTn id="78" dur="500"/>
                                        <p:tgtEl>
                                          <p:spTgt spid="87"/>
                                        </p:tgtEl>
                                      </p:cBhvr>
                                    </p:animEffect>
                                  </p:childTnLst>
                                </p:cTn>
                              </p:par>
                              <p:par>
                                <p:cTn id="79" presetID="16" presetClass="entr" presetSubtype="21" fill="hold" grpId="0" nodeType="withEffect">
                                  <p:stCondLst>
                                    <p:cond delay="0"/>
                                  </p:stCondLst>
                                  <p:childTnLst>
                                    <p:set>
                                      <p:cBhvr>
                                        <p:cTn id="80" dur="1" fill="hold">
                                          <p:stCondLst>
                                            <p:cond delay="0"/>
                                          </p:stCondLst>
                                        </p:cTn>
                                        <p:tgtEl>
                                          <p:spTgt spid="56"/>
                                        </p:tgtEl>
                                        <p:attrNameLst>
                                          <p:attrName>style.visibility</p:attrName>
                                        </p:attrNameLst>
                                      </p:cBhvr>
                                      <p:to>
                                        <p:strVal val="visible"/>
                                      </p:to>
                                    </p:set>
                                    <p:animEffect transition="in" filter="barn(inVertical)">
                                      <p:cBhvr>
                                        <p:cTn id="81"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3" grpId="0" animBg="1"/>
      <p:bldP spid="24" grpId="0" animBg="1"/>
      <p:bldP spid="51" grpId="0" animBg="1"/>
      <p:bldP spid="52" grpId="0" animBg="1"/>
      <p:bldP spid="54" grpId="0" animBg="1"/>
      <p:bldP spid="56" grpId="0" animBg="1"/>
      <p:bldP spid="57" grpId="0" animBg="1"/>
      <p:bldP spid="8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CC3FCB-B019-42A3-AF7B-56209D73FDD4}"/>
              </a:ext>
            </a:extLst>
          </p:cNvPr>
          <p:cNvSpPr>
            <a:spLocks noGrp="1"/>
          </p:cNvSpPr>
          <p:nvPr>
            <p:ph type="title"/>
          </p:nvPr>
        </p:nvSpPr>
        <p:spPr/>
        <p:txBody>
          <a:bodyPr/>
          <a:lstStyle/>
          <a:p>
            <a:pPr algn="r"/>
            <a:r>
              <a:rPr lang="fa-IR" dirty="0"/>
              <a:t>نمونه ای از شاخصهای فرایندی یکی از خطوط تولید:</a:t>
            </a:r>
          </a:p>
        </p:txBody>
      </p:sp>
      <p:sp>
        <p:nvSpPr>
          <p:cNvPr id="3" name="Content Placeholder 2">
            <a:extLst>
              <a:ext uri="{FF2B5EF4-FFF2-40B4-BE49-F238E27FC236}">
                <a16:creationId xmlns:a16="http://schemas.microsoft.com/office/drawing/2014/main" id="{03ACC358-1E47-4A23-8EA3-9A6231BF3E5E}"/>
              </a:ext>
            </a:extLst>
          </p:cNvPr>
          <p:cNvSpPr>
            <a:spLocks noGrp="1"/>
          </p:cNvSpPr>
          <p:nvPr>
            <p:ph idx="1"/>
          </p:nvPr>
        </p:nvSpPr>
        <p:spPr/>
        <p:txBody>
          <a:bodyPr/>
          <a:lstStyle/>
          <a:p>
            <a:endParaRPr lang="fa-IR" dirty="0"/>
          </a:p>
        </p:txBody>
      </p:sp>
      <p:sp>
        <p:nvSpPr>
          <p:cNvPr id="4" name="Text Box 82">
            <a:extLst>
              <a:ext uri="{FF2B5EF4-FFF2-40B4-BE49-F238E27FC236}">
                <a16:creationId xmlns:a16="http://schemas.microsoft.com/office/drawing/2014/main" id="{AEF49EFE-F8E4-442D-97D3-F881E08A30EA}"/>
              </a:ext>
            </a:extLst>
          </p:cNvPr>
          <p:cNvSpPr txBox="1">
            <a:spLocks noChangeArrowheads="1"/>
          </p:cNvSpPr>
          <p:nvPr/>
        </p:nvSpPr>
        <p:spPr bwMode="auto">
          <a:xfrm>
            <a:off x="73025" y="611188"/>
            <a:ext cx="1104900" cy="4572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fa-IR" altLang="fa-IR" sz="9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شروع عمليات نورد</a:t>
            </a:r>
            <a:endParaRPr kumimoji="0" lang="fa-IR" altLang="fa-IR" sz="1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p:txBody>
      </p:sp>
      <p:sp>
        <p:nvSpPr>
          <p:cNvPr id="5" name="Text Box 81">
            <a:extLst>
              <a:ext uri="{FF2B5EF4-FFF2-40B4-BE49-F238E27FC236}">
                <a16:creationId xmlns:a16="http://schemas.microsoft.com/office/drawing/2014/main" id="{F55B13C3-8C3A-47DB-B5B3-EC1E04DBAFBD}"/>
              </a:ext>
            </a:extLst>
          </p:cNvPr>
          <p:cNvSpPr txBox="1">
            <a:spLocks noChangeArrowheads="1"/>
          </p:cNvSpPr>
          <p:nvPr/>
        </p:nvSpPr>
        <p:spPr bwMode="auto">
          <a:xfrm>
            <a:off x="3235325" y="1600200"/>
            <a:ext cx="914400" cy="4572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fa-IR" altLang="fa-IR" sz="9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انجام عميات نورد</a:t>
            </a:r>
            <a:endParaRPr kumimoji="0" lang="fa-IR" altLang="fa-IR" sz="1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p:txBody>
      </p:sp>
      <p:sp>
        <p:nvSpPr>
          <p:cNvPr id="6" name="Text Box 80">
            <a:extLst>
              <a:ext uri="{FF2B5EF4-FFF2-40B4-BE49-F238E27FC236}">
                <a16:creationId xmlns:a16="http://schemas.microsoft.com/office/drawing/2014/main" id="{40233F93-8BAE-4CED-95CD-D842E7FC30B2}"/>
              </a:ext>
            </a:extLst>
          </p:cNvPr>
          <p:cNvSpPr txBox="1">
            <a:spLocks noChangeArrowheads="1"/>
          </p:cNvSpPr>
          <p:nvPr/>
        </p:nvSpPr>
        <p:spPr bwMode="auto">
          <a:xfrm>
            <a:off x="2206625" y="1600200"/>
            <a:ext cx="800100" cy="4572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fa-IR" altLang="fa-IR" sz="9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کنترل و تنظيم داده ها</a:t>
            </a:r>
            <a:endParaRPr kumimoji="0" lang="fa-IR" altLang="fa-IR" sz="1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p:txBody>
      </p:sp>
      <p:sp>
        <p:nvSpPr>
          <p:cNvPr id="7" name="Text Box 79">
            <a:extLst>
              <a:ext uri="{FF2B5EF4-FFF2-40B4-BE49-F238E27FC236}">
                <a16:creationId xmlns:a16="http://schemas.microsoft.com/office/drawing/2014/main" id="{668675DB-EEA2-429F-9E81-254E3CC9D58F}"/>
              </a:ext>
            </a:extLst>
          </p:cNvPr>
          <p:cNvSpPr txBox="1">
            <a:spLocks noChangeArrowheads="1"/>
          </p:cNvSpPr>
          <p:nvPr/>
        </p:nvSpPr>
        <p:spPr bwMode="auto">
          <a:xfrm>
            <a:off x="1016000" y="2424113"/>
            <a:ext cx="800100" cy="29527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fa-IR" altLang="fa-IR" sz="9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تنظيم گپ</a:t>
            </a:r>
            <a:endParaRPr kumimoji="0" lang="fa-IR" altLang="fa-IR" sz="1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p:txBody>
      </p:sp>
      <p:sp>
        <p:nvSpPr>
          <p:cNvPr id="8" name="Text Box 78">
            <a:extLst>
              <a:ext uri="{FF2B5EF4-FFF2-40B4-BE49-F238E27FC236}">
                <a16:creationId xmlns:a16="http://schemas.microsoft.com/office/drawing/2014/main" id="{93C768B3-12FB-4790-A44D-6336BFF45870}"/>
              </a:ext>
            </a:extLst>
          </p:cNvPr>
          <p:cNvSpPr txBox="1">
            <a:spLocks noChangeArrowheads="1"/>
          </p:cNvSpPr>
          <p:nvPr/>
        </p:nvSpPr>
        <p:spPr bwMode="auto">
          <a:xfrm>
            <a:off x="4378325" y="1416050"/>
            <a:ext cx="1028700" cy="8477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fa-IR" altLang="fa-IR" sz="9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اصلاح فرم ورق توسط </a:t>
            </a:r>
            <a:r>
              <a:rPr kumimoji="0" lang="en-US" altLang="fa-IR" sz="8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AFC</a:t>
            </a:r>
            <a:r>
              <a:rPr kumimoji="0" lang="fa-IR" altLang="fa-IR" sz="9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 </a:t>
            </a:r>
            <a:endParaRPr kumimoji="0" lang="en-US" altLang="fa-IR" sz="1000" b="0" i="0" u="none" strike="noStrike" cap="none" normalizeH="0" baseline="0">
              <a:ln>
                <a:noFill/>
              </a:ln>
              <a:solidFill>
                <a:schemeClr val="tx1"/>
              </a:solidFill>
              <a:effectLst/>
              <a:latin typeface="Arial" panose="020B0604020202020204" pitchFamily="34" charset="0"/>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en-US" altLang="fa-IR" sz="8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BENDING</a:t>
            </a:r>
            <a:r>
              <a:rPr kumimoji="0" lang="fa-IR" altLang="fa-IR" sz="8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 </a:t>
            </a:r>
            <a:endParaRPr kumimoji="0" lang="en-US" altLang="fa-IR" sz="1000" b="0" i="0" u="none" strike="noStrike" cap="none" normalizeH="0" baseline="0">
              <a:ln>
                <a:noFill/>
              </a:ln>
              <a:solidFill>
                <a:schemeClr val="tx1"/>
              </a:solidFill>
              <a:effectLst/>
              <a:latin typeface="Arial" panose="020B0604020202020204" pitchFamily="34" charset="0"/>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en-US" altLang="fa-IR" sz="8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LEVELING</a:t>
            </a:r>
            <a:r>
              <a:rPr kumimoji="0" lang="fa-IR" altLang="fa-IR" sz="8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 </a:t>
            </a:r>
            <a:endParaRPr kumimoji="0" lang="en-US" altLang="fa-IR" sz="1000" b="0" i="0" u="none" strike="noStrike" cap="none" normalizeH="0" baseline="0">
              <a:ln>
                <a:noFill/>
              </a:ln>
              <a:solidFill>
                <a:schemeClr val="tx1"/>
              </a:solidFill>
              <a:effectLst/>
              <a:latin typeface="Arial" panose="020B0604020202020204" pitchFamily="34" charset="0"/>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en-US" altLang="fa-IR" sz="8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SPRAYING</a:t>
            </a:r>
            <a:endParaRPr kumimoji="0" lang="fa-IR" altLang="fa-IR" sz="1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p:txBody>
      </p:sp>
      <p:sp>
        <p:nvSpPr>
          <p:cNvPr id="9" name="Line 77">
            <a:extLst>
              <a:ext uri="{FF2B5EF4-FFF2-40B4-BE49-F238E27FC236}">
                <a16:creationId xmlns:a16="http://schemas.microsoft.com/office/drawing/2014/main" id="{A0894F3C-5F08-4E36-A8B0-978A30429AFA}"/>
              </a:ext>
            </a:extLst>
          </p:cNvPr>
          <p:cNvSpPr>
            <a:spLocks noChangeShapeType="1"/>
          </p:cNvSpPr>
          <p:nvPr/>
        </p:nvSpPr>
        <p:spPr bwMode="auto">
          <a:xfrm>
            <a:off x="4149725" y="1838325"/>
            <a:ext cx="22860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a-IR"/>
          </a:p>
        </p:txBody>
      </p:sp>
      <p:sp>
        <p:nvSpPr>
          <p:cNvPr id="10" name="Line 76">
            <a:extLst>
              <a:ext uri="{FF2B5EF4-FFF2-40B4-BE49-F238E27FC236}">
                <a16:creationId xmlns:a16="http://schemas.microsoft.com/office/drawing/2014/main" id="{50EBFB49-4F2E-4CC7-833D-C8B9E92092A5}"/>
              </a:ext>
            </a:extLst>
          </p:cNvPr>
          <p:cNvSpPr>
            <a:spLocks noChangeShapeType="1"/>
          </p:cNvSpPr>
          <p:nvPr/>
        </p:nvSpPr>
        <p:spPr bwMode="auto">
          <a:xfrm flipV="1">
            <a:off x="3006725" y="1828800"/>
            <a:ext cx="22860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a-IR"/>
          </a:p>
        </p:txBody>
      </p:sp>
      <p:sp>
        <p:nvSpPr>
          <p:cNvPr id="11" name="Text Box 75">
            <a:extLst>
              <a:ext uri="{FF2B5EF4-FFF2-40B4-BE49-F238E27FC236}">
                <a16:creationId xmlns:a16="http://schemas.microsoft.com/office/drawing/2014/main" id="{4CEEA31B-3C06-428F-83DB-F17A7C714BBB}"/>
              </a:ext>
            </a:extLst>
          </p:cNvPr>
          <p:cNvSpPr txBox="1">
            <a:spLocks noChangeArrowheads="1"/>
          </p:cNvSpPr>
          <p:nvPr/>
        </p:nvSpPr>
        <p:spPr bwMode="auto">
          <a:xfrm>
            <a:off x="835025" y="1600200"/>
            <a:ext cx="1143000" cy="4572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fa-IR" altLang="fa-IR" sz="9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محاسبه ستينگ توسط </a:t>
            </a:r>
            <a:r>
              <a:rPr kumimoji="0" lang="en-US" altLang="fa-IR" sz="8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PC</a:t>
            </a:r>
            <a:r>
              <a:rPr kumimoji="0" lang="fa-IR" altLang="fa-IR" sz="9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 و ارسال به خط</a:t>
            </a:r>
            <a:endParaRPr kumimoji="0" lang="fa-IR" altLang="fa-IR" sz="1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p:txBody>
      </p:sp>
      <p:sp>
        <p:nvSpPr>
          <p:cNvPr id="12" name="Line 74">
            <a:extLst>
              <a:ext uri="{FF2B5EF4-FFF2-40B4-BE49-F238E27FC236}">
                <a16:creationId xmlns:a16="http://schemas.microsoft.com/office/drawing/2014/main" id="{316D0D72-9B61-483E-840A-B74FF9DF4C6F}"/>
              </a:ext>
            </a:extLst>
          </p:cNvPr>
          <p:cNvSpPr>
            <a:spLocks noChangeShapeType="1"/>
          </p:cNvSpPr>
          <p:nvPr/>
        </p:nvSpPr>
        <p:spPr bwMode="auto">
          <a:xfrm flipV="1">
            <a:off x="1978025" y="1838325"/>
            <a:ext cx="22860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a-IR"/>
          </a:p>
        </p:txBody>
      </p:sp>
      <p:sp>
        <p:nvSpPr>
          <p:cNvPr id="13" name="Line 73">
            <a:extLst>
              <a:ext uri="{FF2B5EF4-FFF2-40B4-BE49-F238E27FC236}">
                <a16:creationId xmlns:a16="http://schemas.microsoft.com/office/drawing/2014/main" id="{BE246CF0-5B59-4F74-B8FD-8C01FE156BAF}"/>
              </a:ext>
            </a:extLst>
          </p:cNvPr>
          <p:cNvSpPr>
            <a:spLocks noChangeShapeType="1"/>
          </p:cNvSpPr>
          <p:nvPr/>
        </p:nvSpPr>
        <p:spPr bwMode="auto">
          <a:xfrm>
            <a:off x="596900" y="1809750"/>
            <a:ext cx="228600" cy="0"/>
          </a:xfrm>
          <a:prstGeom prst="line">
            <a:avLst/>
          </a:prstGeom>
          <a:noFill/>
          <a:ln w="25400">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a-IR"/>
          </a:p>
        </p:txBody>
      </p:sp>
      <p:sp>
        <p:nvSpPr>
          <p:cNvPr id="14" name="Line 72">
            <a:extLst>
              <a:ext uri="{FF2B5EF4-FFF2-40B4-BE49-F238E27FC236}">
                <a16:creationId xmlns:a16="http://schemas.microsoft.com/office/drawing/2014/main" id="{83F133D6-449E-4340-B342-D82C17BEEC73}"/>
              </a:ext>
            </a:extLst>
          </p:cNvPr>
          <p:cNvSpPr>
            <a:spLocks noChangeShapeType="1"/>
          </p:cNvSpPr>
          <p:nvPr/>
        </p:nvSpPr>
        <p:spPr bwMode="auto">
          <a:xfrm>
            <a:off x="606425" y="1082675"/>
            <a:ext cx="0" cy="68580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a-IR"/>
          </a:p>
        </p:txBody>
      </p:sp>
      <p:sp>
        <p:nvSpPr>
          <p:cNvPr id="15" name="Line 71">
            <a:extLst>
              <a:ext uri="{FF2B5EF4-FFF2-40B4-BE49-F238E27FC236}">
                <a16:creationId xmlns:a16="http://schemas.microsoft.com/office/drawing/2014/main" id="{B72B9BD6-F243-4CED-BB9E-09100E8A4D7F}"/>
              </a:ext>
            </a:extLst>
          </p:cNvPr>
          <p:cNvSpPr>
            <a:spLocks noChangeShapeType="1"/>
          </p:cNvSpPr>
          <p:nvPr/>
        </p:nvSpPr>
        <p:spPr bwMode="auto">
          <a:xfrm>
            <a:off x="4835525" y="2290763"/>
            <a:ext cx="0" cy="800100"/>
          </a:xfrm>
          <a:prstGeom prst="line">
            <a:avLst/>
          </a:prstGeom>
          <a:noFill/>
          <a:ln w="25400">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a-IR"/>
          </a:p>
        </p:txBody>
      </p:sp>
      <p:sp>
        <p:nvSpPr>
          <p:cNvPr id="16" name="Line 70">
            <a:extLst>
              <a:ext uri="{FF2B5EF4-FFF2-40B4-BE49-F238E27FC236}">
                <a16:creationId xmlns:a16="http://schemas.microsoft.com/office/drawing/2014/main" id="{615C5E65-1D84-4061-84FA-5A46921E3BAD}"/>
              </a:ext>
            </a:extLst>
          </p:cNvPr>
          <p:cNvSpPr>
            <a:spLocks noChangeShapeType="1"/>
          </p:cNvSpPr>
          <p:nvPr/>
        </p:nvSpPr>
        <p:spPr bwMode="auto">
          <a:xfrm>
            <a:off x="1406525" y="2071688"/>
            <a:ext cx="0" cy="3429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a-IR"/>
          </a:p>
        </p:txBody>
      </p:sp>
      <p:grpSp>
        <p:nvGrpSpPr>
          <p:cNvPr id="17" name="Group 67">
            <a:extLst>
              <a:ext uri="{FF2B5EF4-FFF2-40B4-BE49-F238E27FC236}">
                <a16:creationId xmlns:a16="http://schemas.microsoft.com/office/drawing/2014/main" id="{1730EF62-3FE1-462A-BDE3-3F2A972FFB4F}"/>
              </a:ext>
            </a:extLst>
          </p:cNvPr>
          <p:cNvGrpSpPr>
            <a:grpSpLocks/>
          </p:cNvGrpSpPr>
          <p:nvPr/>
        </p:nvGrpSpPr>
        <p:grpSpPr bwMode="auto">
          <a:xfrm>
            <a:off x="4149725" y="3089275"/>
            <a:ext cx="1371600" cy="676275"/>
            <a:chOff x="7416" y="9199"/>
            <a:chExt cx="2160" cy="1065"/>
          </a:xfrm>
        </p:grpSpPr>
        <p:sp>
          <p:nvSpPr>
            <p:cNvPr id="18" name="Oval 69">
              <a:extLst>
                <a:ext uri="{FF2B5EF4-FFF2-40B4-BE49-F238E27FC236}">
                  <a16:creationId xmlns:a16="http://schemas.microsoft.com/office/drawing/2014/main" id="{667D0E50-401A-4CE9-B6B9-81442F860306}"/>
                </a:ext>
              </a:extLst>
            </p:cNvPr>
            <p:cNvSpPr>
              <a:spLocks noChangeArrowheads="1"/>
            </p:cNvSpPr>
            <p:nvPr/>
          </p:nvSpPr>
          <p:spPr bwMode="auto">
            <a:xfrm>
              <a:off x="7416" y="9199"/>
              <a:ext cx="2160" cy="1065"/>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a-IR"/>
            </a:p>
          </p:txBody>
        </p:sp>
        <p:sp>
          <p:nvSpPr>
            <p:cNvPr id="19" name="Text Box 68">
              <a:extLst>
                <a:ext uri="{FF2B5EF4-FFF2-40B4-BE49-F238E27FC236}">
                  <a16:creationId xmlns:a16="http://schemas.microsoft.com/office/drawing/2014/main" id="{ACF36570-230B-46BA-B052-E4ED71122D25}"/>
                </a:ext>
              </a:extLst>
            </p:cNvPr>
            <p:cNvSpPr txBox="1">
              <a:spLocks noChangeArrowheads="1"/>
            </p:cNvSpPr>
            <p:nvPr/>
          </p:nvSpPr>
          <p:spPr bwMode="auto">
            <a:xfrm>
              <a:off x="7821" y="9364"/>
              <a:ext cx="1440" cy="7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fa-IR" altLang="fa-IR" sz="9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کنترل سيستمهاي امولسيون</a:t>
              </a:r>
              <a:endParaRPr kumimoji="0" lang="fa-IR" altLang="fa-IR" sz="1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p:txBody>
        </p:sp>
      </p:grpSp>
      <p:grpSp>
        <p:nvGrpSpPr>
          <p:cNvPr id="20" name="Group 62">
            <a:extLst>
              <a:ext uri="{FF2B5EF4-FFF2-40B4-BE49-F238E27FC236}">
                <a16:creationId xmlns:a16="http://schemas.microsoft.com/office/drawing/2014/main" id="{3E0AD35F-FF61-4141-A2B9-78B5DD5B9CC9}"/>
              </a:ext>
            </a:extLst>
          </p:cNvPr>
          <p:cNvGrpSpPr>
            <a:grpSpLocks/>
          </p:cNvGrpSpPr>
          <p:nvPr/>
        </p:nvGrpSpPr>
        <p:grpSpPr bwMode="auto">
          <a:xfrm>
            <a:off x="835025" y="2728913"/>
            <a:ext cx="1143000" cy="685800"/>
            <a:chOff x="1881" y="8644"/>
            <a:chExt cx="1800" cy="1080"/>
          </a:xfrm>
        </p:grpSpPr>
        <p:grpSp>
          <p:nvGrpSpPr>
            <p:cNvPr id="21" name="Group 64">
              <a:extLst>
                <a:ext uri="{FF2B5EF4-FFF2-40B4-BE49-F238E27FC236}">
                  <a16:creationId xmlns:a16="http://schemas.microsoft.com/office/drawing/2014/main" id="{7BB73354-D20A-4A40-946C-CD31D56D8C7B}"/>
                </a:ext>
              </a:extLst>
            </p:cNvPr>
            <p:cNvGrpSpPr>
              <a:grpSpLocks/>
            </p:cNvGrpSpPr>
            <p:nvPr/>
          </p:nvGrpSpPr>
          <p:grpSpPr bwMode="auto">
            <a:xfrm>
              <a:off x="1881" y="9004"/>
              <a:ext cx="1800" cy="720"/>
              <a:chOff x="7416" y="9199"/>
              <a:chExt cx="2160" cy="1065"/>
            </a:xfrm>
          </p:grpSpPr>
          <p:sp>
            <p:nvSpPr>
              <p:cNvPr id="23" name="Oval 66">
                <a:extLst>
                  <a:ext uri="{FF2B5EF4-FFF2-40B4-BE49-F238E27FC236}">
                    <a16:creationId xmlns:a16="http://schemas.microsoft.com/office/drawing/2014/main" id="{0545D444-2318-464A-9202-AB85A7D189AD}"/>
                  </a:ext>
                </a:extLst>
              </p:cNvPr>
              <p:cNvSpPr>
                <a:spLocks noChangeArrowheads="1"/>
              </p:cNvSpPr>
              <p:nvPr/>
            </p:nvSpPr>
            <p:spPr bwMode="auto">
              <a:xfrm>
                <a:off x="7416" y="9199"/>
                <a:ext cx="2160" cy="1065"/>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a-IR"/>
              </a:p>
            </p:txBody>
          </p:sp>
          <p:sp>
            <p:nvSpPr>
              <p:cNvPr id="24" name="Text Box 65">
                <a:extLst>
                  <a:ext uri="{FF2B5EF4-FFF2-40B4-BE49-F238E27FC236}">
                    <a16:creationId xmlns:a16="http://schemas.microsoft.com/office/drawing/2014/main" id="{0215647C-39ED-44D0-9E86-B94270ABD8EB}"/>
                  </a:ext>
                </a:extLst>
              </p:cNvPr>
              <p:cNvSpPr txBox="1">
                <a:spLocks noChangeArrowheads="1"/>
              </p:cNvSpPr>
              <p:nvPr/>
            </p:nvSpPr>
            <p:spPr bwMode="auto">
              <a:xfrm>
                <a:off x="7821" y="9364"/>
                <a:ext cx="1440" cy="7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fa-IR" altLang="fa-IR" sz="9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توزيع کشش</a:t>
                </a:r>
                <a:endParaRPr kumimoji="0" lang="fa-IR" altLang="fa-IR" sz="1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p:txBody>
          </p:sp>
        </p:grpSp>
        <p:sp>
          <p:nvSpPr>
            <p:cNvPr id="22" name="Line 63">
              <a:extLst>
                <a:ext uri="{FF2B5EF4-FFF2-40B4-BE49-F238E27FC236}">
                  <a16:creationId xmlns:a16="http://schemas.microsoft.com/office/drawing/2014/main" id="{FDA137D8-F300-447B-8CA7-9E5F51835C47}"/>
                </a:ext>
              </a:extLst>
            </p:cNvPr>
            <p:cNvSpPr>
              <a:spLocks noChangeShapeType="1"/>
            </p:cNvSpPr>
            <p:nvPr/>
          </p:nvSpPr>
          <p:spPr bwMode="auto">
            <a:xfrm>
              <a:off x="2781" y="8644"/>
              <a:ext cx="0" cy="36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a-IR"/>
            </a:p>
          </p:txBody>
        </p:sp>
      </p:grpSp>
      <p:grpSp>
        <p:nvGrpSpPr>
          <p:cNvPr id="25" name="Group 57">
            <a:extLst>
              <a:ext uri="{FF2B5EF4-FFF2-40B4-BE49-F238E27FC236}">
                <a16:creationId xmlns:a16="http://schemas.microsoft.com/office/drawing/2014/main" id="{947177E5-AC80-44BA-8DA8-A88DCF5AA924}"/>
              </a:ext>
            </a:extLst>
          </p:cNvPr>
          <p:cNvGrpSpPr>
            <a:grpSpLocks/>
          </p:cNvGrpSpPr>
          <p:nvPr/>
        </p:nvGrpSpPr>
        <p:grpSpPr bwMode="auto">
          <a:xfrm>
            <a:off x="835025" y="3432175"/>
            <a:ext cx="1143000" cy="685800"/>
            <a:chOff x="1881" y="8644"/>
            <a:chExt cx="1800" cy="1080"/>
          </a:xfrm>
        </p:grpSpPr>
        <p:grpSp>
          <p:nvGrpSpPr>
            <p:cNvPr id="26" name="Group 59">
              <a:extLst>
                <a:ext uri="{FF2B5EF4-FFF2-40B4-BE49-F238E27FC236}">
                  <a16:creationId xmlns:a16="http://schemas.microsoft.com/office/drawing/2014/main" id="{86C64B9C-A4D0-4965-8A4A-944676BDCC5D}"/>
                </a:ext>
              </a:extLst>
            </p:cNvPr>
            <p:cNvGrpSpPr>
              <a:grpSpLocks/>
            </p:cNvGrpSpPr>
            <p:nvPr/>
          </p:nvGrpSpPr>
          <p:grpSpPr bwMode="auto">
            <a:xfrm>
              <a:off x="1881" y="9004"/>
              <a:ext cx="1800" cy="720"/>
              <a:chOff x="7416" y="9199"/>
              <a:chExt cx="2160" cy="1065"/>
            </a:xfrm>
          </p:grpSpPr>
          <p:sp>
            <p:nvSpPr>
              <p:cNvPr id="28" name="Oval 61">
                <a:extLst>
                  <a:ext uri="{FF2B5EF4-FFF2-40B4-BE49-F238E27FC236}">
                    <a16:creationId xmlns:a16="http://schemas.microsoft.com/office/drawing/2014/main" id="{015F10EE-2CDA-42E9-8DA7-B34E12442A21}"/>
                  </a:ext>
                </a:extLst>
              </p:cNvPr>
              <p:cNvSpPr>
                <a:spLocks noChangeArrowheads="1"/>
              </p:cNvSpPr>
              <p:nvPr/>
            </p:nvSpPr>
            <p:spPr bwMode="auto">
              <a:xfrm>
                <a:off x="7416" y="9199"/>
                <a:ext cx="2160" cy="1065"/>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a-IR"/>
              </a:p>
            </p:txBody>
          </p:sp>
          <p:sp>
            <p:nvSpPr>
              <p:cNvPr id="29" name="Text Box 60">
                <a:extLst>
                  <a:ext uri="{FF2B5EF4-FFF2-40B4-BE49-F238E27FC236}">
                    <a16:creationId xmlns:a16="http://schemas.microsoft.com/office/drawing/2014/main" id="{CC5DD3BA-4514-45D4-AEA8-1FEEB0E61FB6}"/>
                  </a:ext>
                </a:extLst>
              </p:cNvPr>
              <p:cNvSpPr txBox="1">
                <a:spLocks noChangeArrowheads="1"/>
              </p:cNvSpPr>
              <p:nvPr/>
            </p:nvSpPr>
            <p:spPr bwMode="auto">
              <a:xfrm>
                <a:off x="7821" y="9364"/>
                <a:ext cx="1440" cy="7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fa-IR" altLang="fa-IR" sz="9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توزيع سرعت</a:t>
                </a:r>
                <a:endParaRPr kumimoji="0" lang="fa-IR" altLang="fa-IR" sz="1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p:txBody>
          </p:sp>
        </p:grpSp>
        <p:sp>
          <p:nvSpPr>
            <p:cNvPr id="27" name="Line 58">
              <a:extLst>
                <a:ext uri="{FF2B5EF4-FFF2-40B4-BE49-F238E27FC236}">
                  <a16:creationId xmlns:a16="http://schemas.microsoft.com/office/drawing/2014/main" id="{ED646A6F-2DFE-4BFF-8629-CA5027D02E6F}"/>
                </a:ext>
              </a:extLst>
            </p:cNvPr>
            <p:cNvSpPr>
              <a:spLocks noChangeShapeType="1"/>
            </p:cNvSpPr>
            <p:nvPr/>
          </p:nvSpPr>
          <p:spPr bwMode="auto">
            <a:xfrm>
              <a:off x="2781" y="8644"/>
              <a:ext cx="0" cy="36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a-IR"/>
            </a:p>
          </p:txBody>
        </p:sp>
      </p:grpSp>
      <p:grpSp>
        <p:nvGrpSpPr>
          <p:cNvPr id="30" name="Group 52">
            <a:extLst>
              <a:ext uri="{FF2B5EF4-FFF2-40B4-BE49-F238E27FC236}">
                <a16:creationId xmlns:a16="http://schemas.microsoft.com/office/drawing/2014/main" id="{507F581C-C126-4124-9B22-F14AD72C72D3}"/>
              </a:ext>
            </a:extLst>
          </p:cNvPr>
          <p:cNvGrpSpPr>
            <a:grpSpLocks/>
          </p:cNvGrpSpPr>
          <p:nvPr/>
        </p:nvGrpSpPr>
        <p:grpSpPr bwMode="auto">
          <a:xfrm>
            <a:off x="835025" y="4141788"/>
            <a:ext cx="1143000" cy="685800"/>
            <a:chOff x="1881" y="8644"/>
            <a:chExt cx="1800" cy="1080"/>
          </a:xfrm>
        </p:grpSpPr>
        <p:grpSp>
          <p:nvGrpSpPr>
            <p:cNvPr id="31" name="Group 54">
              <a:extLst>
                <a:ext uri="{FF2B5EF4-FFF2-40B4-BE49-F238E27FC236}">
                  <a16:creationId xmlns:a16="http://schemas.microsoft.com/office/drawing/2014/main" id="{FD8E0ACC-593A-432A-AF64-BCAD76FFB637}"/>
                </a:ext>
              </a:extLst>
            </p:cNvPr>
            <p:cNvGrpSpPr>
              <a:grpSpLocks/>
            </p:cNvGrpSpPr>
            <p:nvPr/>
          </p:nvGrpSpPr>
          <p:grpSpPr bwMode="auto">
            <a:xfrm>
              <a:off x="1881" y="9004"/>
              <a:ext cx="1800" cy="720"/>
              <a:chOff x="7416" y="9199"/>
              <a:chExt cx="2160" cy="1065"/>
            </a:xfrm>
          </p:grpSpPr>
          <p:sp>
            <p:nvSpPr>
              <p:cNvPr id="33" name="Oval 56">
                <a:extLst>
                  <a:ext uri="{FF2B5EF4-FFF2-40B4-BE49-F238E27FC236}">
                    <a16:creationId xmlns:a16="http://schemas.microsoft.com/office/drawing/2014/main" id="{919D9DC2-6E33-4AF6-AE06-66BD23BF8A43}"/>
                  </a:ext>
                </a:extLst>
              </p:cNvPr>
              <p:cNvSpPr>
                <a:spLocks noChangeArrowheads="1"/>
              </p:cNvSpPr>
              <p:nvPr/>
            </p:nvSpPr>
            <p:spPr bwMode="auto">
              <a:xfrm>
                <a:off x="7416" y="9199"/>
                <a:ext cx="2160" cy="1065"/>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a-IR"/>
              </a:p>
            </p:txBody>
          </p:sp>
          <p:sp>
            <p:nvSpPr>
              <p:cNvPr id="34" name="Text Box 55">
                <a:extLst>
                  <a:ext uri="{FF2B5EF4-FFF2-40B4-BE49-F238E27FC236}">
                    <a16:creationId xmlns:a16="http://schemas.microsoft.com/office/drawing/2014/main" id="{3A54F4B6-61AC-46E4-81D6-3553CEFEABE0}"/>
                  </a:ext>
                </a:extLst>
              </p:cNvPr>
              <p:cNvSpPr txBox="1">
                <a:spLocks noChangeArrowheads="1"/>
              </p:cNvSpPr>
              <p:nvPr/>
            </p:nvSpPr>
            <p:spPr bwMode="auto">
              <a:xfrm>
                <a:off x="7821" y="9364"/>
                <a:ext cx="1440" cy="7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fa-IR" altLang="fa-IR" sz="9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توزيع فورس</a:t>
                </a:r>
                <a:endParaRPr kumimoji="0" lang="fa-IR" altLang="fa-IR" sz="1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p:txBody>
          </p:sp>
        </p:grpSp>
        <p:sp>
          <p:nvSpPr>
            <p:cNvPr id="32" name="Line 53">
              <a:extLst>
                <a:ext uri="{FF2B5EF4-FFF2-40B4-BE49-F238E27FC236}">
                  <a16:creationId xmlns:a16="http://schemas.microsoft.com/office/drawing/2014/main" id="{BC642D31-C561-4176-9CB2-F987A96D7F44}"/>
                </a:ext>
              </a:extLst>
            </p:cNvPr>
            <p:cNvSpPr>
              <a:spLocks noChangeShapeType="1"/>
            </p:cNvSpPr>
            <p:nvPr/>
          </p:nvSpPr>
          <p:spPr bwMode="auto">
            <a:xfrm>
              <a:off x="2781" y="8644"/>
              <a:ext cx="0" cy="36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a-IR"/>
            </a:p>
          </p:txBody>
        </p:sp>
      </p:grpSp>
      <p:grpSp>
        <p:nvGrpSpPr>
          <p:cNvPr id="35" name="Group 47">
            <a:extLst>
              <a:ext uri="{FF2B5EF4-FFF2-40B4-BE49-F238E27FC236}">
                <a16:creationId xmlns:a16="http://schemas.microsoft.com/office/drawing/2014/main" id="{EF4D5472-7B9F-49EB-BF94-7F6B64A4AC99}"/>
              </a:ext>
            </a:extLst>
          </p:cNvPr>
          <p:cNvGrpSpPr>
            <a:grpSpLocks/>
          </p:cNvGrpSpPr>
          <p:nvPr/>
        </p:nvGrpSpPr>
        <p:grpSpPr bwMode="auto">
          <a:xfrm>
            <a:off x="835025" y="4845050"/>
            <a:ext cx="1143000" cy="1028700"/>
            <a:chOff x="1881" y="8644"/>
            <a:chExt cx="1800" cy="1080"/>
          </a:xfrm>
        </p:grpSpPr>
        <p:grpSp>
          <p:nvGrpSpPr>
            <p:cNvPr id="36" name="Group 49">
              <a:extLst>
                <a:ext uri="{FF2B5EF4-FFF2-40B4-BE49-F238E27FC236}">
                  <a16:creationId xmlns:a16="http://schemas.microsoft.com/office/drawing/2014/main" id="{1D55EE4D-1A80-4B39-A866-198D46444DB4}"/>
                </a:ext>
              </a:extLst>
            </p:cNvPr>
            <p:cNvGrpSpPr>
              <a:grpSpLocks/>
            </p:cNvGrpSpPr>
            <p:nvPr/>
          </p:nvGrpSpPr>
          <p:grpSpPr bwMode="auto">
            <a:xfrm>
              <a:off x="1881" y="9004"/>
              <a:ext cx="1800" cy="720"/>
              <a:chOff x="7416" y="9199"/>
              <a:chExt cx="2160" cy="1065"/>
            </a:xfrm>
          </p:grpSpPr>
          <p:sp>
            <p:nvSpPr>
              <p:cNvPr id="38" name="Oval 51">
                <a:extLst>
                  <a:ext uri="{FF2B5EF4-FFF2-40B4-BE49-F238E27FC236}">
                    <a16:creationId xmlns:a16="http://schemas.microsoft.com/office/drawing/2014/main" id="{0A444BF7-48A3-4028-B705-5C1412E96EC3}"/>
                  </a:ext>
                </a:extLst>
              </p:cNvPr>
              <p:cNvSpPr>
                <a:spLocks noChangeArrowheads="1"/>
              </p:cNvSpPr>
              <p:nvPr/>
            </p:nvSpPr>
            <p:spPr bwMode="auto">
              <a:xfrm>
                <a:off x="7416" y="9199"/>
                <a:ext cx="2160" cy="1065"/>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a-IR"/>
              </a:p>
            </p:txBody>
          </p:sp>
          <p:sp>
            <p:nvSpPr>
              <p:cNvPr id="39" name="Text Box 50">
                <a:extLst>
                  <a:ext uri="{FF2B5EF4-FFF2-40B4-BE49-F238E27FC236}">
                    <a16:creationId xmlns:a16="http://schemas.microsoft.com/office/drawing/2014/main" id="{D9D7F5CB-3235-469F-8E8D-3D1A50FCC146}"/>
                  </a:ext>
                </a:extLst>
              </p:cNvPr>
              <p:cNvSpPr txBox="1">
                <a:spLocks noChangeArrowheads="1"/>
              </p:cNvSpPr>
              <p:nvPr/>
            </p:nvSpPr>
            <p:spPr bwMode="auto">
              <a:xfrm>
                <a:off x="7821" y="9364"/>
                <a:ext cx="1440" cy="7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fa-IR" altLang="fa-IR" sz="9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توزيع کاهش ضخامت</a:t>
                </a:r>
                <a:endParaRPr kumimoji="0" lang="fa-IR" altLang="fa-IR" sz="1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p:txBody>
          </p:sp>
        </p:grpSp>
        <p:sp>
          <p:nvSpPr>
            <p:cNvPr id="37" name="Line 48">
              <a:extLst>
                <a:ext uri="{FF2B5EF4-FFF2-40B4-BE49-F238E27FC236}">
                  <a16:creationId xmlns:a16="http://schemas.microsoft.com/office/drawing/2014/main" id="{4BB59930-7FC2-462C-A322-19B1968E7795}"/>
                </a:ext>
              </a:extLst>
            </p:cNvPr>
            <p:cNvSpPr>
              <a:spLocks noChangeShapeType="1"/>
            </p:cNvSpPr>
            <p:nvPr/>
          </p:nvSpPr>
          <p:spPr bwMode="auto">
            <a:xfrm>
              <a:off x="2781" y="8644"/>
              <a:ext cx="0" cy="36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a-IR"/>
            </a:p>
          </p:txBody>
        </p:sp>
      </p:grpSp>
      <p:sp>
        <p:nvSpPr>
          <p:cNvPr id="40" name="Text Box 46">
            <a:extLst>
              <a:ext uri="{FF2B5EF4-FFF2-40B4-BE49-F238E27FC236}">
                <a16:creationId xmlns:a16="http://schemas.microsoft.com/office/drawing/2014/main" id="{E48A7C16-E1B6-4EBE-853C-B418CDB82DBB}"/>
              </a:ext>
            </a:extLst>
          </p:cNvPr>
          <p:cNvSpPr txBox="1">
            <a:spLocks noChangeArrowheads="1"/>
          </p:cNvSpPr>
          <p:nvPr/>
        </p:nvSpPr>
        <p:spPr bwMode="auto">
          <a:xfrm>
            <a:off x="2092325" y="3079750"/>
            <a:ext cx="685800" cy="3429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fa-IR" altLang="fa-IR" sz="11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کشش ها</a:t>
            </a:r>
            <a:endParaRPr kumimoji="0" lang="fa-IR" altLang="fa-IR" sz="1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p:txBody>
      </p:sp>
      <p:sp>
        <p:nvSpPr>
          <p:cNvPr id="41" name="Text Box 45">
            <a:extLst>
              <a:ext uri="{FF2B5EF4-FFF2-40B4-BE49-F238E27FC236}">
                <a16:creationId xmlns:a16="http://schemas.microsoft.com/office/drawing/2014/main" id="{8F31AB26-8841-46F1-8FCE-B5C8F2A2E4F0}"/>
              </a:ext>
            </a:extLst>
          </p:cNvPr>
          <p:cNvSpPr txBox="1">
            <a:spLocks noChangeArrowheads="1"/>
          </p:cNvSpPr>
          <p:nvPr/>
        </p:nvSpPr>
        <p:spPr bwMode="auto">
          <a:xfrm>
            <a:off x="2092325" y="3670300"/>
            <a:ext cx="800100" cy="3429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fa-IR" altLang="fa-IR" sz="11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سرعت نورد</a:t>
            </a:r>
            <a:endParaRPr kumimoji="0" lang="fa-IR" altLang="fa-IR" sz="1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p:txBody>
      </p:sp>
      <p:sp>
        <p:nvSpPr>
          <p:cNvPr id="42" name="Text Box 44">
            <a:extLst>
              <a:ext uri="{FF2B5EF4-FFF2-40B4-BE49-F238E27FC236}">
                <a16:creationId xmlns:a16="http://schemas.microsoft.com/office/drawing/2014/main" id="{5DB870DB-1F22-40B1-846C-ADA49D71F8B4}"/>
              </a:ext>
            </a:extLst>
          </p:cNvPr>
          <p:cNvSpPr txBox="1">
            <a:spLocks noChangeArrowheads="1"/>
          </p:cNvSpPr>
          <p:nvPr/>
        </p:nvSpPr>
        <p:spPr bwMode="auto">
          <a:xfrm>
            <a:off x="2092325" y="4375150"/>
            <a:ext cx="800100" cy="3429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fa-IR" altLang="fa-IR" sz="11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ميزان نيرو</a:t>
            </a:r>
            <a:endParaRPr kumimoji="0" lang="fa-IR" altLang="fa-IR" sz="1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p:txBody>
      </p:sp>
      <p:sp>
        <p:nvSpPr>
          <p:cNvPr id="43" name="Text Box 43">
            <a:extLst>
              <a:ext uri="{FF2B5EF4-FFF2-40B4-BE49-F238E27FC236}">
                <a16:creationId xmlns:a16="http://schemas.microsoft.com/office/drawing/2014/main" id="{86BE6A8E-9B8E-4208-8107-D7A54AA1AB4D}"/>
              </a:ext>
            </a:extLst>
          </p:cNvPr>
          <p:cNvSpPr txBox="1">
            <a:spLocks noChangeArrowheads="1"/>
          </p:cNvSpPr>
          <p:nvPr/>
        </p:nvSpPr>
        <p:spPr bwMode="auto">
          <a:xfrm>
            <a:off x="2092325" y="5316538"/>
            <a:ext cx="800100" cy="4572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fa-IR" altLang="fa-IR" sz="10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Reduction</a:t>
            </a:r>
            <a:r>
              <a:rPr kumimoji="0" lang="fa-IR" altLang="fa-IR" sz="11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 قفسه ها </a:t>
            </a:r>
            <a:endParaRPr kumimoji="0" lang="fa-IR" altLang="fa-IR" sz="1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p:txBody>
      </p:sp>
      <p:sp>
        <p:nvSpPr>
          <p:cNvPr id="44" name="Line 42">
            <a:extLst>
              <a:ext uri="{FF2B5EF4-FFF2-40B4-BE49-F238E27FC236}">
                <a16:creationId xmlns:a16="http://schemas.microsoft.com/office/drawing/2014/main" id="{F7FA51F7-B89E-4B91-96F6-7A927A4B2A7F}"/>
              </a:ext>
            </a:extLst>
          </p:cNvPr>
          <p:cNvSpPr>
            <a:spLocks noChangeShapeType="1"/>
          </p:cNvSpPr>
          <p:nvPr/>
        </p:nvSpPr>
        <p:spPr bwMode="auto">
          <a:xfrm>
            <a:off x="4853723" y="3761447"/>
            <a:ext cx="20132" cy="890587"/>
          </a:xfrm>
          <a:prstGeom prst="line">
            <a:avLst/>
          </a:prstGeom>
          <a:noFill/>
          <a:ln w="25400">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a-IR"/>
          </a:p>
        </p:txBody>
      </p:sp>
      <p:grpSp>
        <p:nvGrpSpPr>
          <p:cNvPr id="45" name="Group 39">
            <a:extLst>
              <a:ext uri="{FF2B5EF4-FFF2-40B4-BE49-F238E27FC236}">
                <a16:creationId xmlns:a16="http://schemas.microsoft.com/office/drawing/2014/main" id="{7E5B1A7C-AB19-4377-B980-0EEE54D437F2}"/>
              </a:ext>
            </a:extLst>
          </p:cNvPr>
          <p:cNvGrpSpPr>
            <a:grpSpLocks/>
          </p:cNvGrpSpPr>
          <p:nvPr/>
        </p:nvGrpSpPr>
        <p:grpSpPr bwMode="auto">
          <a:xfrm>
            <a:off x="6983082" y="4309135"/>
            <a:ext cx="1371600" cy="676275"/>
            <a:chOff x="7416" y="9199"/>
            <a:chExt cx="2160" cy="1065"/>
          </a:xfrm>
        </p:grpSpPr>
        <p:sp>
          <p:nvSpPr>
            <p:cNvPr id="46" name="Oval 41">
              <a:extLst>
                <a:ext uri="{FF2B5EF4-FFF2-40B4-BE49-F238E27FC236}">
                  <a16:creationId xmlns:a16="http://schemas.microsoft.com/office/drawing/2014/main" id="{132602D3-8503-419B-8772-8C075A4D666E}"/>
                </a:ext>
              </a:extLst>
            </p:cNvPr>
            <p:cNvSpPr>
              <a:spLocks noChangeArrowheads="1"/>
            </p:cNvSpPr>
            <p:nvPr/>
          </p:nvSpPr>
          <p:spPr bwMode="auto">
            <a:xfrm>
              <a:off x="7416" y="9199"/>
              <a:ext cx="2160" cy="1065"/>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a-IR"/>
            </a:p>
          </p:txBody>
        </p:sp>
        <p:sp>
          <p:nvSpPr>
            <p:cNvPr id="47" name="Text Box 40">
              <a:extLst>
                <a:ext uri="{FF2B5EF4-FFF2-40B4-BE49-F238E27FC236}">
                  <a16:creationId xmlns:a16="http://schemas.microsoft.com/office/drawing/2014/main" id="{5630E1E5-A508-42DC-94EE-F5E878BAF281}"/>
                </a:ext>
              </a:extLst>
            </p:cNvPr>
            <p:cNvSpPr txBox="1">
              <a:spLocks noChangeArrowheads="1"/>
            </p:cNvSpPr>
            <p:nvPr/>
          </p:nvSpPr>
          <p:spPr bwMode="auto">
            <a:xfrm>
              <a:off x="7821" y="9364"/>
              <a:ext cx="1440" cy="7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fa-IR" altLang="fa-IR" sz="9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هيدروليک و پنوماتيک</a:t>
              </a:r>
              <a:endParaRPr kumimoji="0" lang="fa-IR" altLang="fa-IR" sz="1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p:txBody>
        </p:sp>
      </p:grpSp>
      <p:sp>
        <p:nvSpPr>
          <p:cNvPr id="48" name="Line 38">
            <a:extLst>
              <a:ext uri="{FF2B5EF4-FFF2-40B4-BE49-F238E27FC236}">
                <a16:creationId xmlns:a16="http://schemas.microsoft.com/office/drawing/2014/main" id="{E384DBE5-C543-45B5-A405-2BDA92DB8C80}"/>
              </a:ext>
            </a:extLst>
          </p:cNvPr>
          <p:cNvSpPr>
            <a:spLocks noChangeShapeType="1"/>
          </p:cNvSpPr>
          <p:nvPr/>
        </p:nvSpPr>
        <p:spPr bwMode="auto">
          <a:xfrm flipH="1">
            <a:off x="3921125" y="3432175"/>
            <a:ext cx="228600"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a-IR"/>
          </a:p>
        </p:txBody>
      </p:sp>
      <p:sp>
        <p:nvSpPr>
          <p:cNvPr id="49" name="Line 37">
            <a:extLst>
              <a:ext uri="{FF2B5EF4-FFF2-40B4-BE49-F238E27FC236}">
                <a16:creationId xmlns:a16="http://schemas.microsoft.com/office/drawing/2014/main" id="{BA8E0608-0290-4F19-A729-C2CB29634F4C}"/>
              </a:ext>
            </a:extLst>
          </p:cNvPr>
          <p:cNvSpPr>
            <a:spLocks noChangeShapeType="1"/>
          </p:cNvSpPr>
          <p:nvPr/>
        </p:nvSpPr>
        <p:spPr bwMode="auto">
          <a:xfrm>
            <a:off x="4035425" y="2728913"/>
            <a:ext cx="0" cy="137160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a-IR"/>
          </a:p>
        </p:txBody>
      </p:sp>
      <p:grpSp>
        <p:nvGrpSpPr>
          <p:cNvPr id="50" name="Group 34">
            <a:extLst>
              <a:ext uri="{FF2B5EF4-FFF2-40B4-BE49-F238E27FC236}">
                <a16:creationId xmlns:a16="http://schemas.microsoft.com/office/drawing/2014/main" id="{BC08F7C3-BE86-4CE1-9D2C-981D36DF024E}"/>
              </a:ext>
            </a:extLst>
          </p:cNvPr>
          <p:cNvGrpSpPr>
            <a:grpSpLocks/>
          </p:cNvGrpSpPr>
          <p:nvPr/>
        </p:nvGrpSpPr>
        <p:grpSpPr bwMode="auto">
          <a:xfrm>
            <a:off x="3006725" y="3124200"/>
            <a:ext cx="904875" cy="571500"/>
            <a:chOff x="7416" y="9199"/>
            <a:chExt cx="2160" cy="1065"/>
          </a:xfrm>
        </p:grpSpPr>
        <p:sp>
          <p:nvSpPr>
            <p:cNvPr id="51" name="Oval 36">
              <a:extLst>
                <a:ext uri="{FF2B5EF4-FFF2-40B4-BE49-F238E27FC236}">
                  <a16:creationId xmlns:a16="http://schemas.microsoft.com/office/drawing/2014/main" id="{19EB0884-5FFA-4CA4-93D9-69E6C11DE498}"/>
                </a:ext>
              </a:extLst>
            </p:cNvPr>
            <p:cNvSpPr>
              <a:spLocks noChangeArrowheads="1"/>
            </p:cNvSpPr>
            <p:nvPr/>
          </p:nvSpPr>
          <p:spPr bwMode="auto">
            <a:xfrm>
              <a:off x="7416" y="9199"/>
              <a:ext cx="2160" cy="1065"/>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a-IR"/>
            </a:p>
          </p:txBody>
        </p:sp>
        <p:sp>
          <p:nvSpPr>
            <p:cNvPr id="52" name="Text Box 35">
              <a:extLst>
                <a:ext uri="{FF2B5EF4-FFF2-40B4-BE49-F238E27FC236}">
                  <a16:creationId xmlns:a16="http://schemas.microsoft.com/office/drawing/2014/main" id="{2D016659-DAF7-4234-9A5B-4136F8E757F5}"/>
                </a:ext>
              </a:extLst>
            </p:cNvPr>
            <p:cNvSpPr txBox="1">
              <a:spLocks noChangeArrowheads="1"/>
            </p:cNvSpPr>
            <p:nvPr/>
          </p:nvSpPr>
          <p:spPr bwMode="auto">
            <a:xfrm>
              <a:off x="7821" y="9364"/>
              <a:ext cx="1440" cy="7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fa-IR" altLang="fa-IR" sz="8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سطح امولسيون</a:t>
              </a:r>
              <a:endParaRPr kumimoji="0" lang="fa-IR" altLang="fa-IR" sz="1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p:txBody>
        </p:sp>
      </p:grpSp>
      <p:grpSp>
        <p:nvGrpSpPr>
          <p:cNvPr id="53" name="Group 31">
            <a:extLst>
              <a:ext uri="{FF2B5EF4-FFF2-40B4-BE49-F238E27FC236}">
                <a16:creationId xmlns:a16="http://schemas.microsoft.com/office/drawing/2014/main" id="{D3C901F2-A737-4A07-A37B-5D2E6227547F}"/>
              </a:ext>
            </a:extLst>
          </p:cNvPr>
          <p:cNvGrpSpPr>
            <a:grpSpLocks/>
          </p:cNvGrpSpPr>
          <p:nvPr/>
        </p:nvGrpSpPr>
        <p:grpSpPr bwMode="auto">
          <a:xfrm>
            <a:off x="3016250" y="2414588"/>
            <a:ext cx="904875" cy="571500"/>
            <a:chOff x="7416" y="9199"/>
            <a:chExt cx="2160" cy="1065"/>
          </a:xfrm>
        </p:grpSpPr>
        <p:sp>
          <p:nvSpPr>
            <p:cNvPr id="54" name="Oval 33">
              <a:extLst>
                <a:ext uri="{FF2B5EF4-FFF2-40B4-BE49-F238E27FC236}">
                  <a16:creationId xmlns:a16="http://schemas.microsoft.com/office/drawing/2014/main" id="{FC10C69D-FFF0-478F-A94B-FD6B533764D9}"/>
                </a:ext>
              </a:extLst>
            </p:cNvPr>
            <p:cNvSpPr>
              <a:spLocks noChangeArrowheads="1"/>
            </p:cNvSpPr>
            <p:nvPr/>
          </p:nvSpPr>
          <p:spPr bwMode="auto">
            <a:xfrm>
              <a:off x="7416" y="9199"/>
              <a:ext cx="2160" cy="1065"/>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a-IR"/>
            </a:p>
          </p:txBody>
        </p:sp>
        <p:sp>
          <p:nvSpPr>
            <p:cNvPr id="55" name="Text Box 32">
              <a:extLst>
                <a:ext uri="{FF2B5EF4-FFF2-40B4-BE49-F238E27FC236}">
                  <a16:creationId xmlns:a16="http://schemas.microsoft.com/office/drawing/2014/main" id="{84EB798B-C3B7-4F91-A3F8-25995FD8BE4D}"/>
                </a:ext>
              </a:extLst>
            </p:cNvPr>
            <p:cNvSpPr txBox="1">
              <a:spLocks noChangeArrowheads="1"/>
            </p:cNvSpPr>
            <p:nvPr/>
          </p:nvSpPr>
          <p:spPr bwMode="auto">
            <a:xfrm>
              <a:off x="7821" y="9364"/>
              <a:ext cx="1440" cy="7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fa-IR" altLang="fa-IR" sz="8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عدد صابوني</a:t>
              </a:r>
              <a:endParaRPr kumimoji="0" lang="fa-IR" altLang="fa-IR" sz="1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p:txBody>
        </p:sp>
      </p:grpSp>
      <p:sp>
        <p:nvSpPr>
          <p:cNvPr id="56" name="Line 30">
            <a:extLst>
              <a:ext uri="{FF2B5EF4-FFF2-40B4-BE49-F238E27FC236}">
                <a16:creationId xmlns:a16="http://schemas.microsoft.com/office/drawing/2014/main" id="{4ED44219-F5F6-4CC4-9C40-6E354A159C71}"/>
              </a:ext>
            </a:extLst>
          </p:cNvPr>
          <p:cNvSpPr>
            <a:spLocks noChangeShapeType="1"/>
          </p:cNvSpPr>
          <p:nvPr/>
        </p:nvSpPr>
        <p:spPr bwMode="auto">
          <a:xfrm>
            <a:off x="3921125" y="2728913"/>
            <a:ext cx="114300"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a-IR"/>
          </a:p>
        </p:txBody>
      </p:sp>
      <p:sp>
        <p:nvSpPr>
          <p:cNvPr id="57" name="Line 29">
            <a:extLst>
              <a:ext uri="{FF2B5EF4-FFF2-40B4-BE49-F238E27FC236}">
                <a16:creationId xmlns:a16="http://schemas.microsoft.com/office/drawing/2014/main" id="{3B5C8120-18C6-491B-AD2A-5471778053B9}"/>
              </a:ext>
            </a:extLst>
          </p:cNvPr>
          <p:cNvSpPr>
            <a:spLocks noChangeShapeType="1"/>
          </p:cNvSpPr>
          <p:nvPr/>
        </p:nvSpPr>
        <p:spPr bwMode="auto">
          <a:xfrm>
            <a:off x="3921125" y="4117975"/>
            <a:ext cx="114300"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a-IR"/>
          </a:p>
        </p:txBody>
      </p:sp>
      <p:grpSp>
        <p:nvGrpSpPr>
          <p:cNvPr id="58" name="Group 26">
            <a:extLst>
              <a:ext uri="{FF2B5EF4-FFF2-40B4-BE49-F238E27FC236}">
                <a16:creationId xmlns:a16="http://schemas.microsoft.com/office/drawing/2014/main" id="{05414BB5-8CB8-4590-B136-754036DA6A36}"/>
              </a:ext>
            </a:extLst>
          </p:cNvPr>
          <p:cNvGrpSpPr>
            <a:grpSpLocks/>
          </p:cNvGrpSpPr>
          <p:nvPr/>
        </p:nvGrpSpPr>
        <p:grpSpPr bwMode="auto">
          <a:xfrm>
            <a:off x="3006725" y="3865563"/>
            <a:ext cx="904875" cy="571500"/>
            <a:chOff x="7416" y="9199"/>
            <a:chExt cx="2160" cy="1065"/>
          </a:xfrm>
        </p:grpSpPr>
        <p:sp>
          <p:nvSpPr>
            <p:cNvPr id="59" name="Oval 28">
              <a:extLst>
                <a:ext uri="{FF2B5EF4-FFF2-40B4-BE49-F238E27FC236}">
                  <a16:creationId xmlns:a16="http://schemas.microsoft.com/office/drawing/2014/main" id="{50A6FE09-2BAB-4F0F-9A70-E55E3C3590CA}"/>
                </a:ext>
              </a:extLst>
            </p:cNvPr>
            <p:cNvSpPr>
              <a:spLocks noChangeArrowheads="1"/>
            </p:cNvSpPr>
            <p:nvPr/>
          </p:nvSpPr>
          <p:spPr bwMode="auto">
            <a:xfrm>
              <a:off x="7416" y="9199"/>
              <a:ext cx="2160" cy="1065"/>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a-IR"/>
            </a:p>
          </p:txBody>
        </p:sp>
        <p:sp>
          <p:nvSpPr>
            <p:cNvPr id="60" name="Text Box 27">
              <a:extLst>
                <a:ext uri="{FF2B5EF4-FFF2-40B4-BE49-F238E27FC236}">
                  <a16:creationId xmlns:a16="http://schemas.microsoft.com/office/drawing/2014/main" id="{38FFD30A-D2E4-4AAD-B75B-EE4592EC915C}"/>
                </a:ext>
              </a:extLst>
            </p:cNvPr>
            <p:cNvSpPr txBox="1">
              <a:spLocks noChangeArrowheads="1"/>
            </p:cNvSpPr>
            <p:nvPr/>
          </p:nvSpPr>
          <p:spPr bwMode="auto">
            <a:xfrm>
              <a:off x="7821" y="9364"/>
              <a:ext cx="1440" cy="7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fa-IR" altLang="fa-IR" sz="8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دماي امولسيون</a:t>
              </a:r>
              <a:endParaRPr kumimoji="0" lang="fa-IR" altLang="fa-IR" sz="1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p:txBody>
        </p:sp>
      </p:grpSp>
      <p:grpSp>
        <p:nvGrpSpPr>
          <p:cNvPr id="61" name="Group 23">
            <a:extLst>
              <a:ext uri="{FF2B5EF4-FFF2-40B4-BE49-F238E27FC236}">
                <a16:creationId xmlns:a16="http://schemas.microsoft.com/office/drawing/2014/main" id="{E3D2CCB8-2B93-4439-A694-52B12FFB3730}"/>
              </a:ext>
            </a:extLst>
          </p:cNvPr>
          <p:cNvGrpSpPr>
            <a:grpSpLocks/>
          </p:cNvGrpSpPr>
          <p:nvPr/>
        </p:nvGrpSpPr>
        <p:grpSpPr bwMode="auto">
          <a:xfrm>
            <a:off x="5768975" y="2414588"/>
            <a:ext cx="904875" cy="571500"/>
            <a:chOff x="7416" y="9199"/>
            <a:chExt cx="2160" cy="1065"/>
          </a:xfrm>
        </p:grpSpPr>
        <p:sp>
          <p:nvSpPr>
            <p:cNvPr id="62" name="Oval 25">
              <a:extLst>
                <a:ext uri="{FF2B5EF4-FFF2-40B4-BE49-F238E27FC236}">
                  <a16:creationId xmlns:a16="http://schemas.microsoft.com/office/drawing/2014/main" id="{3159FEA9-5FA7-446C-9D1F-8B012A03E6C6}"/>
                </a:ext>
              </a:extLst>
            </p:cNvPr>
            <p:cNvSpPr>
              <a:spLocks noChangeArrowheads="1"/>
            </p:cNvSpPr>
            <p:nvPr/>
          </p:nvSpPr>
          <p:spPr bwMode="auto">
            <a:xfrm>
              <a:off x="7416" y="9199"/>
              <a:ext cx="2160" cy="1065"/>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a-IR"/>
            </a:p>
          </p:txBody>
        </p:sp>
        <p:sp>
          <p:nvSpPr>
            <p:cNvPr id="63" name="Text Box 24">
              <a:extLst>
                <a:ext uri="{FF2B5EF4-FFF2-40B4-BE49-F238E27FC236}">
                  <a16:creationId xmlns:a16="http://schemas.microsoft.com/office/drawing/2014/main" id="{4BB44FB5-5D16-4026-A083-4E4A5F92DEC2}"/>
                </a:ext>
              </a:extLst>
            </p:cNvPr>
            <p:cNvSpPr txBox="1">
              <a:spLocks noChangeArrowheads="1"/>
            </p:cNvSpPr>
            <p:nvPr/>
          </p:nvSpPr>
          <p:spPr bwMode="auto">
            <a:xfrm>
              <a:off x="7821" y="9364"/>
              <a:ext cx="1440" cy="7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fa-IR" altLang="fa-IR" sz="8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غلظت روغن</a:t>
              </a:r>
              <a:endParaRPr kumimoji="0" lang="fa-IR" altLang="fa-IR" sz="1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p:txBody>
        </p:sp>
      </p:grpSp>
      <p:sp>
        <p:nvSpPr>
          <p:cNvPr id="64" name="Line 22">
            <a:extLst>
              <a:ext uri="{FF2B5EF4-FFF2-40B4-BE49-F238E27FC236}">
                <a16:creationId xmlns:a16="http://schemas.microsoft.com/office/drawing/2014/main" id="{F04D579B-062B-48FC-8DA2-8D72078D0D40}"/>
              </a:ext>
            </a:extLst>
          </p:cNvPr>
          <p:cNvSpPr>
            <a:spLocks noChangeShapeType="1"/>
          </p:cNvSpPr>
          <p:nvPr/>
        </p:nvSpPr>
        <p:spPr bwMode="auto">
          <a:xfrm flipV="1">
            <a:off x="5635625" y="2728913"/>
            <a:ext cx="114300"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a-IR"/>
          </a:p>
        </p:txBody>
      </p:sp>
      <p:sp>
        <p:nvSpPr>
          <p:cNvPr id="65" name="Line 21">
            <a:extLst>
              <a:ext uri="{FF2B5EF4-FFF2-40B4-BE49-F238E27FC236}">
                <a16:creationId xmlns:a16="http://schemas.microsoft.com/office/drawing/2014/main" id="{D4F71123-09C9-4172-BA4C-ACFC0B7E5D4D}"/>
              </a:ext>
            </a:extLst>
          </p:cNvPr>
          <p:cNvSpPr>
            <a:spLocks noChangeShapeType="1"/>
          </p:cNvSpPr>
          <p:nvPr/>
        </p:nvSpPr>
        <p:spPr bwMode="auto">
          <a:xfrm>
            <a:off x="5645150" y="2728913"/>
            <a:ext cx="0" cy="137160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a-IR"/>
          </a:p>
        </p:txBody>
      </p:sp>
      <p:sp>
        <p:nvSpPr>
          <p:cNvPr id="66" name="Line 20">
            <a:extLst>
              <a:ext uri="{FF2B5EF4-FFF2-40B4-BE49-F238E27FC236}">
                <a16:creationId xmlns:a16="http://schemas.microsoft.com/office/drawing/2014/main" id="{EF973462-A2AB-4E31-A9E4-5CA99D8798DE}"/>
              </a:ext>
            </a:extLst>
          </p:cNvPr>
          <p:cNvSpPr>
            <a:spLocks noChangeShapeType="1"/>
          </p:cNvSpPr>
          <p:nvPr/>
        </p:nvSpPr>
        <p:spPr bwMode="auto">
          <a:xfrm flipH="1">
            <a:off x="5521325" y="3432175"/>
            <a:ext cx="228600"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a-IR"/>
          </a:p>
        </p:txBody>
      </p:sp>
      <p:grpSp>
        <p:nvGrpSpPr>
          <p:cNvPr id="67" name="Group 17">
            <a:extLst>
              <a:ext uri="{FF2B5EF4-FFF2-40B4-BE49-F238E27FC236}">
                <a16:creationId xmlns:a16="http://schemas.microsoft.com/office/drawing/2014/main" id="{8395200D-210F-4A6C-9C7F-D30DD5A49DA8}"/>
              </a:ext>
            </a:extLst>
          </p:cNvPr>
          <p:cNvGrpSpPr>
            <a:grpSpLocks/>
          </p:cNvGrpSpPr>
          <p:nvPr/>
        </p:nvGrpSpPr>
        <p:grpSpPr bwMode="auto">
          <a:xfrm>
            <a:off x="5749925" y="3124200"/>
            <a:ext cx="904875" cy="571500"/>
            <a:chOff x="7416" y="9199"/>
            <a:chExt cx="2160" cy="1065"/>
          </a:xfrm>
        </p:grpSpPr>
        <p:sp>
          <p:nvSpPr>
            <p:cNvPr id="68" name="Oval 19">
              <a:extLst>
                <a:ext uri="{FF2B5EF4-FFF2-40B4-BE49-F238E27FC236}">
                  <a16:creationId xmlns:a16="http://schemas.microsoft.com/office/drawing/2014/main" id="{ECBC3CDF-CC2E-46C9-BAC0-0157A7DE1283}"/>
                </a:ext>
              </a:extLst>
            </p:cNvPr>
            <p:cNvSpPr>
              <a:spLocks noChangeArrowheads="1"/>
            </p:cNvSpPr>
            <p:nvPr/>
          </p:nvSpPr>
          <p:spPr bwMode="auto">
            <a:xfrm>
              <a:off x="7416" y="9199"/>
              <a:ext cx="2160" cy="1065"/>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a-IR"/>
            </a:p>
          </p:txBody>
        </p:sp>
        <p:sp>
          <p:nvSpPr>
            <p:cNvPr id="69" name="Text Box 18">
              <a:extLst>
                <a:ext uri="{FF2B5EF4-FFF2-40B4-BE49-F238E27FC236}">
                  <a16:creationId xmlns:a16="http://schemas.microsoft.com/office/drawing/2014/main" id="{00E38B1B-5426-48B4-B378-CCF586C57D84}"/>
                </a:ext>
              </a:extLst>
            </p:cNvPr>
            <p:cNvSpPr txBox="1">
              <a:spLocks noChangeArrowheads="1"/>
            </p:cNvSpPr>
            <p:nvPr/>
          </p:nvSpPr>
          <p:spPr bwMode="auto">
            <a:xfrm>
              <a:off x="7821" y="9364"/>
              <a:ext cx="1440" cy="7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fa-IR" altLang="fa-IR" sz="8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پايداري امولسيون</a:t>
              </a:r>
              <a:endParaRPr kumimoji="0" lang="fa-IR" altLang="fa-IR" sz="1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p:txBody>
        </p:sp>
      </p:grpSp>
      <p:grpSp>
        <p:nvGrpSpPr>
          <p:cNvPr id="70" name="Group 14">
            <a:extLst>
              <a:ext uri="{FF2B5EF4-FFF2-40B4-BE49-F238E27FC236}">
                <a16:creationId xmlns:a16="http://schemas.microsoft.com/office/drawing/2014/main" id="{5466FFE3-6CB6-4D19-818E-96E191E538BC}"/>
              </a:ext>
            </a:extLst>
          </p:cNvPr>
          <p:cNvGrpSpPr>
            <a:grpSpLocks/>
          </p:cNvGrpSpPr>
          <p:nvPr/>
        </p:nvGrpSpPr>
        <p:grpSpPr bwMode="auto">
          <a:xfrm>
            <a:off x="5768975" y="3865563"/>
            <a:ext cx="904875" cy="571500"/>
            <a:chOff x="7416" y="9199"/>
            <a:chExt cx="2160" cy="1065"/>
          </a:xfrm>
        </p:grpSpPr>
        <p:sp>
          <p:nvSpPr>
            <p:cNvPr id="71" name="Oval 16">
              <a:extLst>
                <a:ext uri="{FF2B5EF4-FFF2-40B4-BE49-F238E27FC236}">
                  <a16:creationId xmlns:a16="http://schemas.microsoft.com/office/drawing/2014/main" id="{70391A60-EC21-4B09-9B66-B953B8D96D85}"/>
                </a:ext>
              </a:extLst>
            </p:cNvPr>
            <p:cNvSpPr>
              <a:spLocks noChangeArrowheads="1"/>
            </p:cNvSpPr>
            <p:nvPr/>
          </p:nvSpPr>
          <p:spPr bwMode="auto">
            <a:xfrm>
              <a:off x="7416" y="9199"/>
              <a:ext cx="2160" cy="1065"/>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a-IR"/>
            </a:p>
          </p:txBody>
        </p:sp>
        <p:sp>
          <p:nvSpPr>
            <p:cNvPr id="72" name="Text Box 15">
              <a:extLst>
                <a:ext uri="{FF2B5EF4-FFF2-40B4-BE49-F238E27FC236}">
                  <a16:creationId xmlns:a16="http://schemas.microsoft.com/office/drawing/2014/main" id="{02B3D552-D4C8-4657-9699-D2A16191F40B}"/>
                </a:ext>
              </a:extLst>
            </p:cNvPr>
            <p:cNvSpPr txBox="1">
              <a:spLocks noChangeArrowheads="1"/>
            </p:cNvSpPr>
            <p:nvPr/>
          </p:nvSpPr>
          <p:spPr bwMode="auto">
            <a:xfrm>
              <a:off x="7821" y="9364"/>
              <a:ext cx="1440" cy="7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fa-IR" altLang="fa-IR" sz="8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ميزان آهن </a:t>
              </a:r>
              <a:endParaRPr kumimoji="0" lang="fa-IR" altLang="fa-IR" sz="1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p:txBody>
        </p:sp>
      </p:grpSp>
      <p:sp>
        <p:nvSpPr>
          <p:cNvPr id="73" name="Line 13">
            <a:extLst>
              <a:ext uri="{FF2B5EF4-FFF2-40B4-BE49-F238E27FC236}">
                <a16:creationId xmlns:a16="http://schemas.microsoft.com/office/drawing/2014/main" id="{8EC2F5D6-58DD-4DE5-AEA7-1D89BED88845}"/>
              </a:ext>
            </a:extLst>
          </p:cNvPr>
          <p:cNvSpPr>
            <a:spLocks noChangeShapeType="1"/>
          </p:cNvSpPr>
          <p:nvPr/>
        </p:nvSpPr>
        <p:spPr bwMode="auto">
          <a:xfrm>
            <a:off x="5645150" y="4141788"/>
            <a:ext cx="114300"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a-IR"/>
          </a:p>
        </p:txBody>
      </p:sp>
      <p:sp>
        <p:nvSpPr>
          <p:cNvPr id="74" name="Line 12">
            <a:extLst>
              <a:ext uri="{FF2B5EF4-FFF2-40B4-BE49-F238E27FC236}">
                <a16:creationId xmlns:a16="http://schemas.microsoft.com/office/drawing/2014/main" id="{95782ED6-4DE5-4396-A32F-B2F3DAB5DD41}"/>
              </a:ext>
            </a:extLst>
          </p:cNvPr>
          <p:cNvSpPr>
            <a:spLocks noChangeShapeType="1"/>
          </p:cNvSpPr>
          <p:nvPr/>
        </p:nvSpPr>
        <p:spPr bwMode="auto">
          <a:xfrm flipH="1">
            <a:off x="8354682" y="4652035"/>
            <a:ext cx="228600"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a-IR"/>
          </a:p>
        </p:txBody>
      </p:sp>
      <p:sp>
        <p:nvSpPr>
          <p:cNvPr id="75" name="Line 11">
            <a:extLst>
              <a:ext uri="{FF2B5EF4-FFF2-40B4-BE49-F238E27FC236}">
                <a16:creationId xmlns:a16="http://schemas.microsoft.com/office/drawing/2014/main" id="{DA23C23E-5D64-45E5-95E8-8E921D87CFF0}"/>
              </a:ext>
            </a:extLst>
          </p:cNvPr>
          <p:cNvSpPr>
            <a:spLocks noChangeShapeType="1"/>
          </p:cNvSpPr>
          <p:nvPr/>
        </p:nvSpPr>
        <p:spPr bwMode="auto">
          <a:xfrm>
            <a:off x="8466409" y="3983890"/>
            <a:ext cx="0" cy="125730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a-IR"/>
          </a:p>
        </p:txBody>
      </p:sp>
      <p:grpSp>
        <p:nvGrpSpPr>
          <p:cNvPr id="76" name="Group 8">
            <a:extLst>
              <a:ext uri="{FF2B5EF4-FFF2-40B4-BE49-F238E27FC236}">
                <a16:creationId xmlns:a16="http://schemas.microsoft.com/office/drawing/2014/main" id="{3392048B-93CC-481C-AD86-781BD9DE322E}"/>
              </a:ext>
            </a:extLst>
          </p:cNvPr>
          <p:cNvGrpSpPr>
            <a:grpSpLocks/>
          </p:cNvGrpSpPr>
          <p:nvPr/>
        </p:nvGrpSpPr>
        <p:grpSpPr bwMode="auto">
          <a:xfrm>
            <a:off x="8583282" y="3663022"/>
            <a:ext cx="904875" cy="571500"/>
            <a:chOff x="7416" y="9199"/>
            <a:chExt cx="2160" cy="1065"/>
          </a:xfrm>
        </p:grpSpPr>
        <p:sp>
          <p:nvSpPr>
            <p:cNvPr id="77" name="Oval 10">
              <a:extLst>
                <a:ext uri="{FF2B5EF4-FFF2-40B4-BE49-F238E27FC236}">
                  <a16:creationId xmlns:a16="http://schemas.microsoft.com/office/drawing/2014/main" id="{71407E30-FA60-4211-ADE0-29403528FE2F}"/>
                </a:ext>
              </a:extLst>
            </p:cNvPr>
            <p:cNvSpPr>
              <a:spLocks noChangeArrowheads="1"/>
            </p:cNvSpPr>
            <p:nvPr/>
          </p:nvSpPr>
          <p:spPr bwMode="auto">
            <a:xfrm>
              <a:off x="7416" y="9199"/>
              <a:ext cx="2160" cy="1065"/>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a-IR"/>
            </a:p>
          </p:txBody>
        </p:sp>
        <p:sp>
          <p:nvSpPr>
            <p:cNvPr id="78" name="Text Box 9">
              <a:extLst>
                <a:ext uri="{FF2B5EF4-FFF2-40B4-BE49-F238E27FC236}">
                  <a16:creationId xmlns:a16="http://schemas.microsoft.com/office/drawing/2014/main" id="{5DD7ABE4-EA7C-4821-B971-EE4C6D2E98DD}"/>
                </a:ext>
              </a:extLst>
            </p:cNvPr>
            <p:cNvSpPr txBox="1">
              <a:spLocks noChangeArrowheads="1"/>
            </p:cNvSpPr>
            <p:nvPr/>
          </p:nvSpPr>
          <p:spPr bwMode="auto">
            <a:xfrm>
              <a:off x="7821" y="9364"/>
              <a:ext cx="1440" cy="7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fa-IR" altLang="fa-IR" sz="8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ناس آهن </a:t>
              </a:r>
              <a:endParaRPr kumimoji="0" lang="fa-IR" altLang="fa-IR" sz="1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p:txBody>
        </p:sp>
      </p:grpSp>
      <p:sp>
        <p:nvSpPr>
          <p:cNvPr id="79" name="Line 7">
            <a:extLst>
              <a:ext uri="{FF2B5EF4-FFF2-40B4-BE49-F238E27FC236}">
                <a16:creationId xmlns:a16="http://schemas.microsoft.com/office/drawing/2014/main" id="{8EDCDE89-436A-44A1-B4BA-23FF5C88E7DE}"/>
              </a:ext>
            </a:extLst>
          </p:cNvPr>
          <p:cNvSpPr>
            <a:spLocks noChangeShapeType="1"/>
          </p:cNvSpPr>
          <p:nvPr/>
        </p:nvSpPr>
        <p:spPr bwMode="auto">
          <a:xfrm>
            <a:off x="8456884" y="3983890"/>
            <a:ext cx="114300"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a-IR"/>
          </a:p>
        </p:txBody>
      </p:sp>
      <p:grpSp>
        <p:nvGrpSpPr>
          <p:cNvPr id="80" name="Group 4">
            <a:extLst>
              <a:ext uri="{FF2B5EF4-FFF2-40B4-BE49-F238E27FC236}">
                <a16:creationId xmlns:a16="http://schemas.microsoft.com/office/drawing/2014/main" id="{4944FF62-7A48-4518-A075-BAB29B1E2DA9}"/>
              </a:ext>
            </a:extLst>
          </p:cNvPr>
          <p:cNvGrpSpPr>
            <a:grpSpLocks/>
          </p:cNvGrpSpPr>
          <p:nvPr/>
        </p:nvGrpSpPr>
        <p:grpSpPr bwMode="auto">
          <a:xfrm>
            <a:off x="8583282" y="4347235"/>
            <a:ext cx="904875" cy="571500"/>
            <a:chOff x="7416" y="9199"/>
            <a:chExt cx="2160" cy="1065"/>
          </a:xfrm>
        </p:grpSpPr>
        <p:sp>
          <p:nvSpPr>
            <p:cNvPr id="81" name="Oval 6">
              <a:extLst>
                <a:ext uri="{FF2B5EF4-FFF2-40B4-BE49-F238E27FC236}">
                  <a16:creationId xmlns:a16="http://schemas.microsoft.com/office/drawing/2014/main" id="{80CC52C1-D2D7-4B09-9721-400AA516B6B3}"/>
                </a:ext>
              </a:extLst>
            </p:cNvPr>
            <p:cNvSpPr>
              <a:spLocks noChangeArrowheads="1"/>
            </p:cNvSpPr>
            <p:nvPr/>
          </p:nvSpPr>
          <p:spPr bwMode="auto">
            <a:xfrm>
              <a:off x="7416" y="9199"/>
              <a:ext cx="2160" cy="1065"/>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a-IR"/>
            </a:p>
          </p:txBody>
        </p:sp>
        <p:sp>
          <p:nvSpPr>
            <p:cNvPr id="82" name="Text Box 5">
              <a:extLst>
                <a:ext uri="{FF2B5EF4-FFF2-40B4-BE49-F238E27FC236}">
                  <a16:creationId xmlns:a16="http://schemas.microsoft.com/office/drawing/2014/main" id="{2FED490D-4785-4B45-B354-D5B07049561B}"/>
                </a:ext>
              </a:extLst>
            </p:cNvPr>
            <p:cNvSpPr txBox="1">
              <a:spLocks noChangeArrowheads="1"/>
            </p:cNvSpPr>
            <p:nvPr/>
          </p:nvSpPr>
          <p:spPr bwMode="auto">
            <a:xfrm>
              <a:off x="7821" y="9364"/>
              <a:ext cx="1440" cy="7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fa-IR" altLang="fa-IR" sz="8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عملکرد سرو والوها</a:t>
              </a:r>
              <a:endParaRPr kumimoji="0" lang="fa-IR" altLang="fa-IR" sz="1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grpSp>
      <p:grpSp>
        <p:nvGrpSpPr>
          <p:cNvPr id="83" name="Group 1">
            <a:extLst>
              <a:ext uri="{FF2B5EF4-FFF2-40B4-BE49-F238E27FC236}">
                <a16:creationId xmlns:a16="http://schemas.microsoft.com/office/drawing/2014/main" id="{18B77D18-3977-4C3E-8711-855D0ED9DC22}"/>
              </a:ext>
            </a:extLst>
          </p:cNvPr>
          <p:cNvGrpSpPr>
            <a:grpSpLocks/>
          </p:cNvGrpSpPr>
          <p:nvPr/>
        </p:nvGrpSpPr>
        <p:grpSpPr bwMode="auto">
          <a:xfrm>
            <a:off x="8583282" y="5002872"/>
            <a:ext cx="904875" cy="571500"/>
            <a:chOff x="7416" y="9199"/>
            <a:chExt cx="2160" cy="1065"/>
          </a:xfrm>
        </p:grpSpPr>
        <p:sp>
          <p:nvSpPr>
            <p:cNvPr id="84" name="Oval 3">
              <a:extLst>
                <a:ext uri="{FF2B5EF4-FFF2-40B4-BE49-F238E27FC236}">
                  <a16:creationId xmlns:a16="http://schemas.microsoft.com/office/drawing/2014/main" id="{54221303-1B72-4A59-B75C-55EFB1D34567}"/>
                </a:ext>
              </a:extLst>
            </p:cNvPr>
            <p:cNvSpPr>
              <a:spLocks noChangeArrowheads="1"/>
            </p:cNvSpPr>
            <p:nvPr/>
          </p:nvSpPr>
          <p:spPr bwMode="auto">
            <a:xfrm>
              <a:off x="7416" y="9199"/>
              <a:ext cx="2160" cy="1065"/>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a-IR"/>
            </a:p>
          </p:txBody>
        </p:sp>
        <p:sp>
          <p:nvSpPr>
            <p:cNvPr id="85" name="Text Box 2">
              <a:extLst>
                <a:ext uri="{FF2B5EF4-FFF2-40B4-BE49-F238E27FC236}">
                  <a16:creationId xmlns:a16="http://schemas.microsoft.com/office/drawing/2014/main" id="{EDB61714-D98C-4409-8884-28C5FE2F0CA4}"/>
                </a:ext>
              </a:extLst>
            </p:cNvPr>
            <p:cNvSpPr txBox="1">
              <a:spLocks noChangeArrowheads="1"/>
            </p:cNvSpPr>
            <p:nvPr/>
          </p:nvSpPr>
          <p:spPr bwMode="auto">
            <a:xfrm>
              <a:off x="7821" y="9364"/>
              <a:ext cx="1440" cy="7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fa-IR" altLang="fa-IR" sz="8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Zar" panose="00000400000000000000" pitchFamily="2" charset="-78"/>
                </a:rPr>
                <a:t>نشتي روغن</a:t>
              </a:r>
              <a:endParaRPr kumimoji="0" lang="fa-IR" altLang="fa-IR" sz="1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grpSp>
      <p:sp>
        <p:nvSpPr>
          <p:cNvPr id="86" name="Rectangle 83">
            <a:extLst>
              <a:ext uri="{FF2B5EF4-FFF2-40B4-BE49-F238E27FC236}">
                <a16:creationId xmlns:a16="http://schemas.microsoft.com/office/drawing/2014/main" id="{A0DA078F-2409-4059-9E3B-F0D95E53776A}"/>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a-IR"/>
          </a:p>
        </p:txBody>
      </p:sp>
      <p:sp>
        <p:nvSpPr>
          <p:cNvPr id="87" name="Rectangle 109">
            <a:extLst>
              <a:ext uri="{FF2B5EF4-FFF2-40B4-BE49-F238E27FC236}">
                <a16:creationId xmlns:a16="http://schemas.microsoft.com/office/drawing/2014/main" id="{CD8A6E3A-8A06-48F5-AB7D-E155D19E177F}"/>
              </a:ext>
            </a:extLst>
          </p:cNvPr>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a-IR"/>
          </a:p>
        </p:txBody>
      </p:sp>
      <p:sp>
        <p:nvSpPr>
          <p:cNvPr id="88" name="Line 7">
            <a:extLst>
              <a:ext uri="{FF2B5EF4-FFF2-40B4-BE49-F238E27FC236}">
                <a16:creationId xmlns:a16="http://schemas.microsoft.com/office/drawing/2014/main" id="{9CC6516C-2D26-4A7B-A059-608703D6A0A9}"/>
              </a:ext>
            </a:extLst>
          </p:cNvPr>
          <p:cNvSpPr>
            <a:spLocks noChangeShapeType="1"/>
          </p:cNvSpPr>
          <p:nvPr/>
        </p:nvSpPr>
        <p:spPr bwMode="auto">
          <a:xfrm>
            <a:off x="8446275" y="5241190"/>
            <a:ext cx="114300"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a-IR"/>
          </a:p>
        </p:txBody>
      </p:sp>
      <p:sp>
        <p:nvSpPr>
          <p:cNvPr id="90" name="Line 29">
            <a:extLst>
              <a:ext uri="{FF2B5EF4-FFF2-40B4-BE49-F238E27FC236}">
                <a16:creationId xmlns:a16="http://schemas.microsoft.com/office/drawing/2014/main" id="{C4CC4A3A-A82F-44C3-B13F-536B02286F85}"/>
              </a:ext>
            </a:extLst>
          </p:cNvPr>
          <p:cNvSpPr>
            <a:spLocks noChangeShapeType="1"/>
          </p:cNvSpPr>
          <p:nvPr/>
        </p:nvSpPr>
        <p:spPr bwMode="auto">
          <a:xfrm>
            <a:off x="4873858" y="4652035"/>
            <a:ext cx="2109221"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a-IR" dirty="0"/>
          </a:p>
        </p:txBody>
      </p:sp>
    </p:spTree>
    <p:extLst>
      <p:ext uri="{BB962C8B-B14F-4D97-AF65-F5344CB8AC3E}">
        <p14:creationId xmlns:p14="http://schemas.microsoft.com/office/powerpoint/2010/main" val="39708372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B494BB1-CD51-479B-9E9F-1E36AE757CEB}"/>
              </a:ext>
            </a:extLst>
          </p:cNvPr>
          <p:cNvSpPr txBox="1"/>
          <p:nvPr/>
        </p:nvSpPr>
        <p:spPr>
          <a:xfrm>
            <a:off x="4473498" y="691374"/>
            <a:ext cx="6991814" cy="584775"/>
          </a:xfrm>
          <a:prstGeom prst="rect">
            <a:avLst/>
          </a:prstGeom>
          <a:noFill/>
        </p:spPr>
        <p:txBody>
          <a:bodyPr wrap="square" rtlCol="1">
            <a:spAutoFit/>
          </a:bodyPr>
          <a:lstStyle/>
          <a:p>
            <a:pPr algn="r"/>
            <a:r>
              <a:rPr lang="fa-IR" sz="3200" cap="all" dirty="0">
                <a:latin typeface="+mj-lt"/>
                <a:ea typeface="+mj-ea"/>
                <a:cs typeface="+mj-cs"/>
              </a:rPr>
              <a:t>اثرات و پیامدها:</a:t>
            </a:r>
          </a:p>
        </p:txBody>
      </p:sp>
      <p:sp>
        <p:nvSpPr>
          <p:cNvPr id="3" name="TextBox 2">
            <a:extLst>
              <a:ext uri="{FF2B5EF4-FFF2-40B4-BE49-F238E27FC236}">
                <a16:creationId xmlns:a16="http://schemas.microsoft.com/office/drawing/2014/main" id="{CFB25029-7908-41AB-AEA0-EAE1D6DD2F71}"/>
              </a:ext>
            </a:extLst>
          </p:cNvPr>
          <p:cNvSpPr txBox="1"/>
          <p:nvPr/>
        </p:nvSpPr>
        <p:spPr>
          <a:xfrm>
            <a:off x="1483112" y="1935629"/>
            <a:ext cx="9523142" cy="646331"/>
          </a:xfrm>
          <a:prstGeom prst="rect">
            <a:avLst/>
          </a:prstGeom>
          <a:noFill/>
        </p:spPr>
        <p:txBody>
          <a:bodyPr wrap="square" rtlCol="1" anchor="ctr">
            <a:spAutoFit/>
          </a:bodyPr>
          <a:lstStyle/>
          <a:p>
            <a:pPr algn="just" rtl="1"/>
            <a:r>
              <a:rPr lang="fa-IR" dirty="0">
                <a:latin typeface="Calibri" panose="020F0502020204030204" pitchFamily="34" charset="0"/>
                <a:cs typeface="B Nazanin" panose="00000400000000000000" pitchFamily="2" charset="-78"/>
              </a:rPr>
              <a:t>با توجه به تعدد پارامترهای فرایندی خطوط و اثر مستقیم کنترل این پارامترها بر کیفیت کنترل فرایند این خط تولید بطور جداگانه عنوان شده است </a:t>
            </a:r>
          </a:p>
        </p:txBody>
      </p:sp>
      <p:sp>
        <p:nvSpPr>
          <p:cNvPr id="4" name="TextBox 3">
            <a:extLst>
              <a:ext uri="{FF2B5EF4-FFF2-40B4-BE49-F238E27FC236}">
                <a16:creationId xmlns:a16="http://schemas.microsoft.com/office/drawing/2014/main" id="{2C8215FF-7B39-4F10-8554-85BDB7F85286}"/>
              </a:ext>
            </a:extLst>
          </p:cNvPr>
          <p:cNvSpPr txBox="1"/>
          <p:nvPr/>
        </p:nvSpPr>
        <p:spPr>
          <a:xfrm>
            <a:off x="4473498" y="2949052"/>
            <a:ext cx="6991814" cy="584775"/>
          </a:xfrm>
          <a:prstGeom prst="rect">
            <a:avLst/>
          </a:prstGeom>
          <a:noFill/>
        </p:spPr>
        <p:txBody>
          <a:bodyPr wrap="square" rtlCol="1">
            <a:spAutoFit/>
          </a:bodyPr>
          <a:lstStyle/>
          <a:p>
            <a:pPr algn="r"/>
            <a:r>
              <a:rPr lang="fa-IR" sz="3200" cap="all" dirty="0">
                <a:latin typeface="+mj-lt"/>
                <a:ea typeface="+mj-ea"/>
                <a:cs typeface="+mj-cs"/>
              </a:rPr>
              <a:t>داده های موجود و سطح آمادگی دیجیتال:</a:t>
            </a:r>
          </a:p>
        </p:txBody>
      </p:sp>
      <p:sp>
        <p:nvSpPr>
          <p:cNvPr id="5" name="TextBox 4">
            <a:extLst>
              <a:ext uri="{FF2B5EF4-FFF2-40B4-BE49-F238E27FC236}">
                <a16:creationId xmlns:a16="http://schemas.microsoft.com/office/drawing/2014/main" id="{9761D38B-7BC9-4823-B604-2D2EEC3C065F}"/>
              </a:ext>
            </a:extLst>
          </p:cNvPr>
          <p:cNvSpPr txBox="1"/>
          <p:nvPr/>
        </p:nvSpPr>
        <p:spPr>
          <a:xfrm>
            <a:off x="1483112" y="3537378"/>
            <a:ext cx="9523142" cy="923330"/>
          </a:xfrm>
          <a:prstGeom prst="rect">
            <a:avLst/>
          </a:prstGeom>
          <a:noFill/>
        </p:spPr>
        <p:txBody>
          <a:bodyPr wrap="square" rtlCol="1" anchor="ctr">
            <a:spAutoFit/>
          </a:bodyPr>
          <a:lstStyle/>
          <a:p>
            <a:pPr algn="just" rtl="1"/>
            <a:r>
              <a:rPr lang="fa-IR" dirty="0">
                <a:latin typeface="Calibri" panose="020F0502020204030204" pitchFamily="34" charset="0"/>
                <a:cs typeface="B Nazanin" panose="00000400000000000000" pitchFamily="2" charset="-78"/>
              </a:rPr>
              <a:t>اکثر داده های فرایندی خط قلع اندود در لاگرهای خط تولید نگهداری می گردد.</a:t>
            </a:r>
          </a:p>
          <a:p>
            <a:pPr algn="r" rtl="1"/>
            <a:r>
              <a:rPr lang="fa-IR" dirty="0">
                <a:latin typeface="Calibri" panose="020F0502020204030204" pitchFamily="34" charset="0"/>
                <a:cs typeface="B Nazanin" panose="00000400000000000000" pitchFamily="2" charset="-78"/>
              </a:rPr>
              <a:t>بسیاری از داده ها در سیستم </a:t>
            </a:r>
            <a:r>
              <a:rPr lang="en-US" dirty="0">
                <a:latin typeface="Calibri" panose="020F0502020204030204" pitchFamily="34" charset="0"/>
                <a:cs typeface="B Nazanin" panose="00000400000000000000" pitchFamily="2" charset="-78"/>
              </a:rPr>
              <a:t>ERP </a:t>
            </a:r>
            <a:r>
              <a:rPr lang="fa-IR" dirty="0">
                <a:latin typeface="Calibri" panose="020F0502020204030204" pitchFamily="34" charset="0"/>
                <a:cs typeface="B Nazanin" panose="00000400000000000000" pitchFamily="2" charset="-78"/>
              </a:rPr>
              <a:t> آرشیو می گردد.</a:t>
            </a:r>
          </a:p>
          <a:p>
            <a:pPr algn="r" rtl="1"/>
            <a:r>
              <a:rPr lang="fa-IR" dirty="0">
                <a:latin typeface="Calibri" panose="020F0502020204030204" pitchFamily="34" charset="0"/>
                <a:cs typeface="B Nazanin" panose="00000400000000000000" pitchFamily="2" charset="-78"/>
              </a:rPr>
              <a:t>برخی از داده های فرایندی در لاگرهای خط تولید یا </a:t>
            </a:r>
            <a:r>
              <a:rPr lang="en-US" dirty="0">
                <a:latin typeface="Calibri" panose="020F0502020204030204" pitchFamily="34" charset="0"/>
                <a:cs typeface="B Nazanin" panose="00000400000000000000" pitchFamily="2" charset="-78"/>
              </a:rPr>
              <a:t>PLC </a:t>
            </a:r>
            <a:r>
              <a:rPr lang="fa-IR" dirty="0">
                <a:latin typeface="Calibri" panose="020F0502020204030204" pitchFamily="34" charset="0"/>
                <a:cs typeface="B Nazanin" panose="00000400000000000000" pitchFamily="2" charset="-78"/>
              </a:rPr>
              <a:t>ها هستند </a:t>
            </a:r>
          </a:p>
        </p:txBody>
      </p:sp>
    </p:spTree>
    <p:extLst>
      <p:ext uri="{BB962C8B-B14F-4D97-AF65-F5344CB8AC3E}">
        <p14:creationId xmlns:p14="http://schemas.microsoft.com/office/powerpoint/2010/main" val="31728132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8E0DECE-C1B9-45ED-AFBA-A915140931DA}"/>
              </a:ext>
            </a:extLst>
          </p:cNvPr>
          <p:cNvSpPr txBox="1"/>
          <p:nvPr/>
        </p:nvSpPr>
        <p:spPr>
          <a:xfrm>
            <a:off x="4970656" y="986212"/>
            <a:ext cx="6105292" cy="369332"/>
          </a:xfrm>
          <a:prstGeom prst="rect">
            <a:avLst/>
          </a:prstGeom>
          <a:noFill/>
        </p:spPr>
        <p:txBody>
          <a:bodyPr wrap="square">
            <a:spAutoFit/>
          </a:bodyPr>
          <a:lstStyle/>
          <a:p>
            <a:pPr algn="r"/>
            <a:r>
              <a:rPr lang="fa-IR" sz="1800" cap="all" dirty="0">
                <a:latin typeface="+mj-lt"/>
                <a:ea typeface="+mj-ea"/>
                <a:cs typeface="+mj-cs"/>
              </a:rPr>
              <a:t>معیار موفقیت پروژه</a:t>
            </a:r>
          </a:p>
        </p:txBody>
      </p:sp>
      <p:sp>
        <p:nvSpPr>
          <p:cNvPr id="5" name="TextBox 4">
            <a:extLst>
              <a:ext uri="{FF2B5EF4-FFF2-40B4-BE49-F238E27FC236}">
                <a16:creationId xmlns:a16="http://schemas.microsoft.com/office/drawing/2014/main" id="{2BFB8F0F-E0B0-44D3-AA23-A12477742658}"/>
              </a:ext>
            </a:extLst>
          </p:cNvPr>
          <p:cNvSpPr txBox="1"/>
          <p:nvPr/>
        </p:nvSpPr>
        <p:spPr>
          <a:xfrm>
            <a:off x="4931626" y="2754120"/>
            <a:ext cx="6105292" cy="369332"/>
          </a:xfrm>
          <a:prstGeom prst="rect">
            <a:avLst/>
          </a:prstGeom>
          <a:noFill/>
        </p:spPr>
        <p:txBody>
          <a:bodyPr wrap="square">
            <a:spAutoFit/>
          </a:bodyPr>
          <a:lstStyle/>
          <a:p>
            <a:pPr algn="r"/>
            <a:r>
              <a:rPr lang="fa-IR" sz="1800" cap="all" dirty="0">
                <a:latin typeface="+mj-lt"/>
                <a:ea typeface="+mj-ea"/>
                <a:cs typeface="+mj-cs"/>
              </a:rPr>
              <a:t>محدودیت ها و الزامات</a:t>
            </a:r>
          </a:p>
        </p:txBody>
      </p:sp>
      <p:sp>
        <p:nvSpPr>
          <p:cNvPr id="7" name="TextBox 6">
            <a:extLst>
              <a:ext uri="{FF2B5EF4-FFF2-40B4-BE49-F238E27FC236}">
                <a16:creationId xmlns:a16="http://schemas.microsoft.com/office/drawing/2014/main" id="{B684DCC0-49C1-4ED0-BD73-064E6FF2E3D3}"/>
              </a:ext>
            </a:extLst>
          </p:cNvPr>
          <p:cNvSpPr txBox="1"/>
          <p:nvPr/>
        </p:nvSpPr>
        <p:spPr>
          <a:xfrm>
            <a:off x="4847992" y="4891360"/>
            <a:ext cx="6105292" cy="369332"/>
          </a:xfrm>
          <a:prstGeom prst="rect">
            <a:avLst/>
          </a:prstGeom>
          <a:noFill/>
        </p:spPr>
        <p:txBody>
          <a:bodyPr wrap="square">
            <a:spAutoFit/>
          </a:bodyPr>
          <a:lstStyle/>
          <a:p>
            <a:pPr algn="r"/>
            <a:r>
              <a:rPr lang="fa-IR" sz="1800" cap="all" dirty="0">
                <a:latin typeface="+mj-lt"/>
                <a:ea typeface="+mj-ea"/>
                <a:cs typeface="+mj-cs"/>
              </a:rPr>
              <a:t>تماس و مسئول پروژه</a:t>
            </a:r>
          </a:p>
        </p:txBody>
      </p:sp>
      <p:sp>
        <p:nvSpPr>
          <p:cNvPr id="2" name="TextBox 1">
            <a:extLst>
              <a:ext uri="{FF2B5EF4-FFF2-40B4-BE49-F238E27FC236}">
                <a16:creationId xmlns:a16="http://schemas.microsoft.com/office/drawing/2014/main" id="{70F19AC0-E198-4963-9C6E-ED14ED1FB184}"/>
              </a:ext>
            </a:extLst>
          </p:cNvPr>
          <p:cNvSpPr txBox="1"/>
          <p:nvPr/>
        </p:nvSpPr>
        <p:spPr>
          <a:xfrm>
            <a:off x="5653668" y="1795346"/>
            <a:ext cx="5118410" cy="369332"/>
          </a:xfrm>
          <a:prstGeom prst="rect">
            <a:avLst/>
          </a:prstGeom>
          <a:noFill/>
        </p:spPr>
        <p:txBody>
          <a:bodyPr wrap="square" rtlCol="1">
            <a:spAutoFit/>
          </a:bodyPr>
          <a:lstStyle/>
          <a:p>
            <a:pPr algn="r" rtl="1"/>
            <a:r>
              <a:rPr lang="fa-IR" dirty="0"/>
              <a:t>افزایش پایداری کیفی محصول</a:t>
            </a:r>
          </a:p>
        </p:txBody>
      </p:sp>
      <p:sp>
        <p:nvSpPr>
          <p:cNvPr id="4" name="TextBox 3">
            <a:extLst>
              <a:ext uri="{FF2B5EF4-FFF2-40B4-BE49-F238E27FC236}">
                <a16:creationId xmlns:a16="http://schemas.microsoft.com/office/drawing/2014/main" id="{E354C39B-A136-4BDD-AC98-DF24A45C6DBF}"/>
              </a:ext>
            </a:extLst>
          </p:cNvPr>
          <p:cNvSpPr txBox="1"/>
          <p:nvPr/>
        </p:nvSpPr>
        <p:spPr>
          <a:xfrm>
            <a:off x="7081024" y="3523785"/>
            <a:ext cx="3994924" cy="369332"/>
          </a:xfrm>
          <a:prstGeom prst="rect">
            <a:avLst/>
          </a:prstGeom>
          <a:noFill/>
        </p:spPr>
        <p:txBody>
          <a:bodyPr wrap="square" rtlCol="1">
            <a:spAutoFit/>
          </a:bodyPr>
          <a:lstStyle/>
          <a:p>
            <a:pPr algn="r" rtl="1"/>
            <a:r>
              <a:rPr lang="fa-IR" dirty="0"/>
              <a:t>عدم تاثیر بر تولید و کمیت محصول</a:t>
            </a:r>
          </a:p>
        </p:txBody>
      </p:sp>
      <p:sp>
        <p:nvSpPr>
          <p:cNvPr id="6" name="TextBox 5">
            <a:extLst>
              <a:ext uri="{FF2B5EF4-FFF2-40B4-BE49-F238E27FC236}">
                <a16:creationId xmlns:a16="http://schemas.microsoft.com/office/drawing/2014/main" id="{F69DB52C-F8ED-480A-BD1F-006E9E406CE4}"/>
              </a:ext>
            </a:extLst>
          </p:cNvPr>
          <p:cNvSpPr txBox="1"/>
          <p:nvPr/>
        </p:nvSpPr>
        <p:spPr>
          <a:xfrm>
            <a:off x="7482468" y="5497551"/>
            <a:ext cx="3470816" cy="369332"/>
          </a:xfrm>
          <a:prstGeom prst="rect">
            <a:avLst/>
          </a:prstGeom>
          <a:noFill/>
        </p:spPr>
        <p:txBody>
          <a:bodyPr wrap="square" rtlCol="1">
            <a:spAutoFit/>
          </a:bodyPr>
          <a:lstStyle/>
          <a:p>
            <a:pPr algn="r" rtl="1"/>
            <a:r>
              <a:rPr lang="fa-IR" dirty="0"/>
              <a:t>آقای مهندس قرمزی</a:t>
            </a:r>
          </a:p>
        </p:txBody>
      </p:sp>
    </p:spTree>
    <p:extLst>
      <p:ext uri="{BB962C8B-B14F-4D97-AF65-F5344CB8AC3E}">
        <p14:creationId xmlns:p14="http://schemas.microsoft.com/office/powerpoint/2010/main" val="38630612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434D21-E49E-42DE-B3C5-68022FA0F88C}"/>
              </a:ext>
            </a:extLst>
          </p:cNvPr>
          <p:cNvSpPr>
            <a:spLocks noGrp="1"/>
          </p:cNvSpPr>
          <p:nvPr>
            <p:ph type="title"/>
          </p:nvPr>
        </p:nvSpPr>
        <p:spPr>
          <a:xfrm>
            <a:off x="1952935" y="804519"/>
            <a:ext cx="9101920" cy="923919"/>
          </a:xfrm>
        </p:spPr>
        <p:txBody>
          <a:bodyPr>
            <a:normAutofit fontScale="90000"/>
          </a:bodyPr>
          <a:lstStyle/>
          <a:p>
            <a:pPr algn="r"/>
            <a:r>
              <a:rPr lang="fa-IR" sz="3600" b="1" dirty="0"/>
              <a:t>3-کاهش عیوب کیفی در خط قلع اندود با استفاده از هوش مصنوعی</a:t>
            </a:r>
          </a:p>
        </p:txBody>
      </p:sp>
      <p:sp>
        <p:nvSpPr>
          <p:cNvPr id="3" name="Content Placeholder 2">
            <a:extLst>
              <a:ext uri="{FF2B5EF4-FFF2-40B4-BE49-F238E27FC236}">
                <a16:creationId xmlns:a16="http://schemas.microsoft.com/office/drawing/2014/main" id="{52E82C4B-1115-4596-AA74-5FD040BDFA44}"/>
              </a:ext>
            </a:extLst>
          </p:cNvPr>
          <p:cNvSpPr>
            <a:spLocks noGrp="1"/>
          </p:cNvSpPr>
          <p:nvPr>
            <p:ph idx="1"/>
          </p:nvPr>
        </p:nvSpPr>
        <p:spPr>
          <a:xfrm>
            <a:off x="1451579" y="2163337"/>
            <a:ext cx="9603275" cy="3456878"/>
          </a:xfrm>
        </p:spPr>
        <p:txBody>
          <a:bodyPr>
            <a:normAutofit/>
          </a:bodyPr>
          <a:lstStyle/>
          <a:p>
            <a:endParaRPr lang="fa-IR" dirty="0"/>
          </a:p>
          <a:p>
            <a:endParaRPr lang="fa-IR" dirty="0"/>
          </a:p>
          <a:p>
            <a:endParaRPr lang="fa-IR" dirty="0"/>
          </a:p>
          <a:p>
            <a:endParaRPr lang="fa-IR" dirty="0"/>
          </a:p>
        </p:txBody>
      </p:sp>
      <p:grpSp>
        <p:nvGrpSpPr>
          <p:cNvPr id="4" name="Group 9">
            <a:extLst>
              <a:ext uri="{FF2B5EF4-FFF2-40B4-BE49-F238E27FC236}">
                <a16:creationId xmlns:a16="http://schemas.microsoft.com/office/drawing/2014/main" id="{14C34DEB-C4EF-4838-815F-2B8F1F68424E}"/>
              </a:ext>
            </a:extLst>
          </p:cNvPr>
          <p:cNvGrpSpPr>
            <a:grpSpLocks/>
          </p:cNvGrpSpPr>
          <p:nvPr/>
        </p:nvGrpSpPr>
        <p:grpSpPr bwMode="auto">
          <a:xfrm>
            <a:off x="227510" y="282872"/>
            <a:ext cx="1819275" cy="809625"/>
            <a:chOff x="48" y="48"/>
            <a:chExt cx="1296" cy="624"/>
          </a:xfrm>
        </p:grpSpPr>
        <p:sp>
          <p:nvSpPr>
            <p:cNvPr id="5" name="Rectangle 10">
              <a:extLst>
                <a:ext uri="{FF2B5EF4-FFF2-40B4-BE49-F238E27FC236}">
                  <a16:creationId xmlns:a16="http://schemas.microsoft.com/office/drawing/2014/main" id="{47742D9F-28A2-463F-AED5-9689333946B4}"/>
                </a:ext>
              </a:extLst>
            </p:cNvPr>
            <p:cNvSpPr>
              <a:spLocks noChangeArrowheads="1"/>
            </p:cNvSpPr>
            <p:nvPr/>
          </p:nvSpPr>
          <p:spPr bwMode="auto">
            <a:xfrm>
              <a:off x="48" y="48"/>
              <a:ext cx="1296" cy="624"/>
            </a:xfrm>
            <a:prstGeom prst="rect">
              <a:avLst/>
            </a:prstGeom>
            <a:solidFill>
              <a:srgbClr val="FFFFFF"/>
            </a:solidFill>
            <a:ln w="9525">
              <a:solidFill>
                <a:srgbClr val="000000"/>
              </a:solidFill>
              <a:miter lim="800000"/>
              <a:headEnd/>
              <a:tailEnd/>
            </a:ln>
            <a:effectLst>
              <a:outerShdw dist="107763" dir="2700000" algn="ctr" rotWithShape="0">
                <a:srgbClr val="000000"/>
              </a:outerShdw>
            </a:effectLst>
          </p:spPr>
          <p:txBody>
            <a:bodyPr/>
            <a:lstStyle/>
            <a:p>
              <a:pPr>
                <a:defRPr/>
              </a:pPr>
              <a:endParaRPr lang="en-US" dirty="0"/>
            </a:p>
          </p:txBody>
        </p:sp>
        <p:grpSp>
          <p:nvGrpSpPr>
            <p:cNvPr id="6" name="Group 11">
              <a:extLst>
                <a:ext uri="{FF2B5EF4-FFF2-40B4-BE49-F238E27FC236}">
                  <a16:creationId xmlns:a16="http://schemas.microsoft.com/office/drawing/2014/main" id="{2179CAE2-3FBF-4917-8AAE-C83C020DEFE3}"/>
                </a:ext>
              </a:extLst>
            </p:cNvPr>
            <p:cNvGrpSpPr>
              <a:grpSpLocks/>
            </p:cNvGrpSpPr>
            <p:nvPr/>
          </p:nvGrpSpPr>
          <p:grpSpPr bwMode="auto">
            <a:xfrm>
              <a:off x="1010" y="94"/>
              <a:ext cx="286" cy="357"/>
              <a:chOff x="14728" y="3789"/>
              <a:chExt cx="1638" cy="1638"/>
            </a:xfrm>
          </p:grpSpPr>
          <p:sp>
            <p:nvSpPr>
              <p:cNvPr id="16" name="Oval 12">
                <a:extLst>
                  <a:ext uri="{FF2B5EF4-FFF2-40B4-BE49-F238E27FC236}">
                    <a16:creationId xmlns:a16="http://schemas.microsoft.com/office/drawing/2014/main" id="{C9C6FD47-1E8C-4A3E-80E4-91ECE122C4F8}"/>
                  </a:ext>
                </a:extLst>
              </p:cNvPr>
              <p:cNvSpPr>
                <a:spLocks noChangeArrowheads="1"/>
              </p:cNvSpPr>
              <p:nvPr/>
            </p:nvSpPr>
            <p:spPr bwMode="auto">
              <a:xfrm>
                <a:off x="14728" y="3789"/>
                <a:ext cx="1638" cy="1638"/>
              </a:xfrm>
              <a:prstGeom prst="ellipse">
                <a:avLst/>
              </a:prstGeom>
              <a:solidFill>
                <a:srgbClr val="000000"/>
              </a:solidFill>
              <a:ln w="9525">
                <a:solidFill>
                  <a:srgbClr val="000000"/>
                </a:solidFill>
                <a:round/>
                <a:headEnd/>
                <a:tailEnd/>
              </a:ln>
            </p:spPr>
            <p:txBody>
              <a:bodyPr/>
              <a:lstStyle/>
              <a:p>
                <a:endParaRPr lang="en-US" dirty="0"/>
              </a:p>
            </p:txBody>
          </p:sp>
          <p:sp>
            <p:nvSpPr>
              <p:cNvPr id="17" name="Oval 13">
                <a:extLst>
                  <a:ext uri="{FF2B5EF4-FFF2-40B4-BE49-F238E27FC236}">
                    <a16:creationId xmlns:a16="http://schemas.microsoft.com/office/drawing/2014/main" id="{7FD3FB9C-D279-4D09-8635-8E804A9EB5B0}"/>
                  </a:ext>
                </a:extLst>
              </p:cNvPr>
              <p:cNvSpPr>
                <a:spLocks noChangeArrowheads="1"/>
              </p:cNvSpPr>
              <p:nvPr/>
            </p:nvSpPr>
            <p:spPr bwMode="auto">
              <a:xfrm>
                <a:off x="15322" y="4381"/>
                <a:ext cx="468" cy="468"/>
              </a:xfrm>
              <a:prstGeom prst="ellipse">
                <a:avLst/>
              </a:prstGeom>
              <a:solidFill>
                <a:srgbClr val="FFFFFF"/>
              </a:solidFill>
              <a:ln w="9525">
                <a:solidFill>
                  <a:srgbClr val="000000"/>
                </a:solidFill>
                <a:round/>
                <a:headEnd/>
                <a:tailEnd/>
              </a:ln>
            </p:spPr>
            <p:txBody>
              <a:bodyPr/>
              <a:lstStyle/>
              <a:p>
                <a:endParaRPr lang="en-US" dirty="0"/>
              </a:p>
            </p:txBody>
          </p:sp>
        </p:grpSp>
        <p:sp>
          <p:nvSpPr>
            <p:cNvPr id="7" name="Rectangle 14">
              <a:extLst>
                <a:ext uri="{FF2B5EF4-FFF2-40B4-BE49-F238E27FC236}">
                  <a16:creationId xmlns:a16="http://schemas.microsoft.com/office/drawing/2014/main" id="{B5A871B7-51EC-444C-8EF4-0DB446499055}"/>
                </a:ext>
              </a:extLst>
            </p:cNvPr>
            <p:cNvSpPr>
              <a:spLocks noChangeArrowheads="1"/>
            </p:cNvSpPr>
            <p:nvPr/>
          </p:nvSpPr>
          <p:spPr bwMode="auto">
            <a:xfrm>
              <a:off x="1010" y="256"/>
              <a:ext cx="82" cy="370"/>
            </a:xfrm>
            <a:prstGeom prst="rect">
              <a:avLst/>
            </a:prstGeom>
            <a:solidFill>
              <a:srgbClr val="000000"/>
            </a:solidFill>
            <a:ln w="9525">
              <a:solidFill>
                <a:srgbClr val="000000"/>
              </a:solidFill>
              <a:miter lim="800000"/>
              <a:headEnd/>
              <a:tailEnd/>
            </a:ln>
          </p:spPr>
          <p:txBody>
            <a:bodyPr/>
            <a:lstStyle/>
            <a:p>
              <a:endParaRPr lang="en-US" dirty="0"/>
            </a:p>
          </p:txBody>
        </p:sp>
        <p:grpSp>
          <p:nvGrpSpPr>
            <p:cNvPr id="8" name="Group 15">
              <a:extLst>
                <a:ext uri="{FF2B5EF4-FFF2-40B4-BE49-F238E27FC236}">
                  <a16:creationId xmlns:a16="http://schemas.microsoft.com/office/drawing/2014/main" id="{414E584B-4EDA-4D2C-85AA-EC3436A8CB8E}"/>
                </a:ext>
              </a:extLst>
            </p:cNvPr>
            <p:cNvGrpSpPr>
              <a:grpSpLocks/>
            </p:cNvGrpSpPr>
            <p:nvPr/>
          </p:nvGrpSpPr>
          <p:grpSpPr bwMode="auto">
            <a:xfrm>
              <a:off x="431" y="94"/>
              <a:ext cx="287" cy="357"/>
              <a:chOff x="14728" y="3789"/>
              <a:chExt cx="1638" cy="1638"/>
            </a:xfrm>
          </p:grpSpPr>
          <p:sp>
            <p:nvSpPr>
              <p:cNvPr id="14" name="Oval 16">
                <a:extLst>
                  <a:ext uri="{FF2B5EF4-FFF2-40B4-BE49-F238E27FC236}">
                    <a16:creationId xmlns:a16="http://schemas.microsoft.com/office/drawing/2014/main" id="{17C88D04-1266-472B-BE62-FC706A7B5339}"/>
                  </a:ext>
                </a:extLst>
              </p:cNvPr>
              <p:cNvSpPr>
                <a:spLocks noChangeArrowheads="1"/>
              </p:cNvSpPr>
              <p:nvPr/>
            </p:nvSpPr>
            <p:spPr bwMode="auto">
              <a:xfrm>
                <a:off x="14728" y="3789"/>
                <a:ext cx="1638" cy="1638"/>
              </a:xfrm>
              <a:prstGeom prst="ellipse">
                <a:avLst/>
              </a:prstGeom>
              <a:solidFill>
                <a:srgbClr val="000000"/>
              </a:solidFill>
              <a:ln w="9525">
                <a:solidFill>
                  <a:srgbClr val="000000"/>
                </a:solidFill>
                <a:round/>
                <a:headEnd/>
                <a:tailEnd/>
              </a:ln>
            </p:spPr>
            <p:txBody>
              <a:bodyPr/>
              <a:lstStyle/>
              <a:p>
                <a:endParaRPr lang="en-US" dirty="0"/>
              </a:p>
            </p:txBody>
          </p:sp>
          <p:sp>
            <p:nvSpPr>
              <p:cNvPr id="15" name="Oval 17">
                <a:extLst>
                  <a:ext uri="{FF2B5EF4-FFF2-40B4-BE49-F238E27FC236}">
                    <a16:creationId xmlns:a16="http://schemas.microsoft.com/office/drawing/2014/main" id="{6D3531BA-73AE-43BE-9D9D-85ED5A475011}"/>
                  </a:ext>
                </a:extLst>
              </p:cNvPr>
              <p:cNvSpPr>
                <a:spLocks noChangeArrowheads="1"/>
              </p:cNvSpPr>
              <p:nvPr/>
            </p:nvSpPr>
            <p:spPr bwMode="auto">
              <a:xfrm>
                <a:off x="15322" y="4381"/>
                <a:ext cx="468" cy="468"/>
              </a:xfrm>
              <a:prstGeom prst="ellipse">
                <a:avLst/>
              </a:prstGeom>
              <a:solidFill>
                <a:srgbClr val="FFFFFF"/>
              </a:solidFill>
              <a:ln w="9525">
                <a:solidFill>
                  <a:srgbClr val="000000"/>
                </a:solidFill>
                <a:round/>
                <a:headEnd/>
                <a:tailEnd/>
              </a:ln>
            </p:spPr>
            <p:txBody>
              <a:bodyPr/>
              <a:lstStyle/>
              <a:p>
                <a:endParaRPr lang="en-US" dirty="0"/>
              </a:p>
            </p:txBody>
          </p:sp>
        </p:grpSp>
        <p:sp>
          <p:nvSpPr>
            <p:cNvPr id="9" name="Rectangle 18">
              <a:extLst>
                <a:ext uri="{FF2B5EF4-FFF2-40B4-BE49-F238E27FC236}">
                  <a16:creationId xmlns:a16="http://schemas.microsoft.com/office/drawing/2014/main" id="{065D8E3F-BC62-474D-AA78-D1FEFFB69656}"/>
                </a:ext>
              </a:extLst>
            </p:cNvPr>
            <p:cNvSpPr>
              <a:spLocks noChangeArrowheads="1"/>
            </p:cNvSpPr>
            <p:nvPr/>
          </p:nvSpPr>
          <p:spPr bwMode="auto">
            <a:xfrm>
              <a:off x="636" y="256"/>
              <a:ext cx="82" cy="370"/>
            </a:xfrm>
            <a:prstGeom prst="rect">
              <a:avLst/>
            </a:prstGeom>
            <a:solidFill>
              <a:srgbClr val="000000"/>
            </a:solidFill>
            <a:ln w="9525">
              <a:solidFill>
                <a:srgbClr val="000000"/>
              </a:solidFill>
              <a:miter lim="800000"/>
              <a:headEnd/>
              <a:tailEnd/>
            </a:ln>
          </p:spPr>
          <p:txBody>
            <a:bodyPr/>
            <a:lstStyle/>
            <a:p>
              <a:endParaRPr lang="en-US" dirty="0"/>
            </a:p>
          </p:txBody>
        </p:sp>
        <p:sp>
          <p:nvSpPr>
            <p:cNvPr id="10" name="Oval 19">
              <a:extLst>
                <a:ext uri="{FF2B5EF4-FFF2-40B4-BE49-F238E27FC236}">
                  <a16:creationId xmlns:a16="http://schemas.microsoft.com/office/drawing/2014/main" id="{6E39F912-6046-4226-9301-F7520B8935E9}"/>
                </a:ext>
              </a:extLst>
            </p:cNvPr>
            <p:cNvSpPr>
              <a:spLocks noChangeArrowheads="1"/>
            </p:cNvSpPr>
            <p:nvPr/>
          </p:nvSpPr>
          <p:spPr bwMode="auto">
            <a:xfrm>
              <a:off x="721" y="213"/>
              <a:ext cx="286" cy="357"/>
            </a:xfrm>
            <a:prstGeom prst="ellipse">
              <a:avLst/>
            </a:prstGeom>
            <a:solidFill>
              <a:srgbClr val="000000"/>
            </a:solidFill>
            <a:ln w="9525">
              <a:solidFill>
                <a:srgbClr val="000000"/>
              </a:solidFill>
              <a:round/>
              <a:headEnd/>
              <a:tailEnd/>
            </a:ln>
          </p:spPr>
          <p:txBody>
            <a:bodyPr/>
            <a:lstStyle/>
            <a:p>
              <a:endParaRPr lang="en-US" dirty="0"/>
            </a:p>
          </p:txBody>
        </p:sp>
        <p:sp>
          <p:nvSpPr>
            <p:cNvPr id="11" name="Oval 20">
              <a:extLst>
                <a:ext uri="{FF2B5EF4-FFF2-40B4-BE49-F238E27FC236}">
                  <a16:creationId xmlns:a16="http://schemas.microsoft.com/office/drawing/2014/main" id="{8CF1A625-C85B-4431-B18B-02E212F39373}"/>
                </a:ext>
              </a:extLst>
            </p:cNvPr>
            <p:cNvSpPr>
              <a:spLocks noChangeArrowheads="1"/>
            </p:cNvSpPr>
            <p:nvPr/>
          </p:nvSpPr>
          <p:spPr bwMode="auto">
            <a:xfrm>
              <a:off x="825" y="348"/>
              <a:ext cx="81" cy="102"/>
            </a:xfrm>
            <a:prstGeom prst="ellipse">
              <a:avLst/>
            </a:prstGeom>
            <a:solidFill>
              <a:srgbClr val="FFFFFF"/>
            </a:solidFill>
            <a:ln w="9525">
              <a:solidFill>
                <a:srgbClr val="000000"/>
              </a:solidFill>
              <a:round/>
              <a:headEnd/>
              <a:tailEnd/>
            </a:ln>
          </p:spPr>
          <p:txBody>
            <a:bodyPr/>
            <a:lstStyle/>
            <a:p>
              <a:endParaRPr lang="en-US" dirty="0"/>
            </a:p>
          </p:txBody>
        </p:sp>
        <p:sp>
          <p:nvSpPr>
            <p:cNvPr id="12" name="Oval 21">
              <a:extLst>
                <a:ext uri="{FF2B5EF4-FFF2-40B4-BE49-F238E27FC236}">
                  <a16:creationId xmlns:a16="http://schemas.microsoft.com/office/drawing/2014/main" id="{4084C46F-8DE0-475E-B7B5-9C07931F5F31}"/>
                </a:ext>
              </a:extLst>
            </p:cNvPr>
            <p:cNvSpPr>
              <a:spLocks noChangeArrowheads="1"/>
            </p:cNvSpPr>
            <p:nvPr/>
          </p:nvSpPr>
          <p:spPr bwMode="auto">
            <a:xfrm>
              <a:off x="821" y="111"/>
              <a:ext cx="82" cy="102"/>
            </a:xfrm>
            <a:prstGeom prst="ellipse">
              <a:avLst/>
            </a:prstGeom>
            <a:solidFill>
              <a:srgbClr val="000000"/>
            </a:solidFill>
            <a:ln w="9525">
              <a:solidFill>
                <a:srgbClr val="000000"/>
              </a:solidFill>
              <a:round/>
              <a:headEnd/>
              <a:tailEnd/>
            </a:ln>
          </p:spPr>
          <p:txBody>
            <a:bodyPr/>
            <a:lstStyle/>
            <a:p>
              <a:endParaRPr lang="en-US" dirty="0"/>
            </a:p>
          </p:txBody>
        </p:sp>
        <p:sp>
          <p:nvSpPr>
            <p:cNvPr id="13" name="WordArt 22">
              <a:extLst>
                <a:ext uri="{FF2B5EF4-FFF2-40B4-BE49-F238E27FC236}">
                  <a16:creationId xmlns:a16="http://schemas.microsoft.com/office/drawing/2014/main" id="{96AD63FC-753C-4FC6-9324-9DA8D719EFD1}"/>
                </a:ext>
              </a:extLst>
            </p:cNvPr>
            <p:cNvSpPr>
              <a:spLocks noChangeArrowheads="1" noChangeShapeType="1" noTextEdit="1"/>
            </p:cNvSpPr>
            <p:nvPr/>
          </p:nvSpPr>
          <p:spPr bwMode="auto">
            <a:xfrm>
              <a:off x="136" y="64"/>
              <a:ext cx="240" cy="576"/>
            </a:xfrm>
            <a:prstGeom prst="rect">
              <a:avLst/>
            </a:prstGeom>
          </p:spPr>
          <p:txBody>
            <a:bodyPr wrap="none" fromWordArt="1">
              <a:prstTxWarp prst="textPlain">
                <a:avLst>
                  <a:gd name="adj" fmla="val 50000"/>
                </a:avLst>
              </a:prstTxWarp>
            </a:bodyPr>
            <a:lstStyle/>
            <a:p>
              <a:r>
                <a:rPr lang="fa-IR" sz="3600" b="1" kern="10">
                  <a:ln w="9525">
                    <a:noFill/>
                    <a:round/>
                    <a:headEnd/>
                    <a:tailEnd/>
                  </a:ln>
                  <a:solidFill>
                    <a:srgbClr val="000000"/>
                  </a:solidFill>
                  <a:latin typeface="Times New Roman"/>
                  <a:cs typeface="Times New Roman"/>
                </a:rPr>
                <a:t>مجتمع</a:t>
              </a:r>
            </a:p>
            <a:p>
              <a:r>
                <a:rPr lang="fa-IR" sz="3600" b="1" kern="10">
                  <a:ln w="9525">
                    <a:noFill/>
                    <a:round/>
                    <a:headEnd/>
                    <a:tailEnd/>
                  </a:ln>
                  <a:solidFill>
                    <a:srgbClr val="000000"/>
                  </a:solidFill>
                  <a:latin typeface="Times New Roman"/>
                  <a:cs typeface="Times New Roman"/>
                </a:rPr>
                <a:t>فولاد</a:t>
              </a:r>
            </a:p>
            <a:p>
              <a:r>
                <a:rPr lang="fa-IR" sz="3600" b="1" kern="10">
                  <a:ln w="9525">
                    <a:noFill/>
                    <a:round/>
                    <a:headEnd/>
                    <a:tailEnd/>
                  </a:ln>
                  <a:solidFill>
                    <a:srgbClr val="000000"/>
                  </a:solidFill>
                  <a:latin typeface="Times New Roman"/>
                  <a:cs typeface="Times New Roman"/>
                </a:rPr>
                <a:t>مباركه</a:t>
              </a:r>
              <a:endParaRPr lang="en-US" sz="3600" b="1" kern="10" dirty="0">
                <a:ln w="9525">
                  <a:noFill/>
                  <a:round/>
                  <a:headEnd/>
                  <a:tailEnd/>
                </a:ln>
                <a:solidFill>
                  <a:srgbClr val="000000"/>
                </a:solidFill>
                <a:latin typeface="Times New Roman"/>
                <a:cs typeface="Times New Roman"/>
              </a:endParaRPr>
            </a:p>
          </p:txBody>
        </p:sp>
      </p:grpSp>
      <p:pic>
        <p:nvPicPr>
          <p:cNvPr id="18" name="Picture 17">
            <a:extLst>
              <a:ext uri="{FF2B5EF4-FFF2-40B4-BE49-F238E27FC236}">
                <a16:creationId xmlns:a16="http://schemas.microsoft.com/office/drawing/2014/main" id="{B8A5C770-599A-470D-A0BB-970EFCF592F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1250" y="1951463"/>
            <a:ext cx="10143604" cy="4102018"/>
          </a:xfrm>
          <a:prstGeom prst="rect">
            <a:avLst/>
          </a:prstGeom>
          <a:noFill/>
          <a:ln>
            <a:noFill/>
          </a:ln>
        </p:spPr>
      </p:pic>
    </p:spTree>
    <p:extLst>
      <p:ext uri="{BB962C8B-B14F-4D97-AF65-F5344CB8AC3E}">
        <p14:creationId xmlns:p14="http://schemas.microsoft.com/office/powerpoint/2010/main" val="10700173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FA3611E-4429-4D3E-A34C-8A45A008D793}"/>
              </a:ext>
            </a:extLst>
          </p:cNvPr>
          <p:cNvSpPr txBox="1"/>
          <p:nvPr/>
        </p:nvSpPr>
        <p:spPr>
          <a:xfrm>
            <a:off x="4473498" y="691374"/>
            <a:ext cx="6991814" cy="584775"/>
          </a:xfrm>
          <a:prstGeom prst="rect">
            <a:avLst/>
          </a:prstGeom>
          <a:noFill/>
        </p:spPr>
        <p:txBody>
          <a:bodyPr wrap="square" rtlCol="1">
            <a:spAutoFit/>
          </a:bodyPr>
          <a:lstStyle/>
          <a:p>
            <a:pPr algn="r"/>
            <a:r>
              <a:rPr lang="fa-IR" sz="3200" cap="all" dirty="0">
                <a:latin typeface="+mj-lt"/>
                <a:ea typeface="+mj-ea"/>
                <a:cs typeface="+mj-cs"/>
              </a:rPr>
              <a:t>شرح</a:t>
            </a:r>
            <a:r>
              <a:rPr lang="fa-IR" dirty="0">
                <a:cs typeface="+mj-cs"/>
              </a:rPr>
              <a:t> </a:t>
            </a:r>
            <a:r>
              <a:rPr lang="fa-IR" sz="3200" cap="all" dirty="0">
                <a:latin typeface="+mj-lt"/>
                <a:ea typeface="+mj-ea"/>
                <a:cs typeface="+mj-cs"/>
              </a:rPr>
              <a:t>فرایند</a:t>
            </a:r>
            <a:r>
              <a:rPr lang="fa-IR" dirty="0">
                <a:cs typeface="+mj-cs"/>
              </a:rPr>
              <a:t> </a:t>
            </a:r>
            <a:r>
              <a:rPr lang="fa-IR" sz="3200" cap="all" dirty="0">
                <a:latin typeface="+mj-lt"/>
                <a:ea typeface="+mj-ea"/>
                <a:cs typeface="+mj-cs"/>
              </a:rPr>
              <a:t>مرتبط</a:t>
            </a:r>
            <a:r>
              <a:rPr lang="fa-IR" dirty="0">
                <a:cs typeface="+mj-cs"/>
              </a:rPr>
              <a:t> </a:t>
            </a:r>
            <a:r>
              <a:rPr lang="fa-IR" sz="3200" cap="all" dirty="0">
                <a:latin typeface="+mj-lt"/>
                <a:ea typeface="+mj-ea"/>
                <a:cs typeface="+mj-cs"/>
              </a:rPr>
              <a:t>با</a:t>
            </a:r>
            <a:r>
              <a:rPr lang="fa-IR" dirty="0">
                <a:cs typeface="+mj-cs"/>
              </a:rPr>
              <a:t> </a:t>
            </a:r>
            <a:r>
              <a:rPr lang="fa-IR" sz="3200" cap="all" dirty="0">
                <a:latin typeface="+mj-lt"/>
                <a:ea typeface="+mj-ea"/>
                <a:cs typeface="+mj-cs"/>
              </a:rPr>
              <a:t>چالش:</a:t>
            </a:r>
          </a:p>
        </p:txBody>
      </p:sp>
      <p:sp>
        <p:nvSpPr>
          <p:cNvPr id="7" name="Content Placeholder 2">
            <a:extLst>
              <a:ext uri="{FF2B5EF4-FFF2-40B4-BE49-F238E27FC236}">
                <a16:creationId xmlns:a16="http://schemas.microsoft.com/office/drawing/2014/main" id="{224A1CFD-47ED-461F-867F-638A3F4A46A4}"/>
              </a:ext>
            </a:extLst>
          </p:cNvPr>
          <p:cNvSpPr txBox="1">
            <a:spLocks/>
          </p:cNvSpPr>
          <p:nvPr/>
        </p:nvSpPr>
        <p:spPr>
          <a:xfrm>
            <a:off x="1190396" y="1276149"/>
            <a:ext cx="10515600" cy="3836798"/>
          </a:xfrm>
          <a:prstGeom prst="rect">
            <a:avLst/>
          </a:prstGeom>
        </p:spPr>
        <p:txBody>
          <a:bodyPr>
            <a:normAutofit fontScale="92500" lnSpcReduction="10000"/>
          </a:bodyPr>
          <a:lstStyle>
            <a:lvl1pPr marL="228600" indent="-228600" algn="r" defTabSz="914400" rtl="1"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a:lstStyle>
          <a:p>
            <a:pPr marL="0" indent="0">
              <a:buFont typeface="Arial" panose="020B0604020202020204" pitchFamily="34" charset="0"/>
              <a:buNone/>
            </a:pPr>
            <a:r>
              <a:rPr lang="fa-IR" sz="3000" b="1" dirty="0">
                <a:effectLst>
                  <a:glow rad="63500">
                    <a:schemeClr val="accent6">
                      <a:satMod val="175000"/>
                      <a:alpha val="40000"/>
                    </a:schemeClr>
                  </a:glow>
                </a:effectLst>
                <a:latin typeface="Calibri" panose="020F0502020204030204" pitchFamily="34" charset="0"/>
                <a:ea typeface="Calibri" panose="020F0502020204030204" pitchFamily="34" charset="0"/>
                <a:cs typeface="B Nazanin" panose="00000400000000000000" pitchFamily="2" charset="-78"/>
              </a:rPr>
              <a:t>قسمت فرآیند شامل تجهیزات زیر است.</a:t>
            </a:r>
          </a:p>
          <a:p>
            <a:pPr marL="0" indent="0">
              <a:buFont typeface="Arial" panose="020B0604020202020204" pitchFamily="34" charset="0"/>
              <a:buNone/>
            </a:pPr>
            <a:r>
              <a:rPr lang="fa-IR" b="1" dirty="0">
                <a:latin typeface="Calibri" panose="020F0502020204030204" pitchFamily="34" charset="0"/>
                <a:ea typeface="Calibri" panose="020F0502020204030204" pitchFamily="34" charset="0"/>
                <a:cs typeface="B Nazanin" panose="00000400000000000000" pitchFamily="2" charset="-78"/>
              </a:rPr>
              <a:t>1-  شستشوی بازی</a:t>
            </a:r>
          </a:p>
          <a:p>
            <a:pPr marL="0" indent="0">
              <a:buFont typeface="Arial" panose="020B0604020202020204" pitchFamily="34" charset="0"/>
              <a:buNone/>
            </a:pPr>
            <a:r>
              <a:rPr lang="fa-IR" b="1" dirty="0">
                <a:latin typeface="Calibri" panose="020F0502020204030204" pitchFamily="34" charset="0"/>
                <a:ea typeface="Calibri" panose="020F0502020204030204" pitchFamily="34" charset="0"/>
                <a:cs typeface="B Nazanin" panose="00000400000000000000" pitchFamily="2" charset="-78"/>
              </a:rPr>
              <a:t>2- دستگاه موج گیر</a:t>
            </a:r>
          </a:p>
          <a:p>
            <a:pPr marL="0" indent="0">
              <a:buFont typeface="Arial" panose="020B0604020202020204" pitchFamily="34" charset="0"/>
              <a:buNone/>
            </a:pPr>
            <a:r>
              <a:rPr lang="fa-IR" b="1" dirty="0">
                <a:latin typeface="Calibri" panose="020F0502020204030204" pitchFamily="34" charset="0"/>
                <a:ea typeface="Calibri" panose="020F0502020204030204" pitchFamily="34" charset="0"/>
                <a:cs typeface="B Nazanin" panose="00000400000000000000" pitchFamily="2" charset="-78"/>
              </a:rPr>
              <a:t>3- شستشوی اسیدی</a:t>
            </a:r>
          </a:p>
          <a:p>
            <a:pPr marL="0" indent="0">
              <a:buFont typeface="Arial" panose="020B0604020202020204" pitchFamily="34" charset="0"/>
              <a:buNone/>
            </a:pPr>
            <a:r>
              <a:rPr lang="fa-IR" b="1" dirty="0">
                <a:latin typeface="Calibri" panose="020F0502020204030204" pitchFamily="34" charset="0"/>
                <a:ea typeface="Calibri" panose="020F0502020204030204" pitchFamily="34" charset="0"/>
                <a:cs typeface="B Nazanin" panose="00000400000000000000" pitchFamily="2" charset="-78"/>
              </a:rPr>
              <a:t>4- پوشش دهی قلع</a:t>
            </a:r>
          </a:p>
          <a:p>
            <a:pPr marL="0" indent="0">
              <a:buFont typeface="Arial" panose="020B0604020202020204" pitchFamily="34" charset="0"/>
              <a:buNone/>
            </a:pPr>
            <a:r>
              <a:rPr lang="fa-IR" b="1" dirty="0">
                <a:latin typeface="Calibri" panose="020F0502020204030204" pitchFamily="34" charset="0"/>
                <a:ea typeface="Calibri" panose="020F0502020204030204" pitchFamily="34" charset="0"/>
                <a:cs typeface="B Nazanin" panose="00000400000000000000" pitchFamily="2" charset="-78"/>
              </a:rPr>
              <a:t>5- ذوب سطحی</a:t>
            </a:r>
          </a:p>
          <a:p>
            <a:pPr marL="0" indent="0">
              <a:buFont typeface="Arial" panose="020B0604020202020204" pitchFamily="34" charset="0"/>
              <a:buNone/>
            </a:pPr>
            <a:r>
              <a:rPr lang="fa-IR" b="1" dirty="0">
                <a:latin typeface="Calibri" panose="020F0502020204030204" pitchFamily="34" charset="0"/>
                <a:ea typeface="Calibri" panose="020F0502020204030204" pitchFamily="34" charset="0"/>
                <a:cs typeface="B Nazanin" panose="00000400000000000000" pitchFamily="2" charset="-78"/>
              </a:rPr>
              <a:t>6- عملیات شیمیایی کروم کاری </a:t>
            </a:r>
          </a:p>
          <a:p>
            <a:pPr marL="0" indent="0">
              <a:buFont typeface="Arial" panose="020B0604020202020204" pitchFamily="34" charset="0"/>
              <a:buNone/>
            </a:pPr>
            <a:r>
              <a:rPr lang="fa-IR" b="1" dirty="0">
                <a:latin typeface="Calibri" panose="020F0502020204030204" pitchFamily="34" charset="0"/>
                <a:ea typeface="Calibri" panose="020F0502020204030204" pitchFamily="34" charset="0"/>
                <a:cs typeface="B Nazanin" panose="00000400000000000000" pitchFamily="2" charset="-78"/>
              </a:rPr>
              <a:t>7- روغن زن الکترولستاتیک</a:t>
            </a:r>
          </a:p>
        </p:txBody>
      </p:sp>
      <p:pic>
        <p:nvPicPr>
          <p:cNvPr id="8" name="Picture 7">
            <a:extLst>
              <a:ext uri="{FF2B5EF4-FFF2-40B4-BE49-F238E27FC236}">
                <a16:creationId xmlns:a16="http://schemas.microsoft.com/office/drawing/2014/main" id="{73138011-B97A-4C4E-9F55-DC7F000F0108}"/>
              </a:ext>
            </a:extLst>
          </p:cNvPr>
          <p:cNvPicPr>
            <a:picLocks noChangeAspect="1"/>
          </p:cNvPicPr>
          <p:nvPr/>
        </p:nvPicPr>
        <p:blipFill>
          <a:blip r:embed="rId2"/>
          <a:stretch>
            <a:fillRect/>
          </a:stretch>
        </p:blipFill>
        <p:spPr>
          <a:xfrm>
            <a:off x="635621" y="1989411"/>
            <a:ext cx="7002966" cy="4094245"/>
          </a:xfrm>
          <a:prstGeom prst="rect">
            <a:avLst/>
          </a:prstGeom>
        </p:spPr>
      </p:pic>
    </p:spTree>
    <p:extLst>
      <p:ext uri="{BB962C8B-B14F-4D97-AF65-F5344CB8AC3E}">
        <p14:creationId xmlns:p14="http://schemas.microsoft.com/office/powerpoint/2010/main" val="39760412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B494BB1-CD51-479B-9E9F-1E36AE757CEB}"/>
              </a:ext>
            </a:extLst>
          </p:cNvPr>
          <p:cNvSpPr txBox="1"/>
          <p:nvPr/>
        </p:nvSpPr>
        <p:spPr>
          <a:xfrm>
            <a:off x="4473498" y="691374"/>
            <a:ext cx="6991814" cy="584775"/>
          </a:xfrm>
          <a:prstGeom prst="rect">
            <a:avLst/>
          </a:prstGeom>
          <a:noFill/>
        </p:spPr>
        <p:txBody>
          <a:bodyPr wrap="square" rtlCol="1">
            <a:spAutoFit/>
          </a:bodyPr>
          <a:lstStyle/>
          <a:p>
            <a:pPr algn="r"/>
            <a:r>
              <a:rPr lang="fa-IR" sz="3200" cap="all" dirty="0">
                <a:latin typeface="+mj-lt"/>
                <a:ea typeface="+mj-ea"/>
                <a:cs typeface="+mj-cs"/>
              </a:rPr>
              <a:t>اثرات و پیامدها:</a:t>
            </a:r>
          </a:p>
        </p:txBody>
      </p:sp>
      <p:sp>
        <p:nvSpPr>
          <p:cNvPr id="3" name="TextBox 2">
            <a:extLst>
              <a:ext uri="{FF2B5EF4-FFF2-40B4-BE49-F238E27FC236}">
                <a16:creationId xmlns:a16="http://schemas.microsoft.com/office/drawing/2014/main" id="{CFB25029-7908-41AB-AEA0-EAE1D6DD2F71}"/>
              </a:ext>
            </a:extLst>
          </p:cNvPr>
          <p:cNvSpPr txBox="1"/>
          <p:nvPr/>
        </p:nvSpPr>
        <p:spPr>
          <a:xfrm>
            <a:off x="1483112" y="1658630"/>
            <a:ext cx="9523142" cy="1200329"/>
          </a:xfrm>
          <a:prstGeom prst="rect">
            <a:avLst/>
          </a:prstGeom>
          <a:noFill/>
        </p:spPr>
        <p:txBody>
          <a:bodyPr wrap="square" rtlCol="1" anchor="ctr">
            <a:spAutoFit/>
          </a:bodyPr>
          <a:lstStyle/>
          <a:p>
            <a:pPr algn="just" rtl="1"/>
            <a:r>
              <a:rPr lang="fa-IR" dirty="0">
                <a:latin typeface="Calibri" panose="020F0502020204030204" pitchFamily="34" charset="0"/>
                <a:cs typeface="B Nazanin" panose="00000400000000000000" pitchFamily="2" charset="-78"/>
              </a:rPr>
              <a:t>با توجه به تعدد پارامترهای فرایندی خط قلع اندود و اثر مستقیم کنترل این پارامترها بر کیفیت کنترل فرایند این خط تولید بطور جداگانه عنوان شده است </a:t>
            </a:r>
          </a:p>
          <a:p>
            <a:pPr algn="just" rtl="1"/>
            <a:r>
              <a:rPr lang="fa-IR" dirty="0">
                <a:latin typeface="Calibri" panose="020F0502020204030204" pitchFamily="34" charset="0"/>
                <a:cs typeface="B Nazanin" panose="00000400000000000000" pitchFamily="2" charset="-78"/>
              </a:rPr>
              <a:t>در گذشته مشکلات زیادی در این خط تولید چه از لحاظ کیفی و کمی چه از لحاظ ایمنی بوجود آمده است که علت آن مشکلات فرایندی و عدم امکان کنترل بهینه آنها بوده است </a:t>
            </a:r>
          </a:p>
        </p:txBody>
      </p:sp>
      <p:sp>
        <p:nvSpPr>
          <p:cNvPr id="4" name="TextBox 3">
            <a:extLst>
              <a:ext uri="{FF2B5EF4-FFF2-40B4-BE49-F238E27FC236}">
                <a16:creationId xmlns:a16="http://schemas.microsoft.com/office/drawing/2014/main" id="{2C8215FF-7B39-4F10-8554-85BDB7F85286}"/>
              </a:ext>
            </a:extLst>
          </p:cNvPr>
          <p:cNvSpPr txBox="1"/>
          <p:nvPr/>
        </p:nvSpPr>
        <p:spPr>
          <a:xfrm>
            <a:off x="4473498" y="2949052"/>
            <a:ext cx="6991814" cy="584775"/>
          </a:xfrm>
          <a:prstGeom prst="rect">
            <a:avLst/>
          </a:prstGeom>
          <a:noFill/>
        </p:spPr>
        <p:txBody>
          <a:bodyPr wrap="square" rtlCol="1">
            <a:spAutoFit/>
          </a:bodyPr>
          <a:lstStyle/>
          <a:p>
            <a:pPr algn="r"/>
            <a:r>
              <a:rPr lang="fa-IR" sz="3200" cap="all" dirty="0">
                <a:latin typeface="+mj-lt"/>
                <a:ea typeface="+mj-ea"/>
                <a:cs typeface="+mj-cs"/>
              </a:rPr>
              <a:t>داده های موجود و سطح آمادگی دیجیتال:</a:t>
            </a:r>
          </a:p>
        </p:txBody>
      </p:sp>
      <p:sp>
        <p:nvSpPr>
          <p:cNvPr id="5" name="TextBox 4">
            <a:extLst>
              <a:ext uri="{FF2B5EF4-FFF2-40B4-BE49-F238E27FC236}">
                <a16:creationId xmlns:a16="http://schemas.microsoft.com/office/drawing/2014/main" id="{9761D38B-7BC9-4823-B604-2D2EEC3C065F}"/>
              </a:ext>
            </a:extLst>
          </p:cNvPr>
          <p:cNvSpPr txBox="1"/>
          <p:nvPr/>
        </p:nvSpPr>
        <p:spPr>
          <a:xfrm>
            <a:off x="1483112" y="3537378"/>
            <a:ext cx="9523142" cy="923330"/>
          </a:xfrm>
          <a:prstGeom prst="rect">
            <a:avLst/>
          </a:prstGeom>
          <a:noFill/>
        </p:spPr>
        <p:txBody>
          <a:bodyPr wrap="square" rtlCol="1" anchor="ctr">
            <a:spAutoFit/>
          </a:bodyPr>
          <a:lstStyle/>
          <a:p>
            <a:pPr algn="just" rtl="1"/>
            <a:r>
              <a:rPr lang="fa-IR" dirty="0">
                <a:latin typeface="Calibri" panose="020F0502020204030204" pitchFamily="34" charset="0"/>
                <a:cs typeface="B Nazanin" panose="00000400000000000000" pitchFamily="2" charset="-78"/>
              </a:rPr>
              <a:t>اکثر داده های فرایندی خط قلع اندود در لاگرهای خط تولید نگهداری می گردد.</a:t>
            </a:r>
          </a:p>
          <a:p>
            <a:pPr algn="r" rtl="1"/>
            <a:r>
              <a:rPr lang="fa-IR" dirty="0">
                <a:latin typeface="Calibri" panose="020F0502020204030204" pitchFamily="34" charset="0"/>
                <a:cs typeface="B Nazanin" panose="00000400000000000000" pitchFamily="2" charset="-78"/>
              </a:rPr>
              <a:t>بسیاری از داده ها در سیستم </a:t>
            </a:r>
            <a:r>
              <a:rPr lang="en-US" dirty="0">
                <a:latin typeface="Calibri" panose="020F0502020204030204" pitchFamily="34" charset="0"/>
                <a:cs typeface="B Nazanin" panose="00000400000000000000" pitchFamily="2" charset="-78"/>
              </a:rPr>
              <a:t>ERP </a:t>
            </a:r>
            <a:r>
              <a:rPr lang="fa-IR" dirty="0">
                <a:latin typeface="Calibri" panose="020F0502020204030204" pitchFamily="34" charset="0"/>
                <a:cs typeface="B Nazanin" panose="00000400000000000000" pitchFamily="2" charset="-78"/>
              </a:rPr>
              <a:t> آرشیو می گردد.</a:t>
            </a:r>
          </a:p>
          <a:p>
            <a:pPr algn="r" rtl="1"/>
            <a:r>
              <a:rPr lang="fa-IR" dirty="0">
                <a:latin typeface="Calibri" panose="020F0502020204030204" pitchFamily="34" charset="0"/>
                <a:cs typeface="B Nazanin" panose="00000400000000000000" pitchFamily="2" charset="-78"/>
              </a:rPr>
              <a:t>برخی از داده های فرایندی در لاگرهای خط تولید یا </a:t>
            </a:r>
            <a:r>
              <a:rPr lang="en-US" dirty="0">
                <a:latin typeface="Calibri" panose="020F0502020204030204" pitchFamily="34" charset="0"/>
                <a:cs typeface="B Nazanin" panose="00000400000000000000" pitchFamily="2" charset="-78"/>
              </a:rPr>
              <a:t>PLC </a:t>
            </a:r>
            <a:r>
              <a:rPr lang="fa-IR" dirty="0">
                <a:latin typeface="Calibri" panose="020F0502020204030204" pitchFamily="34" charset="0"/>
                <a:cs typeface="B Nazanin" panose="00000400000000000000" pitchFamily="2" charset="-78"/>
              </a:rPr>
              <a:t>ها هستند </a:t>
            </a:r>
          </a:p>
        </p:txBody>
      </p:sp>
    </p:spTree>
    <p:extLst>
      <p:ext uri="{BB962C8B-B14F-4D97-AF65-F5344CB8AC3E}">
        <p14:creationId xmlns:p14="http://schemas.microsoft.com/office/powerpoint/2010/main" val="33812290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8E0DECE-C1B9-45ED-AFBA-A915140931DA}"/>
              </a:ext>
            </a:extLst>
          </p:cNvPr>
          <p:cNvSpPr txBox="1"/>
          <p:nvPr/>
        </p:nvSpPr>
        <p:spPr>
          <a:xfrm>
            <a:off x="4970656" y="986212"/>
            <a:ext cx="6105292" cy="369332"/>
          </a:xfrm>
          <a:prstGeom prst="rect">
            <a:avLst/>
          </a:prstGeom>
          <a:noFill/>
        </p:spPr>
        <p:txBody>
          <a:bodyPr wrap="square">
            <a:spAutoFit/>
          </a:bodyPr>
          <a:lstStyle/>
          <a:p>
            <a:pPr algn="r"/>
            <a:r>
              <a:rPr lang="fa-IR" sz="1800" cap="all" dirty="0">
                <a:latin typeface="+mj-lt"/>
                <a:ea typeface="+mj-ea"/>
                <a:cs typeface="+mj-cs"/>
              </a:rPr>
              <a:t>معیار موفقیت پروژه</a:t>
            </a:r>
          </a:p>
        </p:txBody>
      </p:sp>
      <p:sp>
        <p:nvSpPr>
          <p:cNvPr id="5" name="TextBox 4">
            <a:extLst>
              <a:ext uri="{FF2B5EF4-FFF2-40B4-BE49-F238E27FC236}">
                <a16:creationId xmlns:a16="http://schemas.microsoft.com/office/drawing/2014/main" id="{2BFB8F0F-E0B0-44D3-AA23-A12477742658}"/>
              </a:ext>
            </a:extLst>
          </p:cNvPr>
          <p:cNvSpPr txBox="1"/>
          <p:nvPr/>
        </p:nvSpPr>
        <p:spPr>
          <a:xfrm>
            <a:off x="4931626" y="2754120"/>
            <a:ext cx="6105292" cy="369332"/>
          </a:xfrm>
          <a:prstGeom prst="rect">
            <a:avLst/>
          </a:prstGeom>
          <a:noFill/>
        </p:spPr>
        <p:txBody>
          <a:bodyPr wrap="square">
            <a:spAutoFit/>
          </a:bodyPr>
          <a:lstStyle/>
          <a:p>
            <a:pPr algn="r"/>
            <a:r>
              <a:rPr lang="fa-IR" sz="1800" cap="all" dirty="0">
                <a:latin typeface="+mj-lt"/>
                <a:ea typeface="+mj-ea"/>
                <a:cs typeface="+mj-cs"/>
              </a:rPr>
              <a:t>محدودیت ها و الزامات</a:t>
            </a:r>
          </a:p>
        </p:txBody>
      </p:sp>
      <p:sp>
        <p:nvSpPr>
          <p:cNvPr id="7" name="TextBox 6">
            <a:extLst>
              <a:ext uri="{FF2B5EF4-FFF2-40B4-BE49-F238E27FC236}">
                <a16:creationId xmlns:a16="http://schemas.microsoft.com/office/drawing/2014/main" id="{B684DCC0-49C1-4ED0-BD73-064E6FF2E3D3}"/>
              </a:ext>
            </a:extLst>
          </p:cNvPr>
          <p:cNvSpPr txBox="1"/>
          <p:nvPr/>
        </p:nvSpPr>
        <p:spPr>
          <a:xfrm>
            <a:off x="4847992" y="4891360"/>
            <a:ext cx="6105292" cy="369332"/>
          </a:xfrm>
          <a:prstGeom prst="rect">
            <a:avLst/>
          </a:prstGeom>
          <a:noFill/>
        </p:spPr>
        <p:txBody>
          <a:bodyPr wrap="square">
            <a:spAutoFit/>
          </a:bodyPr>
          <a:lstStyle/>
          <a:p>
            <a:pPr algn="r"/>
            <a:r>
              <a:rPr lang="fa-IR" sz="1800" cap="all" dirty="0">
                <a:latin typeface="+mj-lt"/>
                <a:ea typeface="+mj-ea"/>
                <a:cs typeface="+mj-cs"/>
              </a:rPr>
              <a:t>تماس و مسئول پروژه</a:t>
            </a:r>
          </a:p>
        </p:txBody>
      </p:sp>
      <p:sp>
        <p:nvSpPr>
          <p:cNvPr id="2" name="TextBox 1">
            <a:extLst>
              <a:ext uri="{FF2B5EF4-FFF2-40B4-BE49-F238E27FC236}">
                <a16:creationId xmlns:a16="http://schemas.microsoft.com/office/drawing/2014/main" id="{70F19AC0-E198-4963-9C6E-ED14ED1FB184}"/>
              </a:ext>
            </a:extLst>
          </p:cNvPr>
          <p:cNvSpPr txBox="1"/>
          <p:nvPr/>
        </p:nvSpPr>
        <p:spPr>
          <a:xfrm>
            <a:off x="5653668" y="1795346"/>
            <a:ext cx="5118410" cy="369332"/>
          </a:xfrm>
          <a:prstGeom prst="rect">
            <a:avLst/>
          </a:prstGeom>
          <a:noFill/>
        </p:spPr>
        <p:txBody>
          <a:bodyPr wrap="square" rtlCol="1">
            <a:spAutoFit/>
          </a:bodyPr>
          <a:lstStyle/>
          <a:p>
            <a:pPr algn="r" rtl="1"/>
            <a:r>
              <a:rPr lang="fa-IR" dirty="0"/>
              <a:t>افزایش پایداری کیفی محصول</a:t>
            </a:r>
          </a:p>
        </p:txBody>
      </p:sp>
      <p:sp>
        <p:nvSpPr>
          <p:cNvPr id="4" name="TextBox 3">
            <a:extLst>
              <a:ext uri="{FF2B5EF4-FFF2-40B4-BE49-F238E27FC236}">
                <a16:creationId xmlns:a16="http://schemas.microsoft.com/office/drawing/2014/main" id="{E354C39B-A136-4BDD-AC98-DF24A45C6DBF}"/>
              </a:ext>
            </a:extLst>
          </p:cNvPr>
          <p:cNvSpPr txBox="1"/>
          <p:nvPr/>
        </p:nvSpPr>
        <p:spPr>
          <a:xfrm>
            <a:off x="7081024" y="3523785"/>
            <a:ext cx="3994924" cy="369332"/>
          </a:xfrm>
          <a:prstGeom prst="rect">
            <a:avLst/>
          </a:prstGeom>
          <a:noFill/>
        </p:spPr>
        <p:txBody>
          <a:bodyPr wrap="square" rtlCol="1">
            <a:spAutoFit/>
          </a:bodyPr>
          <a:lstStyle/>
          <a:p>
            <a:pPr algn="r" rtl="1"/>
            <a:r>
              <a:rPr lang="fa-IR" dirty="0"/>
              <a:t>عدم تاثیر بر تولید و کمیت محصول</a:t>
            </a:r>
          </a:p>
        </p:txBody>
      </p:sp>
      <p:sp>
        <p:nvSpPr>
          <p:cNvPr id="6" name="TextBox 5">
            <a:extLst>
              <a:ext uri="{FF2B5EF4-FFF2-40B4-BE49-F238E27FC236}">
                <a16:creationId xmlns:a16="http://schemas.microsoft.com/office/drawing/2014/main" id="{F69DB52C-F8ED-480A-BD1F-006E9E406CE4}"/>
              </a:ext>
            </a:extLst>
          </p:cNvPr>
          <p:cNvSpPr txBox="1"/>
          <p:nvPr/>
        </p:nvSpPr>
        <p:spPr>
          <a:xfrm>
            <a:off x="7482468" y="5497551"/>
            <a:ext cx="3470816" cy="369332"/>
          </a:xfrm>
          <a:prstGeom prst="rect">
            <a:avLst/>
          </a:prstGeom>
          <a:noFill/>
        </p:spPr>
        <p:txBody>
          <a:bodyPr wrap="square" rtlCol="1">
            <a:spAutoFit/>
          </a:bodyPr>
          <a:lstStyle/>
          <a:p>
            <a:pPr algn="r" rtl="1"/>
            <a:r>
              <a:rPr lang="fa-IR" dirty="0"/>
              <a:t>آقای مهندس قرمزی</a:t>
            </a:r>
          </a:p>
        </p:txBody>
      </p:sp>
    </p:spTree>
    <p:extLst>
      <p:ext uri="{BB962C8B-B14F-4D97-AF65-F5344CB8AC3E}">
        <p14:creationId xmlns:p14="http://schemas.microsoft.com/office/powerpoint/2010/main" val="9764672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752ADF-1B24-4650-9AA4-A9A168BD1798}"/>
              </a:ext>
            </a:extLst>
          </p:cNvPr>
          <p:cNvSpPr>
            <a:spLocks noGrp="1"/>
          </p:cNvSpPr>
          <p:nvPr>
            <p:ph type="ctrTitle"/>
          </p:nvPr>
        </p:nvSpPr>
        <p:spPr>
          <a:xfrm>
            <a:off x="2999678" y="364614"/>
            <a:ext cx="8055174" cy="2979116"/>
          </a:xfrm>
        </p:spPr>
        <p:txBody>
          <a:bodyPr>
            <a:normAutofit/>
          </a:bodyPr>
          <a:lstStyle/>
          <a:p>
            <a:pPr algn="ctr"/>
            <a:r>
              <a:rPr lang="fa-IR" b="1" dirty="0"/>
              <a:t>پروژه های مطرح حوزه هوش مصنوعی در نورد سرد</a:t>
            </a:r>
          </a:p>
        </p:txBody>
      </p:sp>
      <p:sp>
        <p:nvSpPr>
          <p:cNvPr id="3" name="Subtitle 2">
            <a:extLst>
              <a:ext uri="{FF2B5EF4-FFF2-40B4-BE49-F238E27FC236}">
                <a16:creationId xmlns:a16="http://schemas.microsoft.com/office/drawing/2014/main" id="{C220033F-9554-4E99-9E54-F1EF27F287A4}"/>
              </a:ext>
            </a:extLst>
          </p:cNvPr>
          <p:cNvSpPr>
            <a:spLocks noGrp="1"/>
          </p:cNvSpPr>
          <p:nvPr>
            <p:ph type="subTitle" idx="1"/>
          </p:nvPr>
        </p:nvSpPr>
        <p:spPr>
          <a:xfrm>
            <a:off x="4772722" y="4558748"/>
            <a:ext cx="6131499" cy="392394"/>
          </a:xfrm>
        </p:spPr>
        <p:txBody>
          <a:bodyPr>
            <a:noAutofit/>
          </a:bodyPr>
          <a:lstStyle/>
          <a:p>
            <a:r>
              <a:rPr lang="fa-IR" sz="1600" dirty="0">
                <a:cs typeface="B Titr" panose="00000700000000000000" pitchFamily="2" charset="-78"/>
              </a:rPr>
              <a:t>بهمن 1404                                                                                                      </a:t>
            </a:r>
          </a:p>
        </p:txBody>
      </p:sp>
      <p:grpSp>
        <p:nvGrpSpPr>
          <p:cNvPr id="4" name="Group 9">
            <a:extLst>
              <a:ext uri="{FF2B5EF4-FFF2-40B4-BE49-F238E27FC236}">
                <a16:creationId xmlns:a16="http://schemas.microsoft.com/office/drawing/2014/main" id="{6A24DD89-C866-4468-9294-BD4E6A1FE683}"/>
              </a:ext>
            </a:extLst>
          </p:cNvPr>
          <p:cNvGrpSpPr>
            <a:grpSpLocks/>
          </p:cNvGrpSpPr>
          <p:nvPr/>
        </p:nvGrpSpPr>
        <p:grpSpPr bwMode="auto">
          <a:xfrm>
            <a:off x="227510" y="282872"/>
            <a:ext cx="1819275" cy="809625"/>
            <a:chOff x="48" y="48"/>
            <a:chExt cx="1296" cy="624"/>
          </a:xfrm>
        </p:grpSpPr>
        <p:sp>
          <p:nvSpPr>
            <p:cNvPr id="5" name="Rectangle 10">
              <a:extLst>
                <a:ext uri="{FF2B5EF4-FFF2-40B4-BE49-F238E27FC236}">
                  <a16:creationId xmlns:a16="http://schemas.microsoft.com/office/drawing/2014/main" id="{87A5022D-38B9-44D7-82E9-79EB47D277BD}"/>
                </a:ext>
              </a:extLst>
            </p:cNvPr>
            <p:cNvSpPr>
              <a:spLocks noChangeArrowheads="1"/>
            </p:cNvSpPr>
            <p:nvPr/>
          </p:nvSpPr>
          <p:spPr bwMode="auto">
            <a:xfrm>
              <a:off x="48" y="48"/>
              <a:ext cx="1296" cy="624"/>
            </a:xfrm>
            <a:prstGeom prst="rect">
              <a:avLst/>
            </a:prstGeom>
            <a:solidFill>
              <a:srgbClr val="FFFFFF"/>
            </a:solidFill>
            <a:ln w="9525">
              <a:solidFill>
                <a:srgbClr val="000000"/>
              </a:solidFill>
              <a:miter lim="800000"/>
              <a:headEnd/>
              <a:tailEnd/>
            </a:ln>
            <a:effectLst>
              <a:outerShdw dist="107763" dir="2700000" algn="ctr" rotWithShape="0">
                <a:srgbClr val="000000"/>
              </a:outerShdw>
            </a:effectLst>
          </p:spPr>
          <p:txBody>
            <a:bodyPr/>
            <a:lstStyle/>
            <a:p>
              <a:pPr>
                <a:defRPr/>
              </a:pPr>
              <a:endParaRPr lang="en-US" dirty="0"/>
            </a:p>
          </p:txBody>
        </p:sp>
        <p:grpSp>
          <p:nvGrpSpPr>
            <p:cNvPr id="6" name="Group 11">
              <a:extLst>
                <a:ext uri="{FF2B5EF4-FFF2-40B4-BE49-F238E27FC236}">
                  <a16:creationId xmlns:a16="http://schemas.microsoft.com/office/drawing/2014/main" id="{848B9B89-8CAB-4CDF-9E20-831293C4A292}"/>
                </a:ext>
              </a:extLst>
            </p:cNvPr>
            <p:cNvGrpSpPr>
              <a:grpSpLocks/>
            </p:cNvGrpSpPr>
            <p:nvPr/>
          </p:nvGrpSpPr>
          <p:grpSpPr bwMode="auto">
            <a:xfrm>
              <a:off x="1010" y="94"/>
              <a:ext cx="286" cy="357"/>
              <a:chOff x="14728" y="3789"/>
              <a:chExt cx="1638" cy="1638"/>
            </a:xfrm>
          </p:grpSpPr>
          <p:sp>
            <p:nvSpPr>
              <p:cNvPr id="16" name="Oval 12">
                <a:extLst>
                  <a:ext uri="{FF2B5EF4-FFF2-40B4-BE49-F238E27FC236}">
                    <a16:creationId xmlns:a16="http://schemas.microsoft.com/office/drawing/2014/main" id="{5221A9D2-B6BB-4464-8658-CDED166433C2}"/>
                  </a:ext>
                </a:extLst>
              </p:cNvPr>
              <p:cNvSpPr>
                <a:spLocks noChangeArrowheads="1"/>
              </p:cNvSpPr>
              <p:nvPr/>
            </p:nvSpPr>
            <p:spPr bwMode="auto">
              <a:xfrm>
                <a:off x="14728" y="3789"/>
                <a:ext cx="1638" cy="1638"/>
              </a:xfrm>
              <a:prstGeom prst="ellipse">
                <a:avLst/>
              </a:prstGeom>
              <a:solidFill>
                <a:srgbClr val="000000"/>
              </a:solidFill>
              <a:ln w="9525">
                <a:solidFill>
                  <a:srgbClr val="000000"/>
                </a:solidFill>
                <a:round/>
                <a:headEnd/>
                <a:tailEnd/>
              </a:ln>
            </p:spPr>
            <p:txBody>
              <a:bodyPr/>
              <a:lstStyle/>
              <a:p>
                <a:endParaRPr lang="en-US" dirty="0"/>
              </a:p>
            </p:txBody>
          </p:sp>
          <p:sp>
            <p:nvSpPr>
              <p:cNvPr id="17" name="Oval 13">
                <a:extLst>
                  <a:ext uri="{FF2B5EF4-FFF2-40B4-BE49-F238E27FC236}">
                    <a16:creationId xmlns:a16="http://schemas.microsoft.com/office/drawing/2014/main" id="{84A8F896-6513-42E3-A1D6-C47D9515D962}"/>
                  </a:ext>
                </a:extLst>
              </p:cNvPr>
              <p:cNvSpPr>
                <a:spLocks noChangeArrowheads="1"/>
              </p:cNvSpPr>
              <p:nvPr/>
            </p:nvSpPr>
            <p:spPr bwMode="auto">
              <a:xfrm>
                <a:off x="15322" y="4381"/>
                <a:ext cx="468" cy="468"/>
              </a:xfrm>
              <a:prstGeom prst="ellipse">
                <a:avLst/>
              </a:prstGeom>
              <a:solidFill>
                <a:srgbClr val="FFFFFF"/>
              </a:solidFill>
              <a:ln w="9525">
                <a:solidFill>
                  <a:srgbClr val="000000"/>
                </a:solidFill>
                <a:round/>
                <a:headEnd/>
                <a:tailEnd/>
              </a:ln>
            </p:spPr>
            <p:txBody>
              <a:bodyPr/>
              <a:lstStyle/>
              <a:p>
                <a:endParaRPr lang="en-US" dirty="0"/>
              </a:p>
            </p:txBody>
          </p:sp>
        </p:grpSp>
        <p:sp>
          <p:nvSpPr>
            <p:cNvPr id="7" name="Rectangle 14">
              <a:extLst>
                <a:ext uri="{FF2B5EF4-FFF2-40B4-BE49-F238E27FC236}">
                  <a16:creationId xmlns:a16="http://schemas.microsoft.com/office/drawing/2014/main" id="{96659B74-F696-4590-A9F5-E0F4D5CA2A09}"/>
                </a:ext>
              </a:extLst>
            </p:cNvPr>
            <p:cNvSpPr>
              <a:spLocks noChangeArrowheads="1"/>
            </p:cNvSpPr>
            <p:nvPr/>
          </p:nvSpPr>
          <p:spPr bwMode="auto">
            <a:xfrm>
              <a:off x="1010" y="256"/>
              <a:ext cx="82" cy="370"/>
            </a:xfrm>
            <a:prstGeom prst="rect">
              <a:avLst/>
            </a:prstGeom>
            <a:solidFill>
              <a:srgbClr val="000000"/>
            </a:solidFill>
            <a:ln w="9525">
              <a:solidFill>
                <a:srgbClr val="000000"/>
              </a:solidFill>
              <a:miter lim="800000"/>
              <a:headEnd/>
              <a:tailEnd/>
            </a:ln>
          </p:spPr>
          <p:txBody>
            <a:bodyPr/>
            <a:lstStyle/>
            <a:p>
              <a:endParaRPr lang="en-US" dirty="0"/>
            </a:p>
          </p:txBody>
        </p:sp>
        <p:grpSp>
          <p:nvGrpSpPr>
            <p:cNvPr id="8" name="Group 15">
              <a:extLst>
                <a:ext uri="{FF2B5EF4-FFF2-40B4-BE49-F238E27FC236}">
                  <a16:creationId xmlns:a16="http://schemas.microsoft.com/office/drawing/2014/main" id="{3F9C2197-453F-4343-B823-3D241056E053}"/>
                </a:ext>
              </a:extLst>
            </p:cNvPr>
            <p:cNvGrpSpPr>
              <a:grpSpLocks/>
            </p:cNvGrpSpPr>
            <p:nvPr/>
          </p:nvGrpSpPr>
          <p:grpSpPr bwMode="auto">
            <a:xfrm>
              <a:off x="431" y="94"/>
              <a:ext cx="287" cy="357"/>
              <a:chOff x="14728" y="3789"/>
              <a:chExt cx="1638" cy="1638"/>
            </a:xfrm>
          </p:grpSpPr>
          <p:sp>
            <p:nvSpPr>
              <p:cNvPr id="14" name="Oval 16">
                <a:extLst>
                  <a:ext uri="{FF2B5EF4-FFF2-40B4-BE49-F238E27FC236}">
                    <a16:creationId xmlns:a16="http://schemas.microsoft.com/office/drawing/2014/main" id="{E715EE02-117C-4140-B82E-31802F838466}"/>
                  </a:ext>
                </a:extLst>
              </p:cNvPr>
              <p:cNvSpPr>
                <a:spLocks noChangeArrowheads="1"/>
              </p:cNvSpPr>
              <p:nvPr/>
            </p:nvSpPr>
            <p:spPr bwMode="auto">
              <a:xfrm>
                <a:off x="14728" y="3789"/>
                <a:ext cx="1638" cy="1638"/>
              </a:xfrm>
              <a:prstGeom prst="ellipse">
                <a:avLst/>
              </a:prstGeom>
              <a:solidFill>
                <a:srgbClr val="000000"/>
              </a:solidFill>
              <a:ln w="9525">
                <a:solidFill>
                  <a:srgbClr val="000000"/>
                </a:solidFill>
                <a:round/>
                <a:headEnd/>
                <a:tailEnd/>
              </a:ln>
            </p:spPr>
            <p:txBody>
              <a:bodyPr/>
              <a:lstStyle/>
              <a:p>
                <a:endParaRPr lang="en-US" dirty="0"/>
              </a:p>
            </p:txBody>
          </p:sp>
          <p:sp>
            <p:nvSpPr>
              <p:cNvPr id="15" name="Oval 17">
                <a:extLst>
                  <a:ext uri="{FF2B5EF4-FFF2-40B4-BE49-F238E27FC236}">
                    <a16:creationId xmlns:a16="http://schemas.microsoft.com/office/drawing/2014/main" id="{504C58E4-6886-4409-877A-7A640A5D809E}"/>
                  </a:ext>
                </a:extLst>
              </p:cNvPr>
              <p:cNvSpPr>
                <a:spLocks noChangeArrowheads="1"/>
              </p:cNvSpPr>
              <p:nvPr/>
            </p:nvSpPr>
            <p:spPr bwMode="auto">
              <a:xfrm>
                <a:off x="15322" y="4381"/>
                <a:ext cx="468" cy="468"/>
              </a:xfrm>
              <a:prstGeom prst="ellipse">
                <a:avLst/>
              </a:prstGeom>
              <a:solidFill>
                <a:srgbClr val="FFFFFF"/>
              </a:solidFill>
              <a:ln w="9525">
                <a:solidFill>
                  <a:srgbClr val="000000"/>
                </a:solidFill>
                <a:round/>
                <a:headEnd/>
                <a:tailEnd/>
              </a:ln>
            </p:spPr>
            <p:txBody>
              <a:bodyPr/>
              <a:lstStyle/>
              <a:p>
                <a:endParaRPr lang="en-US" dirty="0"/>
              </a:p>
            </p:txBody>
          </p:sp>
        </p:grpSp>
        <p:sp>
          <p:nvSpPr>
            <p:cNvPr id="9" name="Rectangle 18">
              <a:extLst>
                <a:ext uri="{FF2B5EF4-FFF2-40B4-BE49-F238E27FC236}">
                  <a16:creationId xmlns:a16="http://schemas.microsoft.com/office/drawing/2014/main" id="{CD42059E-98EA-4B84-9412-264CEF84DD65}"/>
                </a:ext>
              </a:extLst>
            </p:cNvPr>
            <p:cNvSpPr>
              <a:spLocks noChangeArrowheads="1"/>
            </p:cNvSpPr>
            <p:nvPr/>
          </p:nvSpPr>
          <p:spPr bwMode="auto">
            <a:xfrm>
              <a:off x="636" y="256"/>
              <a:ext cx="82" cy="370"/>
            </a:xfrm>
            <a:prstGeom prst="rect">
              <a:avLst/>
            </a:prstGeom>
            <a:solidFill>
              <a:srgbClr val="000000"/>
            </a:solidFill>
            <a:ln w="9525">
              <a:solidFill>
                <a:srgbClr val="000000"/>
              </a:solidFill>
              <a:miter lim="800000"/>
              <a:headEnd/>
              <a:tailEnd/>
            </a:ln>
          </p:spPr>
          <p:txBody>
            <a:bodyPr/>
            <a:lstStyle/>
            <a:p>
              <a:endParaRPr lang="en-US" dirty="0"/>
            </a:p>
          </p:txBody>
        </p:sp>
        <p:sp>
          <p:nvSpPr>
            <p:cNvPr id="10" name="Oval 19">
              <a:extLst>
                <a:ext uri="{FF2B5EF4-FFF2-40B4-BE49-F238E27FC236}">
                  <a16:creationId xmlns:a16="http://schemas.microsoft.com/office/drawing/2014/main" id="{E3DCD540-6E74-4DFC-8771-B2D78B91AFCE}"/>
                </a:ext>
              </a:extLst>
            </p:cNvPr>
            <p:cNvSpPr>
              <a:spLocks noChangeArrowheads="1"/>
            </p:cNvSpPr>
            <p:nvPr/>
          </p:nvSpPr>
          <p:spPr bwMode="auto">
            <a:xfrm>
              <a:off x="721" y="213"/>
              <a:ext cx="286" cy="357"/>
            </a:xfrm>
            <a:prstGeom prst="ellipse">
              <a:avLst/>
            </a:prstGeom>
            <a:solidFill>
              <a:srgbClr val="000000"/>
            </a:solidFill>
            <a:ln w="9525">
              <a:solidFill>
                <a:srgbClr val="000000"/>
              </a:solidFill>
              <a:round/>
              <a:headEnd/>
              <a:tailEnd/>
            </a:ln>
          </p:spPr>
          <p:txBody>
            <a:bodyPr/>
            <a:lstStyle/>
            <a:p>
              <a:endParaRPr lang="en-US" dirty="0"/>
            </a:p>
          </p:txBody>
        </p:sp>
        <p:sp>
          <p:nvSpPr>
            <p:cNvPr id="11" name="Oval 20">
              <a:extLst>
                <a:ext uri="{FF2B5EF4-FFF2-40B4-BE49-F238E27FC236}">
                  <a16:creationId xmlns:a16="http://schemas.microsoft.com/office/drawing/2014/main" id="{B6EB59E4-78D3-44FC-BD56-850EB4177DCD}"/>
                </a:ext>
              </a:extLst>
            </p:cNvPr>
            <p:cNvSpPr>
              <a:spLocks noChangeArrowheads="1"/>
            </p:cNvSpPr>
            <p:nvPr/>
          </p:nvSpPr>
          <p:spPr bwMode="auto">
            <a:xfrm>
              <a:off x="825" y="348"/>
              <a:ext cx="81" cy="102"/>
            </a:xfrm>
            <a:prstGeom prst="ellipse">
              <a:avLst/>
            </a:prstGeom>
            <a:solidFill>
              <a:srgbClr val="FFFFFF"/>
            </a:solidFill>
            <a:ln w="9525">
              <a:solidFill>
                <a:srgbClr val="000000"/>
              </a:solidFill>
              <a:round/>
              <a:headEnd/>
              <a:tailEnd/>
            </a:ln>
          </p:spPr>
          <p:txBody>
            <a:bodyPr/>
            <a:lstStyle/>
            <a:p>
              <a:endParaRPr lang="en-US" dirty="0"/>
            </a:p>
          </p:txBody>
        </p:sp>
        <p:sp>
          <p:nvSpPr>
            <p:cNvPr id="12" name="Oval 21">
              <a:extLst>
                <a:ext uri="{FF2B5EF4-FFF2-40B4-BE49-F238E27FC236}">
                  <a16:creationId xmlns:a16="http://schemas.microsoft.com/office/drawing/2014/main" id="{73F40DDA-733E-4CAC-B5C7-C38A0AC3D1B8}"/>
                </a:ext>
              </a:extLst>
            </p:cNvPr>
            <p:cNvSpPr>
              <a:spLocks noChangeArrowheads="1"/>
            </p:cNvSpPr>
            <p:nvPr/>
          </p:nvSpPr>
          <p:spPr bwMode="auto">
            <a:xfrm>
              <a:off x="821" y="111"/>
              <a:ext cx="82" cy="102"/>
            </a:xfrm>
            <a:prstGeom prst="ellipse">
              <a:avLst/>
            </a:prstGeom>
            <a:solidFill>
              <a:srgbClr val="000000"/>
            </a:solidFill>
            <a:ln w="9525">
              <a:solidFill>
                <a:srgbClr val="000000"/>
              </a:solidFill>
              <a:round/>
              <a:headEnd/>
              <a:tailEnd/>
            </a:ln>
          </p:spPr>
          <p:txBody>
            <a:bodyPr/>
            <a:lstStyle/>
            <a:p>
              <a:endParaRPr lang="en-US" dirty="0"/>
            </a:p>
          </p:txBody>
        </p:sp>
        <p:sp>
          <p:nvSpPr>
            <p:cNvPr id="13" name="WordArt 22">
              <a:extLst>
                <a:ext uri="{FF2B5EF4-FFF2-40B4-BE49-F238E27FC236}">
                  <a16:creationId xmlns:a16="http://schemas.microsoft.com/office/drawing/2014/main" id="{E860E000-EA85-4878-8892-C62BB3D9C577}"/>
                </a:ext>
              </a:extLst>
            </p:cNvPr>
            <p:cNvSpPr>
              <a:spLocks noChangeArrowheads="1" noChangeShapeType="1" noTextEdit="1"/>
            </p:cNvSpPr>
            <p:nvPr/>
          </p:nvSpPr>
          <p:spPr bwMode="auto">
            <a:xfrm>
              <a:off x="136" y="64"/>
              <a:ext cx="240" cy="576"/>
            </a:xfrm>
            <a:prstGeom prst="rect">
              <a:avLst/>
            </a:prstGeom>
          </p:spPr>
          <p:txBody>
            <a:bodyPr wrap="none" fromWordArt="1">
              <a:prstTxWarp prst="textPlain">
                <a:avLst>
                  <a:gd name="adj" fmla="val 50000"/>
                </a:avLst>
              </a:prstTxWarp>
            </a:bodyPr>
            <a:lstStyle/>
            <a:p>
              <a:r>
                <a:rPr lang="fa-IR" sz="3600" b="1" kern="10">
                  <a:ln w="9525">
                    <a:noFill/>
                    <a:round/>
                    <a:headEnd/>
                    <a:tailEnd/>
                  </a:ln>
                  <a:solidFill>
                    <a:srgbClr val="000000"/>
                  </a:solidFill>
                  <a:latin typeface="Times New Roman"/>
                  <a:cs typeface="Times New Roman"/>
                </a:rPr>
                <a:t>مجتمع</a:t>
              </a:r>
            </a:p>
            <a:p>
              <a:r>
                <a:rPr lang="fa-IR" sz="3600" b="1" kern="10">
                  <a:ln w="9525">
                    <a:noFill/>
                    <a:round/>
                    <a:headEnd/>
                    <a:tailEnd/>
                  </a:ln>
                  <a:solidFill>
                    <a:srgbClr val="000000"/>
                  </a:solidFill>
                  <a:latin typeface="Times New Roman"/>
                  <a:cs typeface="Times New Roman"/>
                </a:rPr>
                <a:t>فولاد</a:t>
              </a:r>
            </a:p>
            <a:p>
              <a:r>
                <a:rPr lang="fa-IR" sz="3600" b="1" kern="10">
                  <a:ln w="9525">
                    <a:noFill/>
                    <a:round/>
                    <a:headEnd/>
                    <a:tailEnd/>
                  </a:ln>
                  <a:solidFill>
                    <a:srgbClr val="000000"/>
                  </a:solidFill>
                  <a:latin typeface="Times New Roman"/>
                  <a:cs typeface="Times New Roman"/>
                </a:rPr>
                <a:t>مباركه</a:t>
              </a:r>
              <a:endParaRPr lang="en-US" sz="3600" b="1" kern="10" dirty="0">
                <a:ln w="9525">
                  <a:noFill/>
                  <a:round/>
                  <a:headEnd/>
                  <a:tailEnd/>
                </a:ln>
                <a:solidFill>
                  <a:srgbClr val="000000"/>
                </a:solidFill>
                <a:latin typeface="Times New Roman"/>
                <a:cs typeface="Times New Roman"/>
              </a:endParaRPr>
            </a:p>
          </p:txBody>
        </p:sp>
      </p:grpSp>
      <p:pic>
        <p:nvPicPr>
          <p:cNvPr id="18" name="Picture 3">
            <a:extLst>
              <a:ext uri="{FF2B5EF4-FFF2-40B4-BE49-F238E27FC236}">
                <a16:creationId xmlns:a16="http://schemas.microsoft.com/office/drawing/2014/main" id="{58B1489A-2F1E-4446-A213-B30BB7F8E431}"/>
              </a:ext>
            </a:extLst>
          </p:cNvPr>
          <p:cNvPicPr>
            <a:picLocks noChangeAspect="1" noChangeArrowheads="1"/>
          </p:cNvPicPr>
          <p:nvPr/>
        </p:nvPicPr>
        <p:blipFill>
          <a:blip r:embed="rId2"/>
          <a:srcRect/>
          <a:stretch>
            <a:fillRect/>
          </a:stretch>
        </p:blipFill>
        <p:spPr bwMode="auto">
          <a:xfrm>
            <a:off x="-145647" y="2709250"/>
            <a:ext cx="4384864" cy="3880857"/>
          </a:xfrm>
          <a:prstGeom prst="ellipse">
            <a:avLst/>
          </a:prstGeom>
          <a:ln>
            <a:noFill/>
          </a:ln>
          <a:effectLst>
            <a:softEdge rad="112500"/>
          </a:effectLst>
        </p:spPr>
      </p:pic>
    </p:spTree>
    <p:extLst>
      <p:ext uri="{BB962C8B-B14F-4D97-AF65-F5344CB8AC3E}">
        <p14:creationId xmlns:p14="http://schemas.microsoft.com/office/powerpoint/2010/main" val="42946880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434D21-E49E-42DE-B3C5-68022FA0F88C}"/>
              </a:ext>
            </a:extLst>
          </p:cNvPr>
          <p:cNvSpPr>
            <a:spLocks noGrp="1"/>
          </p:cNvSpPr>
          <p:nvPr>
            <p:ph type="title"/>
          </p:nvPr>
        </p:nvSpPr>
        <p:spPr>
          <a:xfrm>
            <a:off x="2334556" y="804520"/>
            <a:ext cx="8720298" cy="809624"/>
          </a:xfrm>
        </p:spPr>
        <p:txBody>
          <a:bodyPr>
            <a:normAutofit fontScale="90000"/>
          </a:bodyPr>
          <a:lstStyle/>
          <a:p>
            <a:pPr algn="r"/>
            <a:r>
              <a:rPr lang="fa-IR" sz="3600" b="1" dirty="0"/>
              <a:t>4- ارتقاء سیستمهای بازرسی سطح عیوب در خطوط مختلف نورد سرد با استفاده از هوش مصنوعی</a:t>
            </a:r>
          </a:p>
        </p:txBody>
      </p:sp>
      <p:sp>
        <p:nvSpPr>
          <p:cNvPr id="3" name="Content Placeholder 2">
            <a:extLst>
              <a:ext uri="{FF2B5EF4-FFF2-40B4-BE49-F238E27FC236}">
                <a16:creationId xmlns:a16="http://schemas.microsoft.com/office/drawing/2014/main" id="{52E82C4B-1115-4596-AA74-5FD040BDFA44}"/>
              </a:ext>
            </a:extLst>
          </p:cNvPr>
          <p:cNvSpPr>
            <a:spLocks noGrp="1"/>
          </p:cNvSpPr>
          <p:nvPr>
            <p:ph idx="1"/>
          </p:nvPr>
        </p:nvSpPr>
        <p:spPr>
          <a:xfrm>
            <a:off x="1451579" y="2163337"/>
            <a:ext cx="9603275" cy="3456878"/>
          </a:xfrm>
        </p:spPr>
        <p:txBody>
          <a:bodyPr>
            <a:normAutofit/>
          </a:bodyPr>
          <a:lstStyle/>
          <a:p>
            <a:endParaRPr lang="fa-IR" dirty="0"/>
          </a:p>
          <a:p>
            <a:endParaRPr lang="fa-IR" dirty="0"/>
          </a:p>
          <a:p>
            <a:endParaRPr lang="fa-IR" dirty="0"/>
          </a:p>
          <a:p>
            <a:endParaRPr lang="fa-IR" dirty="0"/>
          </a:p>
        </p:txBody>
      </p:sp>
      <p:grpSp>
        <p:nvGrpSpPr>
          <p:cNvPr id="4" name="Group 9">
            <a:extLst>
              <a:ext uri="{FF2B5EF4-FFF2-40B4-BE49-F238E27FC236}">
                <a16:creationId xmlns:a16="http://schemas.microsoft.com/office/drawing/2014/main" id="{14C34DEB-C4EF-4838-815F-2B8F1F68424E}"/>
              </a:ext>
            </a:extLst>
          </p:cNvPr>
          <p:cNvGrpSpPr>
            <a:grpSpLocks/>
          </p:cNvGrpSpPr>
          <p:nvPr/>
        </p:nvGrpSpPr>
        <p:grpSpPr bwMode="auto">
          <a:xfrm>
            <a:off x="227510" y="282872"/>
            <a:ext cx="1819275" cy="809625"/>
            <a:chOff x="48" y="48"/>
            <a:chExt cx="1296" cy="624"/>
          </a:xfrm>
        </p:grpSpPr>
        <p:sp>
          <p:nvSpPr>
            <p:cNvPr id="5" name="Rectangle 10">
              <a:extLst>
                <a:ext uri="{FF2B5EF4-FFF2-40B4-BE49-F238E27FC236}">
                  <a16:creationId xmlns:a16="http://schemas.microsoft.com/office/drawing/2014/main" id="{47742D9F-28A2-463F-AED5-9689333946B4}"/>
                </a:ext>
              </a:extLst>
            </p:cNvPr>
            <p:cNvSpPr>
              <a:spLocks noChangeArrowheads="1"/>
            </p:cNvSpPr>
            <p:nvPr/>
          </p:nvSpPr>
          <p:spPr bwMode="auto">
            <a:xfrm>
              <a:off x="48" y="48"/>
              <a:ext cx="1296" cy="624"/>
            </a:xfrm>
            <a:prstGeom prst="rect">
              <a:avLst/>
            </a:prstGeom>
            <a:solidFill>
              <a:srgbClr val="FFFFFF"/>
            </a:solidFill>
            <a:ln w="9525">
              <a:solidFill>
                <a:srgbClr val="000000"/>
              </a:solidFill>
              <a:miter lim="800000"/>
              <a:headEnd/>
              <a:tailEnd/>
            </a:ln>
            <a:effectLst>
              <a:outerShdw dist="107763" dir="2700000" algn="ctr" rotWithShape="0">
                <a:srgbClr val="000000"/>
              </a:outerShdw>
            </a:effectLst>
          </p:spPr>
          <p:txBody>
            <a:bodyPr/>
            <a:lstStyle/>
            <a:p>
              <a:pPr>
                <a:defRPr/>
              </a:pPr>
              <a:endParaRPr lang="en-US" dirty="0"/>
            </a:p>
          </p:txBody>
        </p:sp>
        <p:grpSp>
          <p:nvGrpSpPr>
            <p:cNvPr id="6" name="Group 11">
              <a:extLst>
                <a:ext uri="{FF2B5EF4-FFF2-40B4-BE49-F238E27FC236}">
                  <a16:creationId xmlns:a16="http://schemas.microsoft.com/office/drawing/2014/main" id="{2179CAE2-3FBF-4917-8AAE-C83C020DEFE3}"/>
                </a:ext>
              </a:extLst>
            </p:cNvPr>
            <p:cNvGrpSpPr>
              <a:grpSpLocks/>
            </p:cNvGrpSpPr>
            <p:nvPr/>
          </p:nvGrpSpPr>
          <p:grpSpPr bwMode="auto">
            <a:xfrm>
              <a:off x="1010" y="94"/>
              <a:ext cx="286" cy="357"/>
              <a:chOff x="14728" y="3789"/>
              <a:chExt cx="1638" cy="1638"/>
            </a:xfrm>
          </p:grpSpPr>
          <p:sp>
            <p:nvSpPr>
              <p:cNvPr id="16" name="Oval 12">
                <a:extLst>
                  <a:ext uri="{FF2B5EF4-FFF2-40B4-BE49-F238E27FC236}">
                    <a16:creationId xmlns:a16="http://schemas.microsoft.com/office/drawing/2014/main" id="{C9C6FD47-1E8C-4A3E-80E4-91ECE122C4F8}"/>
                  </a:ext>
                </a:extLst>
              </p:cNvPr>
              <p:cNvSpPr>
                <a:spLocks noChangeArrowheads="1"/>
              </p:cNvSpPr>
              <p:nvPr/>
            </p:nvSpPr>
            <p:spPr bwMode="auto">
              <a:xfrm>
                <a:off x="14728" y="3789"/>
                <a:ext cx="1638" cy="1638"/>
              </a:xfrm>
              <a:prstGeom prst="ellipse">
                <a:avLst/>
              </a:prstGeom>
              <a:solidFill>
                <a:srgbClr val="000000"/>
              </a:solidFill>
              <a:ln w="9525">
                <a:solidFill>
                  <a:srgbClr val="000000"/>
                </a:solidFill>
                <a:round/>
                <a:headEnd/>
                <a:tailEnd/>
              </a:ln>
            </p:spPr>
            <p:txBody>
              <a:bodyPr/>
              <a:lstStyle/>
              <a:p>
                <a:endParaRPr lang="en-US" dirty="0"/>
              </a:p>
            </p:txBody>
          </p:sp>
          <p:sp>
            <p:nvSpPr>
              <p:cNvPr id="17" name="Oval 13">
                <a:extLst>
                  <a:ext uri="{FF2B5EF4-FFF2-40B4-BE49-F238E27FC236}">
                    <a16:creationId xmlns:a16="http://schemas.microsoft.com/office/drawing/2014/main" id="{7FD3FB9C-D279-4D09-8635-8E804A9EB5B0}"/>
                  </a:ext>
                </a:extLst>
              </p:cNvPr>
              <p:cNvSpPr>
                <a:spLocks noChangeArrowheads="1"/>
              </p:cNvSpPr>
              <p:nvPr/>
            </p:nvSpPr>
            <p:spPr bwMode="auto">
              <a:xfrm>
                <a:off x="15322" y="4381"/>
                <a:ext cx="468" cy="468"/>
              </a:xfrm>
              <a:prstGeom prst="ellipse">
                <a:avLst/>
              </a:prstGeom>
              <a:solidFill>
                <a:srgbClr val="FFFFFF"/>
              </a:solidFill>
              <a:ln w="9525">
                <a:solidFill>
                  <a:srgbClr val="000000"/>
                </a:solidFill>
                <a:round/>
                <a:headEnd/>
                <a:tailEnd/>
              </a:ln>
            </p:spPr>
            <p:txBody>
              <a:bodyPr/>
              <a:lstStyle/>
              <a:p>
                <a:endParaRPr lang="en-US" dirty="0"/>
              </a:p>
            </p:txBody>
          </p:sp>
        </p:grpSp>
        <p:sp>
          <p:nvSpPr>
            <p:cNvPr id="7" name="Rectangle 14">
              <a:extLst>
                <a:ext uri="{FF2B5EF4-FFF2-40B4-BE49-F238E27FC236}">
                  <a16:creationId xmlns:a16="http://schemas.microsoft.com/office/drawing/2014/main" id="{B5A871B7-51EC-444C-8EF4-0DB446499055}"/>
                </a:ext>
              </a:extLst>
            </p:cNvPr>
            <p:cNvSpPr>
              <a:spLocks noChangeArrowheads="1"/>
            </p:cNvSpPr>
            <p:nvPr/>
          </p:nvSpPr>
          <p:spPr bwMode="auto">
            <a:xfrm>
              <a:off x="1010" y="256"/>
              <a:ext cx="82" cy="370"/>
            </a:xfrm>
            <a:prstGeom prst="rect">
              <a:avLst/>
            </a:prstGeom>
            <a:solidFill>
              <a:srgbClr val="000000"/>
            </a:solidFill>
            <a:ln w="9525">
              <a:solidFill>
                <a:srgbClr val="000000"/>
              </a:solidFill>
              <a:miter lim="800000"/>
              <a:headEnd/>
              <a:tailEnd/>
            </a:ln>
          </p:spPr>
          <p:txBody>
            <a:bodyPr/>
            <a:lstStyle/>
            <a:p>
              <a:endParaRPr lang="en-US" dirty="0"/>
            </a:p>
          </p:txBody>
        </p:sp>
        <p:grpSp>
          <p:nvGrpSpPr>
            <p:cNvPr id="8" name="Group 15">
              <a:extLst>
                <a:ext uri="{FF2B5EF4-FFF2-40B4-BE49-F238E27FC236}">
                  <a16:creationId xmlns:a16="http://schemas.microsoft.com/office/drawing/2014/main" id="{414E584B-4EDA-4D2C-85AA-EC3436A8CB8E}"/>
                </a:ext>
              </a:extLst>
            </p:cNvPr>
            <p:cNvGrpSpPr>
              <a:grpSpLocks/>
            </p:cNvGrpSpPr>
            <p:nvPr/>
          </p:nvGrpSpPr>
          <p:grpSpPr bwMode="auto">
            <a:xfrm>
              <a:off x="431" y="94"/>
              <a:ext cx="287" cy="357"/>
              <a:chOff x="14728" y="3789"/>
              <a:chExt cx="1638" cy="1638"/>
            </a:xfrm>
          </p:grpSpPr>
          <p:sp>
            <p:nvSpPr>
              <p:cNvPr id="14" name="Oval 16">
                <a:extLst>
                  <a:ext uri="{FF2B5EF4-FFF2-40B4-BE49-F238E27FC236}">
                    <a16:creationId xmlns:a16="http://schemas.microsoft.com/office/drawing/2014/main" id="{17C88D04-1266-472B-BE62-FC706A7B5339}"/>
                  </a:ext>
                </a:extLst>
              </p:cNvPr>
              <p:cNvSpPr>
                <a:spLocks noChangeArrowheads="1"/>
              </p:cNvSpPr>
              <p:nvPr/>
            </p:nvSpPr>
            <p:spPr bwMode="auto">
              <a:xfrm>
                <a:off x="14728" y="3789"/>
                <a:ext cx="1638" cy="1638"/>
              </a:xfrm>
              <a:prstGeom prst="ellipse">
                <a:avLst/>
              </a:prstGeom>
              <a:solidFill>
                <a:srgbClr val="000000"/>
              </a:solidFill>
              <a:ln w="9525">
                <a:solidFill>
                  <a:srgbClr val="000000"/>
                </a:solidFill>
                <a:round/>
                <a:headEnd/>
                <a:tailEnd/>
              </a:ln>
            </p:spPr>
            <p:txBody>
              <a:bodyPr/>
              <a:lstStyle/>
              <a:p>
                <a:endParaRPr lang="en-US" dirty="0"/>
              </a:p>
            </p:txBody>
          </p:sp>
          <p:sp>
            <p:nvSpPr>
              <p:cNvPr id="15" name="Oval 17">
                <a:extLst>
                  <a:ext uri="{FF2B5EF4-FFF2-40B4-BE49-F238E27FC236}">
                    <a16:creationId xmlns:a16="http://schemas.microsoft.com/office/drawing/2014/main" id="{6D3531BA-73AE-43BE-9D9D-85ED5A475011}"/>
                  </a:ext>
                </a:extLst>
              </p:cNvPr>
              <p:cNvSpPr>
                <a:spLocks noChangeArrowheads="1"/>
              </p:cNvSpPr>
              <p:nvPr/>
            </p:nvSpPr>
            <p:spPr bwMode="auto">
              <a:xfrm>
                <a:off x="15322" y="4381"/>
                <a:ext cx="468" cy="468"/>
              </a:xfrm>
              <a:prstGeom prst="ellipse">
                <a:avLst/>
              </a:prstGeom>
              <a:solidFill>
                <a:srgbClr val="FFFFFF"/>
              </a:solidFill>
              <a:ln w="9525">
                <a:solidFill>
                  <a:srgbClr val="000000"/>
                </a:solidFill>
                <a:round/>
                <a:headEnd/>
                <a:tailEnd/>
              </a:ln>
            </p:spPr>
            <p:txBody>
              <a:bodyPr/>
              <a:lstStyle/>
              <a:p>
                <a:endParaRPr lang="en-US" dirty="0"/>
              </a:p>
            </p:txBody>
          </p:sp>
        </p:grpSp>
        <p:sp>
          <p:nvSpPr>
            <p:cNvPr id="9" name="Rectangle 18">
              <a:extLst>
                <a:ext uri="{FF2B5EF4-FFF2-40B4-BE49-F238E27FC236}">
                  <a16:creationId xmlns:a16="http://schemas.microsoft.com/office/drawing/2014/main" id="{065D8E3F-BC62-474D-AA78-D1FEFFB69656}"/>
                </a:ext>
              </a:extLst>
            </p:cNvPr>
            <p:cNvSpPr>
              <a:spLocks noChangeArrowheads="1"/>
            </p:cNvSpPr>
            <p:nvPr/>
          </p:nvSpPr>
          <p:spPr bwMode="auto">
            <a:xfrm>
              <a:off x="636" y="256"/>
              <a:ext cx="82" cy="370"/>
            </a:xfrm>
            <a:prstGeom prst="rect">
              <a:avLst/>
            </a:prstGeom>
            <a:solidFill>
              <a:srgbClr val="000000"/>
            </a:solidFill>
            <a:ln w="9525">
              <a:solidFill>
                <a:srgbClr val="000000"/>
              </a:solidFill>
              <a:miter lim="800000"/>
              <a:headEnd/>
              <a:tailEnd/>
            </a:ln>
          </p:spPr>
          <p:txBody>
            <a:bodyPr/>
            <a:lstStyle/>
            <a:p>
              <a:endParaRPr lang="en-US" dirty="0"/>
            </a:p>
          </p:txBody>
        </p:sp>
        <p:sp>
          <p:nvSpPr>
            <p:cNvPr id="10" name="Oval 19">
              <a:extLst>
                <a:ext uri="{FF2B5EF4-FFF2-40B4-BE49-F238E27FC236}">
                  <a16:creationId xmlns:a16="http://schemas.microsoft.com/office/drawing/2014/main" id="{6E39F912-6046-4226-9301-F7520B8935E9}"/>
                </a:ext>
              </a:extLst>
            </p:cNvPr>
            <p:cNvSpPr>
              <a:spLocks noChangeArrowheads="1"/>
            </p:cNvSpPr>
            <p:nvPr/>
          </p:nvSpPr>
          <p:spPr bwMode="auto">
            <a:xfrm>
              <a:off x="721" y="213"/>
              <a:ext cx="286" cy="357"/>
            </a:xfrm>
            <a:prstGeom prst="ellipse">
              <a:avLst/>
            </a:prstGeom>
            <a:solidFill>
              <a:srgbClr val="000000"/>
            </a:solidFill>
            <a:ln w="9525">
              <a:solidFill>
                <a:srgbClr val="000000"/>
              </a:solidFill>
              <a:round/>
              <a:headEnd/>
              <a:tailEnd/>
            </a:ln>
          </p:spPr>
          <p:txBody>
            <a:bodyPr/>
            <a:lstStyle/>
            <a:p>
              <a:endParaRPr lang="en-US" dirty="0"/>
            </a:p>
          </p:txBody>
        </p:sp>
        <p:sp>
          <p:nvSpPr>
            <p:cNvPr id="11" name="Oval 20">
              <a:extLst>
                <a:ext uri="{FF2B5EF4-FFF2-40B4-BE49-F238E27FC236}">
                  <a16:creationId xmlns:a16="http://schemas.microsoft.com/office/drawing/2014/main" id="{8CF1A625-C85B-4431-B18B-02E212F39373}"/>
                </a:ext>
              </a:extLst>
            </p:cNvPr>
            <p:cNvSpPr>
              <a:spLocks noChangeArrowheads="1"/>
            </p:cNvSpPr>
            <p:nvPr/>
          </p:nvSpPr>
          <p:spPr bwMode="auto">
            <a:xfrm>
              <a:off x="825" y="348"/>
              <a:ext cx="81" cy="102"/>
            </a:xfrm>
            <a:prstGeom prst="ellipse">
              <a:avLst/>
            </a:prstGeom>
            <a:solidFill>
              <a:srgbClr val="FFFFFF"/>
            </a:solidFill>
            <a:ln w="9525">
              <a:solidFill>
                <a:srgbClr val="000000"/>
              </a:solidFill>
              <a:round/>
              <a:headEnd/>
              <a:tailEnd/>
            </a:ln>
          </p:spPr>
          <p:txBody>
            <a:bodyPr/>
            <a:lstStyle/>
            <a:p>
              <a:endParaRPr lang="en-US" dirty="0"/>
            </a:p>
          </p:txBody>
        </p:sp>
        <p:sp>
          <p:nvSpPr>
            <p:cNvPr id="12" name="Oval 21">
              <a:extLst>
                <a:ext uri="{FF2B5EF4-FFF2-40B4-BE49-F238E27FC236}">
                  <a16:creationId xmlns:a16="http://schemas.microsoft.com/office/drawing/2014/main" id="{4084C46F-8DE0-475E-B7B5-9C07931F5F31}"/>
                </a:ext>
              </a:extLst>
            </p:cNvPr>
            <p:cNvSpPr>
              <a:spLocks noChangeArrowheads="1"/>
            </p:cNvSpPr>
            <p:nvPr/>
          </p:nvSpPr>
          <p:spPr bwMode="auto">
            <a:xfrm>
              <a:off x="821" y="111"/>
              <a:ext cx="82" cy="102"/>
            </a:xfrm>
            <a:prstGeom prst="ellipse">
              <a:avLst/>
            </a:prstGeom>
            <a:solidFill>
              <a:srgbClr val="000000"/>
            </a:solidFill>
            <a:ln w="9525">
              <a:solidFill>
                <a:srgbClr val="000000"/>
              </a:solidFill>
              <a:round/>
              <a:headEnd/>
              <a:tailEnd/>
            </a:ln>
          </p:spPr>
          <p:txBody>
            <a:bodyPr/>
            <a:lstStyle/>
            <a:p>
              <a:endParaRPr lang="en-US" dirty="0"/>
            </a:p>
          </p:txBody>
        </p:sp>
        <p:sp>
          <p:nvSpPr>
            <p:cNvPr id="13" name="WordArt 22">
              <a:extLst>
                <a:ext uri="{FF2B5EF4-FFF2-40B4-BE49-F238E27FC236}">
                  <a16:creationId xmlns:a16="http://schemas.microsoft.com/office/drawing/2014/main" id="{96AD63FC-753C-4FC6-9324-9DA8D719EFD1}"/>
                </a:ext>
              </a:extLst>
            </p:cNvPr>
            <p:cNvSpPr>
              <a:spLocks noChangeArrowheads="1" noChangeShapeType="1" noTextEdit="1"/>
            </p:cNvSpPr>
            <p:nvPr/>
          </p:nvSpPr>
          <p:spPr bwMode="auto">
            <a:xfrm>
              <a:off x="136" y="64"/>
              <a:ext cx="240" cy="576"/>
            </a:xfrm>
            <a:prstGeom prst="rect">
              <a:avLst/>
            </a:prstGeom>
          </p:spPr>
          <p:txBody>
            <a:bodyPr wrap="none" fromWordArt="1">
              <a:prstTxWarp prst="textPlain">
                <a:avLst>
                  <a:gd name="adj" fmla="val 50000"/>
                </a:avLst>
              </a:prstTxWarp>
            </a:bodyPr>
            <a:lstStyle/>
            <a:p>
              <a:r>
                <a:rPr lang="fa-IR" sz="3600" b="1" kern="10">
                  <a:ln w="9525">
                    <a:noFill/>
                    <a:round/>
                    <a:headEnd/>
                    <a:tailEnd/>
                  </a:ln>
                  <a:solidFill>
                    <a:srgbClr val="000000"/>
                  </a:solidFill>
                  <a:latin typeface="Times New Roman"/>
                  <a:cs typeface="Times New Roman"/>
                </a:rPr>
                <a:t>مجتمع</a:t>
              </a:r>
            </a:p>
            <a:p>
              <a:r>
                <a:rPr lang="fa-IR" sz="3600" b="1" kern="10">
                  <a:ln w="9525">
                    <a:noFill/>
                    <a:round/>
                    <a:headEnd/>
                    <a:tailEnd/>
                  </a:ln>
                  <a:solidFill>
                    <a:srgbClr val="000000"/>
                  </a:solidFill>
                  <a:latin typeface="Times New Roman"/>
                  <a:cs typeface="Times New Roman"/>
                </a:rPr>
                <a:t>فولاد</a:t>
              </a:r>
            </a:p>
            <a:p>
              <a:r>
                <a:rPr lang="fa-IR" sz="3600" b="1" kern="10">
                  <a:ln w="9525">
                    <a:noFill/>
                    <a:round/>
                    <a:headEnd/>
                    <a:tailEnd/>
                  </a:ln>
                  <a:solidFill>
                    <a:srgbClr val="000000"/>
                  </a:solidFill>
                  <a:latin typeface="Times New Roman"/>
                  <a:cs typeface="Times New Roman"/>
                </a:rPr>
                <a:t>مباركه</a:t>
              </a:r>
              <a:endParaRPr lang="en-US" sz="3600" b="1" kern="10" dirty="0">
                <a:ln w="9525">
                  <a:noFill/>
                  <a:round/>
                  <a:headEnd/>
                  <a:tailEnd/>
                </a:ln>
                <a:solidFill>
                  <a:srgbClr val="000000"/>
                </a:solidFill>
                <a:latin typeface="Times New Roman"/>
                <a:cs typeface="Times New Roman"/>
              </a:endParaRPr>
            </a:p>
          </p:txBody>
        </p:sp>
      </p:grpSp>
      <p:pic>
        <p:nvPicPr>
          <p:cNvPr id="18" name="Picture 17" descr="Fig1.jpg">
            <a:extLst>
              <a:ext uri="{FF2B5EF4-FFF2-40B4-BE49-F238E27FC236}">
                <a16:creationId xmlns:a16="http://schemas.microsoft.com/office/drawing/2014/main" id="{DA46FFC5-B343-4F7E-9448-B775205D13F6}"/>
              </a:ext>
            </a:extLst>
          </p:cNvPr>
          <p:cNvPicPr/>
          <p:nvPr/>
        </p:nvPicPr>
        <p:blipFill>
          <a:blip r:embed="rId2" cstate="print"/>
          <a:stretch>
            <a:fillRect/>
          </a:stretch>
        </p:blipFill>
        <p:spPr>
          <a:xfrm>
            <a:off x="3509471" y="1928520"/>
            <a:ext cx="5487490" cy="4124960"/>
          </a:xfrm>
          <a:prstGeom prst="rect">
            <a:avLst/>
          </a:prstGeom>
        </p:spPr>
      </p:pic>
    </p:spTree>
    <p:extLst>
      <p:ext uri="{BB962C8B-B14F-4D97-AF65-F5344CB8AC3E}">
        <p14:creationId xmlns:p14="http://schemas.microsoft.com/office/powerpoint/2010/main" val="6437113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1A6EF-1A07-42F4-A197-E3E12EFB9A87}"/>
              </a:ext>
            </a:extLst>
          </p:cNvPr>
          <p:cNvSpPr>
            <a:spLocks noGrp="1"/>
          </p:cNvSpPr>
          <p:nvPr>
            <p:ph type="title"/>
          </p:nvPr>
        </p:nvSpPr>
        <p:spPr>
          <a:xfrm>
            <a:off x="1451579" y="804519"/>
            <a:ext cx="9603275" cy="745501"/>
          </a:xfrm>
        </p:spPr>
        <p:txBody>
          <a:bodyPr>
            <a:normAutofit fontScale="90000"/>
          </a:bodyPr>
          <a:lstStyle/>
          <a:p>
            <a:pPr algn="r"/>
            <a:r>
              <a:rPr lang="fa-IR" sz="3200" cap="all" dirty="0">
                <a:latin typeface="+mj-lt"/>
                <a:ea typeface="+mj-ea"/>
              </a:rPr>
              <a:t>شرح</a:t>
            </a:r>
            <a:r>
              <a:rPr lang="fa-IR" dirty="0"/>
              <a:t> </a:t>
            </a:r>
            <a:r>
              <a:rPr lang="fa-IR" sz="3200" cap="all" dirty="0">
                <a:latin typeface="+mj-lt"/>
                <a:ea typeface="+mj-ea"/>
              </a:rPr>
              <a:t>فرایند</a:t>
            </a:r>
            <a:r>
              <a:rPr lang="fa-IR" dirty="0"/>
              <a:t> </a:t>
            </a:r>
            <a:r>
              <a:rPr lang="fa-IR" sz="3200" cap="all" dirty="0">
                <a:latin typeface="+mj-lt"/>
                <a:ea typeface="+mj-ea"/>
              </a:rPr>
              <a:t>مرتبط</a:t>
            </a:r>
            <a:r>
              <a:rPr lang="fa-IR" dirty="0"/>
              <a:t> </a:t>
            </a:r>
            <a:r>
              <a:rPr lang="fa-IR" sz="3200" cap="all" dirty="0">
                <a:latin typeface="+mj-lt"/>
                <a:ea typeface="+mj-ea"/>
              </a:rPr>
              <a:t>با</a:t>
            </a:r>
            <a:r>
              <a:rPr lang="fa-IR" dirty="0"/>
              <a:t> </a:t>
            </a:r>
            <a:r>
              <a:rPr lang="fa-IR" sz="3200" cap="all" dirty="0">
                <a:latin typeface="+mj-lt"/>
                <a:ea typeface="+mj-ea"/>
              </a:rPr>
              <a:t>چالش:</a:t>
            </a:r>
            <a:br>
              <a:rPr lang="fa-IR" sz="3200" cap="all" dirty="0">
                <a:latin typeface="+mj-lt"/>
                <a:ea typeface="+mj-ea"/>
              </a:rPr>
            </a:br>
            <a:endParaRPr lang="fa-IR" dirty="0"/>
          </a:p>
        </p:txBody>
      </p:sp>
      <p:sp>
        <p:nvSpPr>
          <p:cNvPr id="3" name="Content Placeholder 2">
            <a:extLst>
              <a:ext uri="{FF2B5EF4-FFF2-40B4-BE49-F238E27FC236}">
                <a16:creationId xmlns:a16="http://schemas.microsoft.com/office/drawing/2014/main" id="{664ACEDF-D0C6-40CA-9E32-FCBE06C9EF7B}"/>
              </a:ext>
            </a:extLst>
          </p:cNvPr>
          <p:cNvSpPr>
            <a:spLocks noGrp="1"/>
          </p:cNvSpPr>
          <p:nvPr>
            <p:ph idx="1"/>
          </p:nvPr>
        </p:nvSpPr>
        <p:spPr>
          <a:xfrm>
            <a:off x="5519855" y="2015732"/>
            <a:ext cx="5535000" cy="4124960"/>
          </a:xfrm>
        </p:spPr>
        <p:txBody>
          <a:bodyPr>
            <a:normAutofit/>
          </a:bodyPr>
          <a:lstStyle/>
          <a:p>
            <a:pPr>
              <a:lnSpc>
                <a:spcPct val="200000"/>
              </a:lnSpc>
            </a:pPr>
            <a:r>
              <a:rPr lang="fa-IR" sz="1800" b="1" dirty="0">
                <a:latin typeface="Calibri" panose="020F0502020204030204" pitchFamily="34" charset="0"/>
                <a:cs typeface="B Nazanin" panose="00000400000000000000" pitchFamily="2" charset="-78"/>
              </a:rPr>
              <a:t>در حال حاضر تعدادی سیستم بازرسی سطح اتوماتیک در خطوط نورد سرد وجود دارد و همچنین در خروجی نورد گرم </a:t>
            </a:r>
          </a:p>
          <a:p>
            <a:pPr>
              <a:lnSpc>
                <a:spcPct val="200000"/>
              </a:lnSpc>
            </a:pPr>
            <a:r>
              <a:rPr lang="fa-IR" sz="1800" b="1" dirty="0">
                <a:latin typeface="Calibri" panose="020F0502020204030204" pitchFamily="34" charset="0"/>
                <a:cs typeface="B Nazanin" panose="00000400000000000000" pitchFamily="2" charset="-78"/>
              </a:rPr>
              <a:t> این تجهیزات طبق کاتالوگهای شرکت سازنده از لحاظ هوش مصنوعی قابل ارتقاء می باشند بدین صورت که هم اکنون  </a:t>
            </a:r>
            <a:r>
              <a:rPr lang="en-US" sz="1800" b="1" dirty="0">
                <a:latin typeface="Calibri" panose="020F0502020204030204" pitchFamily="34" charset="0"/>
                <a:cs typeface="B Nazanin" panose="00000400000000000000" pitchFamily="2" charset="-78"/>
              </a:rPr>
              <a:t>machine learning </a:t>
            </a:r>
            <a:r>
              <a:rPr lang="fa-IR" sz="1800" b="1" dirty="0">
                <a:latin typeface="Calibri" panose="020F0502020204030204" pitchFamily="34" charset="0"/>
                <a:cs typeface="B Nazanin" panose="00000400000000000000" pitchFamily="2" charset="-78"/>
              </a:rPr>
              <a:t> هستند و با استفاده از دوربینهای با رزولوشن بالا و سپس پردازش تصوی عیوب را ممشاهده کرده و سپس با استفاده از عیوبی که به آن آموزش داده شده عیب ورق را تشخیص می دهند.</a:t>
            </a:r>
          </a:p>
        </p:txBody>
      </p:sp>
      <p:pic>
        <p:nvPicPr>
          <p:cNvPr id="4" name="Picture 3">
            <a:extLst>
              <a:ext uri="{FF2B5EF4-FFF2-40B4-BE49-F238E27FC236}">
                <a16:creationId xmlns:a16="http://schemas.microsoft.com/office/drawing/2014/main" id="{D2700B5A-04F5-4978-A92B-ECF109D7D05D}"/>
              </a:ext>
            </a:extLst>
          </p:cNvPr>
          <p:cNvPicPr>
            <a:picLocks noChangeAspect="1"/>
          </p:cNvPicPr>
          <p:nvPr/>
        </p:nvPicPr>
        <p:blipFill>
          <a:blip r:embed="rId2">
            <a:clrChange>
              <a:clrFrom>
                <a:srgbClr val="000000"/>
              </a:clrFrom>
              <a:clrTo>
                <a:srgbClr val="000000">
                  <a:alpha val="0"/>
                </a:srgbClr>
              </a:clrTo>
            </a:clrChange>
          </a:blip>
          <a:stretch>
            <a:fillRect/>
          </a:stretch>
        </p:blipFill>
        <p:spPr>
          <a:xfrm>
            <a:off x="143781" y="1772403"/>
            <a:ext cx="5108443" cy="4124960"/>
          </a:xfrm>
          <a:prstGeom prst="rect">
            <a:avLst/>
          </a:prstGeom>
          <a:noFill/>
        </p:spPr>
      </p:pic>
    </p:spTree>
    <p:extLst>
      <p:ext uri="{BB962C8B-B14F-4D97-AF65-F5344CB8AC3E}">
        <p14:creationId xmlns:p14="http://schemas.microsoft.com/office/powerpoint/2010/main" val="11963796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437F80-DFC0-453B-A152-7CF6FE812641}"/>
              </a:ext>
            </a:extLst>
          </p:cNvPr>
          <p:cNvSpPr>
            <a:spLocks noGrp="1"/>
          </p:cNvSpPr>
          <p:nvPr>
            <p:ph type="title" idx="4294967295"/>
          </p:nvPr>
        </p:nvSpPr>
        <p:spPr>
          <a:xfrm>
            <a:off x="1494806" y="871770"/>
            <a:ext cx="9604375" cy="1049337"/>
          </a:xfrm>
        </p:spPr>
        <p:txBody>
          <a:bodyPr/>
          <a:lstStyle/>
          <a:p>
            <a:pPr algn="r"/>
            <a:r>
              <a:rPr lang="fa-IR" sz="2900" dirty="0"/>
              <a:t>هدف از پروژه:</a:t>
            </a:r>
          </a:p>
        </p:txBody>
      </p:sp>
      <p:sp>
        <p:nvSpPr>
          <p:cNvPr id="4" name="TextBox 3">
            <a:extLst>
              <a:ext uri="{FF2B5EF4-FFF2-40B4-BE49-F238E27FC236}">
                <a16:creationId xmlns:a16="http://schemas.microsoft.com/office/drawing/2014/main" id="{429CE0E1-FC35-49C1-BFF0-401604266834}"/>
              </a:ext>
            </a:extLst>
          </p:cNvPr>
          <p:cNvSpPr txBox="1"/>
          <p:nvPr/>
        </p:nvSpPr>
        <p:spPr>
          <a:xfrm>
            <a:off x="4081345" y="1857543"/>
            <a:ext cx="7017835" cy="1668405"/>
          </a:xfrm>
          <a:prstGeom prst="rect">
            <a:avLst/>
          </a:prstGeom>
          <a:noFill/>
        </p:spPr>
        <p:txBody>
          <a:bodyPr wrap="square" rtlCol="1">
            <a:spAutoFit/>
          </a:bodyPr>
          <a:lstStyle/>
          <a:p>
            <a:pPr algn="just" rtl="1">
              <a:lnSpc>
                <a:spcPct val="200000"/>
              </a:lnSpc>
            </a:pPr>
            <a:r>
              <a:rPr lang="fa-IR" dirty="0"/>
              <a:t>1- افزایش سطح هوشمندی سیستمها </a:t>
            </a:r>
            <a:r>
              <a:rPr lang="en-US" dirty="0"/>
              <a:t>5i</a:t>
            </a:r>
            <a:endParaRPr lang="fa-IR" dirty="0"/>
          </a:p>
          <a:p>
            <a:pPr algn="just" rtl="1">
              <a:lnSpc>
                <a:spcPct val="200000"/>
              </a:lnSpc>
            </a:pPr>
            <a:r>
              <a:rPr lang="fa-IR" dirty="0"/>
              <a:t>2- ارتباط شبکه ای</a:t>
            </a:r>
          </a:p>
          <a:p>
            <a:pPr algn="just" rtl="1">
              <a:lnSpc>
                <a:spcPct val="200000"/>
              </a:lnSpc>
            </a:pPr>
            <a:r>
              <a:rPr lang="fa-IR" dirty="0"/>
              <a:t>3- تریس کلاف در خطوط متوالی و ترکینگ عیوب </a:t>
            </a:r>
          </a:p>
        </p:txBody>
      </p:sp>
      <p:sp>
        <p:nvSpPr>
          <p:cNvPr id="6" name="TextBox 5">
            <a:extLst>
              <a:ext uri="{FF2B5EF4-FFF2-40B4-BE49-F238E27FC236}">
                <a16:creationId xmlns:a16="http://schemas.microsoft.com/office/drawing/2014/main" id="{15735A3B-5090-4BD1-AA72-2829F3DC816E}"/>
              </a:ext>
            </a:extLst>
          </p:cNvPr>
          <p:cNvSpPr txBox="1"/>
          <p:nvPr/>
        </p:nvSpPr>
        <p:spPr>
          <a:xfrm>
            <a:off x="532471" y="566678"/>
            <a:ext cx="6105292" cy="1477328"/>
          </a:xfrm>
          <a:prstGeom prst="rect">
            <a:avLst/>
          </a:prstGeom>
          <a:noFill/>
        </p:spPr>
        <p:txBody>
          <a:bodyPr wrap="square">
            <a:spAutoFit/>
          </a:bodyPr>
          <a:lstStyle/>
          <a:p>
            <a:r>
              <a:rPr lang="en-US" sz="1800" b="1" i="0" u="none" strike="noStrike" baseline="0" dirty="0">
                <a:solidFill>
                  <a:srgbClr val="000000"/>
                </a:solidFill>
                <a:latin typeface="Arial" panose="020B0604020202020204" pitchFamily="34" charset="0"/>
              </a:rPr>
              <a:t>Coil Release</a:t>
            </a:r>
            <a:r>
              <a:rPr lang="en-US" sz="1800" b="0" i="0" u="none" strike="noStrike" baseline="0" dirty="0">
                <a:solidFill>
                  <a:srgbClr val="000000"/>
                </a:solidFill>
                <a:latin typeface="Arial" panose="020B0604020202020204" pitchFamily="34" charset="0"/>
              </a:rPr>
              <a:t>: EXPERT5i </a:t>
            </a:r>
            <a:r>
              <a:rPr lang="en-US" sz="1800" b="0" i="0" u="none" strike="noStrike" baseline="0" dirty="0" err="1">
                <a:solidFill>
                  <a:srgbClr val="000000"/>
                </a:solidFill>
                <a:latin typeface="Arial" panose="020B0604020202020204" pitchFamily="34" charset="0"/>
              </a:rPr>
              <a:t>CoilRelease</a:t>
            </a:r>
            <a:r>
              <a:rPr lang="en-US" sz="1800" b="0" i="0" u="none" strike="noStrike" baseline="0" dirty="0">
                <a:solidFill>
                  <a:srgbClr val="000000"/>
                </a:solidFill>
                <a:latin typeface="Arial" panose="020B0604020202020204" pitchFamily="34" charset="0"/>
              </a:rPr>
              <a:t> enables accurate and objective rule based release decisions. Decision suggestions are generated in EXPERT5i </a:t>
            </a:r>
            <a:r>
              <a:rPr lang="en-US" sz="1800" b="0" i="0" u="none" strike="noStrike" baseline="0" dirty="0" err="1">
                <a:solidFill>
                  <a:srgbClr val="000000"/>
                </a:solidFill>
                <a:latin typeface="Arial" panose="020B0604020202020204" pitchFamily="34" charset="0"/>
              </a:rPr>
              <a:t>CoilRelease</a:t>
            </a:r>
            <a:r>
              <a:rPr lang="en-US" sz="1800" b="0" i="0" u="none" strike="noStrike" baseline="0" dirty="0">
                <a:solidFill>
                  <a:srgbClr val="000000"/>
                </a:solidFill>
                <a:latin typeface="Arial" panose="020B0604020202020204" pitchFamily="34" charset="0"/>
              </a:rPr>
              <a:t> using rules that are not just based on surface defect data, but any relevant process data available for a coil</a:t>
            </a:r>
            <a:endParaRPr lang="fa-IR" dirty="0"/>
          </a:p>
        </p:txBody>
      </p:sp>
      <p:sp>
        <p:nvSpPr>
          <p:cNvPr id="8" name="TextBox 7">
            <a:extLst>
              <a:ext uri="{FF2B5EF4-FFF2-40B4-BE49-F238E27FC236}">
                <a16:creationId xmlns:a16="http://schemas.microsoft.com/office/drawing/2014/main" id="{C96E1E46-7D95-49FA-96B3-1F5356B087FE}"/>
              </a:ext>
            </a:extLst>
          </p:cNvPr>
          <p:cNvSpPr txBox="1"/>
          <p:nvPr/>
        </p:nvSpPr>
        <p:spPr>
          <a:xfrm>
            <a:off x="532471" y="2291115"/>
            <a:ext cx="6105292" cy="1477328"/>
          </a:xfrm>
          <a:prstGeom prst="rect">
            <a:avLst/>
          </a:prstGeom>
          <a:noFill/>
        </p:spPr>
        <p:txBody>
          <a:bodyPr wrap="square">
            <a:spAutoFit/>
          </a:bodyPr>
          <a:lstStyle/>
          <a:p>
            <a:r>
              <a:rPr lang="en-US" sz="1800" b="1" i="0" u="none" strike="noStrike" baseline="0">
                <a:solidFill>
                  <a:srgbClr val="000000"/>
                </a:solidFill>
                <a:latin typeface="Arial" panose="020B0604020202020204" pitchFamily="34" charset="0"/>
              </a:rPr>
              <a:t>CoilReassignment </a:t>
            </a:r>
            <a:r>
              <a:rPr lang="en-US" sz="1800" b="0" i="0" u="none" strike="noStrike" baseline="0">
                <a:solidFill>
                  <a:srgbClr val="000000"/>
                </a:solidFill>
                <a:latin typeface="Arial" panose="020B0604020202020204" pitchFamily="34" charset="0"/>
              </a:rPr>
              <a:t>displays the list of blocked coils that are no longer assigned to the planned order or end use. EXPERT5i CoilReassignment finds the suitable orders or end uses that match the quality or a section of the quality of a blocked coil </a:t>
            </a:r>
            <a:endParaRPr lang="fa-IR" dirty="0"/>
          </a:p>
        </p:txBody>
      </p:sp>
      <p:sp>
        <p:nvSpPr>
          <p:cNvPr id="10" name="TextBox 9">
            <a:extLst>
              <a:ext uri="{FF2B5EF4-FFF2-40B4-BE49-F238E27FC236}">
                <a16:creationId xmlns:a16="http://schemas.microsoft.com/office/drawing/2014/main" id="{7FED342C-7348-4B15-9624-47301CEF5140}"/>
              </a:ext>
            </a:extLst>
          </p:cNvPr>
          <p:cNvSpPr txBox="1"/>
          <p:nvPr/>
        </p:nvSpPr>
        <p:spPr>
          <a:xfrm>
            <a:off x="2383573" y="3768443"/>
            <a:ext cx="6105292" cy="1754326"/>
          </a:xfrm>
          <a:prstGeom prst="rect">
            <a:avLst/>
          </a:prstGeom>
          <a:noFill/>
        </p:spPr>
        <p:txBody>
          <a:bodyPr wrap="square">
            <a:spAutoFit/>
          </a:bodyPr>
          <a:lstStyle/>
          <a:p>
            <a:r>
              <a:rPr lang="en-US" sz="1800" b="1" i="0" u="none" strike="noStrike" baseline="0" dirty="0">
                <a:solidFill>
                  <a:srgbClr val="000000"/>
                </a:solidFill>
                <a:latin typeface="Arial" panose="020B0604020202020204" pitchFamily="34" charset="0"/>
              </a:rPr>
              <a:t>Find a new customer / order for blocked material! </a:t>
            </a:r>
            <a:endParaRPr lang="en-US" sz="1800" b="0" i="0" u="none" strike="noStrike" baseline="0" dirty="0">
              <a:solidFill>
                <a:srgbClr val="000000"/>
              </a:solidFill>
              <a:latin typeface="Arial" panose="020B0604020202020204" pitchFamily="34" charset="0"/>
            </a:endParaRPr>
          </a:p>
          <a:p>
            <a:r>
              <a:rPr lang="en-US" sz="1800" b="0" i="1" u="none" strike="noStrike" baseline="0" dirty="0">
                <a:solidFill>
                  <a:srgbClr val="000000"/>
                </a:solidFill>
                <a:latin typeface="Arial" panose="020B0604020202020204" pitchFamily="34" charset="0"/>
              </a:rPr>
              <a:t>Keep the price high, even if something went wrong </a:t>
            </a:r>
            <a:endParaRPr lang="en-US" sz="1800" b="0" i="0" u="none" strike="noStrike" baseline="0" dirty="0">
              <a:solidFill>
                <a:srgbClr val="000000"/>
              </a:solidFill>
              <a:latin typeface="Arial" panose="020B0604020202020204" pitchFamily="34" charset="0"/>
            </a:endParaRPr>
          </a:p>
          <a:p>
            <a:r>
              <a:rPr lang="en-US" sz="1800" b="0" i="0" u="none" strike="noStrike" baseline="0" dirty="0">
                <a:solidFill>
                  <a:srgbClr val="000000"/>
                </a:solidFill>
                <a:latin typeface="Arial" panose="020B0604020202020204" pitchFamily="34" charset="0"/>
              </a:rPr>
              <a:t> Find fitting orders without material </a:t>
            </a:r>
          </a:p>
          <a:p>
            <a:r>
              <a:rPr lang="en-US" sz="1800" b="0" i="0" u="none" strike="noStrike" baseline="0" dirty="0">
                <a:solidFill>
                  <a:srgbClr val="000000"/>
                </a:solidFill>
                <a:latin typeface="Arial" panose="020B0604020202020204" pitchFamily="34" charset="0"/>
              </a:rPr>
              <a:t> Blocked coils can be linked to orders again </a:t>
            </a:r>
          </a:p>
          <a:p>
            <a:r>
              <a:rPr lang="en-US" sz="1800" b="0" i="0" u="none" strike="noStrike" baseline="0" dirty="0">
                <a:solidFill>
                  <a:srgbClr val="000000"/>
                </a:solidFill>
                <a:latin typeface="Arial" panose="020B0604020202020204" pitchFamily="34" charset="0"/>
              </a:rPr>
              <a:t> Check if the coil quality meets alternative </a:t>
            </a:r>
          </a:p>
          <a:p>
            <a:r>
              <a:rPr lang="en-US" sz="1800" b="0" i="0" u="none" strike="noStrike" baseline="0" dirty="0">
                <a:solidFill>
                  <a:srgbClr val="000000"/>
                </a:solidFill>
                <a:latin typeface="Arial" panose="020B0604020202020204" pitchFamily="34" charset="0"/>
              </a:rPr>
              <a:t>orders </a:t>
            </a:r>
          </a:p>
        </p:txBody>
      </p:sp>
    </p:spTree>
    <p:extLst>
      <p:ext uri="{BB962C8B-B14F-4D97-AF65-F5344CB8AC3E}">
        <p14:creationId xmlns:p14="http://schemas.microsoft.com/office/powerpoint/2010/main" val="15619680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9B111E6-BE44-4148-9088-DB6880365FDB}"/>
              </a:ext>
            </a:extLst>
          </p:cNvPr>
          <p:cNvSpPr txBox="1"/>
          <p:nvPr/>
        </p:nvSpPr>
        <p:spPr>
          <a:xfrm>
            <a:off x="0" y="367141"/>
            <a:ext cx="6105292" cy="1477328"/>
          </a:xfrm>
          <a:prstGeom prst="rect">
            <a:avLst/>
          </a:prstGeom>
          <a:noFill/>
        </p:spPr>
        <p:txBody>
          <a:bodyPr wrap="square">
            <a:spAutoFit/>
          </a:bodyPr>
          <a:lstStyle/>
          <a:p>
            <a:r>
              <a:rPr lang="en-US" sz="1800" b="1" i="0" u="none" strike="noStrike" baseline="0" dirty="0" err="1">
                <a:solidFill>
                  <a:srgbClr val="000000"/>
                </a:solidFill>
                <a:latin typeface="Arial" panose="020B0604020202020204" pitchFamily="34" charset="0"/>
              </a:rPr>
              <a:t>CoilPreview</a:t>
            </a:r>
            <a:r>
              <a:rPr lang="en-US" sz="1800" b="1" i="0" u="none" strike="noStrike" baseline="0" dirty="0">
                <a:solidFill>
                  <a:srgbClr val="000000"/>
                </a:solidFill>
                <a:latin typeface="Arial" panose="020B0604020202020204" pitchFamily="34" charset="0"/>
              </a:rPr>
              <a:t> </a:t>
            </a:r>
            <a:r>
              <a:rPr lang="en-US" sz="1800" b="0" i="0" u="none" strike="noStrike" baseline="0" dirty="0">
                <a:solidFill>
                  <a:srgbClr val="000000"/>
                </a:solidFill>
                <a:latin typeface="Arial" panose="020B0604020202020204" pitchFamily="34" charset="0"/>
              </a:rPr>
              <a:t>shows the upcoming coils in the sequence and position in which they will be </a:t>
            </a:r>
          </a:p>
          <a:p>
            <a:r>
              <a:rPr lang="en-US" sz="1800" b="0" i="0" u="none" strike="noStrike" baseline="0" dirty="0">
                <a:solidFill>
                  <a:srgbClr val="000000"/>
                </a:solidFill>
                <a:latin typeface="Arial" panose="020B0604020202020204" pitchFamily="34" charset="0"/>
              </a:rPr>
              <a:t>processed. In addition, it is also possible to display the coils in the processing sequence of the preceding process. </a:t>
            </a:r>
            <a:endParaRPr lang="fa-IR" dirty="0"/>
          </a:p>
        </p:txBody>
      </p:sp>
      <p:pic>
        <p:nvPicPr>
          <p:cNvPr id="5" name="Picture 4">
            <a:extLst>
              <a:ext uri="{FF2B5EF4-FFF2-40B4-BE49-F238E27FC236}">
                <a16:creationId xmlns:a16="http://schemas.microsoft.com/office/drawing/2014/main" id="{A72AAC58-AE11-437E-9486-2C0921A38B05}"/>
              </a:ext>
            </a:extLst>
          </p:cNvPr>
          <p:cNvPicPr>
            <a:picLocks noChangeAspect="1"/>
          </p:cNvPicPr>
          <p:nvPr/>
        </p:nvPicPr>
        <p:blipFill>
          <a:blip r:embed="rId2"/>
          <a:stretch>
            <a:fillRect/>
          </a:stretch>
        </p:blipFill>
        <p:spPr>
          <a:xfrm>
            <a:off x="6481646" y="192232"/>
            <a:ext cx="5297325" cy="3708400"/>
          </a:xfrm>
          <a:prstGeom prst="rect">
            <a:avLst/>
          </a:prstGeom>
        </p:spPr>
      </p:pic>
      <p:sp>
        <p:nvSpPr>
          <p:cNvPr id="7" name="TextBox 6">
            <a:extLst>
              <a:ext uri="{FF2B5EF4-FFF2-40B4-BE49-F238E27FC236}">
                <a16:creationId xmlns:a16="http://schemas.microsoft.com/office/drawing/2014/main" id="{D8080DAC-DA51-4D2D-A930-0D76CC5E1D38}"/>
              </a:ext>
            </a:extLst>
          </p:cNvPr>
          <p:cNvSpPr txBox="1"/>
          <p:nvPr/>
        </p:nvSpPr>
        <p:spPr>
          <a:xfrm>
            <a:off x="0" y="2474374"/>
            <a:ext cx="6105292" cy="1200329"/>
          </a:xfrm>
          <a:prstGeom prst="rect">
            <a:avLst/>
          </a:prstGeom>
          <a:noFill/>
        </p:spPr>
        <p:txBody>
          <a:bodyPr wrap="square">
            <a:spAutoFit/>
          </a:bodyPr>
          <a:lstStyle/>
          <a:p>
            <a:r>
              <a:rPr lang="en-US" sz="1800" b="1" i="0" u="none" strike="noStrike" baseline="0" dirty="0" err="1">
                <a:solidFill>
                  <a:srgbClr val="000000"/>
                </a:solidFill>
                <a:latin typeface="Arial" panose="020B0604020202020204" pitchFamily="34" charset="0"/>
              </a:rPr>
              <a:t>DefectTrend</a:t>
            </a:r>
            <a:r>
              <a:rPr lang="en-US" sz="1800" b="1" i="0" u="none" strike="noStrike" baseline="0" dirty="0">
                <a:solidFill>
                  <a:srgbClr val="000000"/>
                </a:solidFill>
                <a:latin typeface="Arial" panose="020B0604020202020204" pitchFamily="34" charset="0"/>
              </a:rPr>
              <a:t> </a:t>
            </a:r>
            <a:r>
              <a:rPr lang="en-US" sz="1800" b="0" i="0" u="none" strike="noStrike" baseline="0" dirty="0">
                <a:solidFill>
                  <a:srgbClr val="000000"/>
                </a:solidFill>
                <a:latin typeface="Arial" panose="020B0604020202020204" pitchFamily="34" charset="0"/>
              </a:rPr>
              <a:t>displays the progression of defect occurrences for the last coils. Trends are displayed for a configurable number of defect types for the selected coils and current coil. </a:t>
            </a:r>
            <a:endParaRPr lang="fa-IR" dirty="0"/>
          </a:p>
        </p:txBody>
      </p:sp>
      <p:sp>
        <p:nvSpPr>
          <p:cNvPr id="9" name="TextBox 8">
            <a:extLst>
              <a:ext uri="{FF2B5EF4-FFF2-40B4-BE49-F238E27FC236}">
                <a16:creationId xmlns:a16="http://schemas.microsoft.com/office/drawing/2014/main" id="{CE87A610-D7E5-4925-A0FA-99F04902D041}"/>
              </a:ext>
            </a:extLst>
          </p:cNvPr>
          <p:cNvSpPr txBox="1"/>
          <p:nvPr/>
        </p:nvSpPr>
        <p:spPr>
          <a:xfrm>
            <a:off x="-9292" y="3939661"/>
            <a:ext cx="6105292" cy="1754326"/>
          </a:xfrm>
          <a:prstGeom prst="rect">
            <a:avLst/>
          </a:prstGeom>
          <a:noFill/>
        </p:spPr>
        <p:txBody>
          <a:bodyPr wrap="square">
            <a:spAutoFit/>
          </a:bodyPr>
          <a:lstStyle/>
          <a:p>
            <a:r>
              <a:rPr lang="en-US" sz="1800" b="1" i="0" u="none" strike="noStrike" baseline="0" dirty="0" err="1">
                <a:solidFill>
                  <a:srgbClr val="000000"/>
                </a:solidFill>
                <a:latin typeface="Arial" panose="020B0604020202020204" pitchFamily="34" charset="0"/>
              </a:rPr>
              <a:t>ProcessAnalysis</a:t>
            </a:r>
            <a:r>
              <a:rPr lang="en-US" sz="1800" b="1" i="0" u="none" strike="noStrike" baseline="0" dirty="0">
                <a:solidFill>
                  <a:srgbClr val="000000"/>
                </a:solidFill>
                <a:latin typeface="Arial" panose="020B0604020202020204" pitchFamily="34" charset="0"/>
              </a:rPr>
              <a:t>: </a:t>
            </a:r>
            <a:r>
              <a:rPr lang="en-US" sz="1800" b="0" i="0" u="none" strike="noStrike" baseline="0" dirty="0">
                <a:solidFill>
                  <a:srgbClr val="000000"/>
                </a:solidFill>
                <a:latin typeface="Arial" panose="020B0604020202020204" pitchFamily="34" charset="0"/>
              </a:rPr>
              <a:t>After selecting one or more coils, </a:t>
            </a:r>
            <a:r>
              <a:rPr lang="en-US" sz="1800" b="0" i="0" u="none" strike="noStrike" baseline="0" dirty="0" err="1">
                <a:solidFill>
                  <a:srgbClr val="000000"/>
                </a:solidFill>
                <a:latin typeface="Arial" panose="020B0604020202020204" pitchFamily="34" charset="0"/>
              </a:rPr>
              <a:t>ProcessAnalysis</a:t>
            </a:r>
            <a:r>
              <a:rPr lang="en-US" sz="1800" b="0" i="0" u="none" strike="noStrike" baseline="0" dirty="0">
                <a:solidFill>
                  <a:srgbClr val="000000"/>
                </a:solidFill>
                <a:latin typeface="Arial" panose="020B0604020202020204" pitchFamily="34" charset="0"/>
              </a:rPr>
              <a:t> displays the synchronized process data from any source database with defect data from surface inspection. A graphical correlation of process data and surface defect data, throughout the entire selected sequence of coils, is displayed in one view. </a:t>
            </a:r>
            <a:endParaRPr lang="fa-IR" dirty="0"/>
          </a:p>
        </p:txBody>
      </p:sp>
      <p:pic>
        <p:nvPicPr>
          <p:cNvPr id="11" name="Picture 10">
            <a:extLst>
              <a:ext uri="{FF2B5EF4-FFF2-40B4-BE49-F238E27FC236}">
                <a16:creationId xmlns:a16="http://schemas.microsoft.com/office/drawing/2014/main" id="{A65F4876-F9D2-452D-BF57-F0EE7E021929}"/>
              </a:ext>
            </a:extLst>
          </p:cNvPr>
          <p:cNvPicPr>
            <a:picLocks noChangeAspect="1"/>
          </p:cNvPicPr>
          <p:nvPr/>
        </p:nvPicPr>
        <p:blipFill>
          <a:blip r:embed="rId3"/>
          <a:stretch>
            <a:fillRect/>
          </a:stretch>
        </p:blipFill>
        <p:spPr>
          <a:xfrm>
            <a:off x="6861221" y="3939661"/>
            <a:ext cx="2885440" cy="2082800"/>
          </a:xfrm>
          <a:prstGeom prst="rect">
            <a:avLst/>
          </a:prstGeom>
        </p:spPr>
      </p:pic>
    </p:spTree>
    <p:extLst>
      <p:ext uri="{BB962C8B-B14F-4D97-AF65-F5344CB8AC3E}">
        <p14:creationId xmlns:p14="http://schemas.microsoft.com/office/powerpoint/2010/main" val="21803298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B494BB1-CD51-479B-9E9F-1E36AE757CEB}"/>
              </a:ext>
            </a:extLst>
          </p:cNvPr>
          <p:cNvSpPr txBox="1"/>
          <p:nvPr/>
        </p:nvSpPr>
        <p:spPr>
          <a:xfrm>
            <a:off x="4473498" y="691374"/>
            <a:ext cx="6991814" cy="584775"/>
          </a:xfrm>
          <a:prstGeom prst="rect">
            <a:avLst/>
          </a:prstGeom>
          <a:noFill/>
        </p:spPr>
        <p:txBody>
          <a:bodyPr wrap="square" rtlCol="1">
            <a:spAutoFit/>
          </a:bodyPr>
          <a:lstStyle/>
          <a:p>
            <a:pPr algn="r"/>
            <a:r>
              <a:rPr lang="fa-IR" sz="3200" cap="all" dirty="0">
                <a:latin typeface="+mj-lt"/>
                <a:ea typeface="+mj-ea"/>
                <a:cs typeface="+mj-cs"/>
              </a:rPr>
              <a:t>اثرات و پیامدها:</a:t>
            </a:r>
          </a:p>
        </p:txBody>
      </p:sp>
      <p:sp>
        <p:nvSpPr>
          <p:cNvPr id="3" name="TextBox 2">
            <a:extLst>
              <a:ext uri="{FF2B5EF4-FFF2-40B4-BE49-F238E27FC236}">
                <a16:creationId xmlns:a16="http://schemas.microsoft.com/office/drawing/2014/main" id="{CFB25029-7908-41AB-AEA0-EAE1D6DD2F71}"/>
              </a:ext>
            </a:extLst>
          </p:cNvPr>
          <p:cNvSpPr txBox="1"/>
          <p:nvPr/>
        </p:nvSpPr>
        <p:spPr>
          <a:xfrm>
            <a:off x="1483112" y="2074128"/>
            <a:ext cx="9523142" cy="369332"/>
          </a:xfrm>
          <a:prstGeom prst="rect">
            <a:avLst/>
          </a:prstGeom>
          <a:noFill/>
        </p:spPr>
        <p:txBody>
          <a:bodyPr wrap="square" rtlCol="1" anchor="ctr">
            <a:spAutoFit/>
          </a:bodyPr>
          <a:lstStyle/>
          <a:p>
            <a:pPr algn="just" rtl="1"/>
            <a:r>
              <a:rPr lang="fa-IR" dirty="0">
                <a:latin typeface="Calibri" panose="020F0502020204030204" pitchFamily="34" charset="0"/>
                <a:cs typeface="B Nazanin" panose="00000400000000000000" pitchFamily="2" charset="-78"/>
              </a:rPr>
              <a:t>شاخص پایداری کیفی محصول</a:t>
            </a:r>
          </a:p>
        </p:txBody>
      </p:sp>
      <p:sp>
        <p:nvSpPr>
          <p:cNvPr id="4" name="TextBox 3">
            <a:extLst>
              <a:ext uri="{FF2B5EF4-FFF2-40B4-BE49-F238E27FC236}">
                <a16:creationId xmlns:a16="http://schemas.microsoft.com/office/drawing/2014/main" id="{2C8215FF-7B39-4F10-8554-85BDB7F85286}"/>
              </a:ext>
            </a:extLst>
          </p:cNvPr>
          <p:cNvSpPr txBox="1"/>
          <p:nvPr/>
        </p:nvSpPr>
        <p:spPr>
          <a:xfrm>
            <a:off x="4473498" y="2949052"/>
            <a:ext cx="6991814" cy="584775"/>
          </a:xfrm>
          <a:prstGeom prst="rect">
            <a:avLst/>
          </a:prstGeom>
          <a:noFill/>
        </p:spPr>
        <p:txBody>
          <a:bodyPr wrap="square" rtlCol="1">
            <a:spAutoFit/>
          </a:bodyPr>
          <a:lstStyle/>
          <a:p>
            <a:pPr algn="r"/>
            <a:r>
              <a:rPr lang="fa-IR" sz="3200" cap="all" dirty="0">
                <a:latin typeface="+mj-lt"/>
                <a:ea typeface="+mj-ea"/>
                <a:cs typeface="+mj-cs"/>
              </a:rPr>
              <a:t>داده های موجود و سطح آمادگی دیجیتال:</a:t>
            </a:r>
          </a:p>
        </p:txBody>
      </p:sp>
      <p:sp>
        <p:nvSpPr>
          <p:cNvPr id="5" name="TextBox 4">
            <a:extLst>
              <a:ext uri="{FF2B5EF4-FFF2-40B4-BE49-F238E27FC236}">
                <a16:creationId xmlns:a16="http://schemas.microsoft.com/office/drawing/2014/main" id="{9761D38B-7BC9-4823-B604-2D2EEC3C065F}"/>
              </a:ext>
            </a:extLst>
          </p:cNvPr>
          <p:cNvSpPr txBox="1"/>
          <p:nvPr/>
        </p:nvSpPr>
        <p:spPr>
          <a:xfrm>
            <a:off x="1483112" y="3814377"/>
            <a:ext cx="9523142" cy="369332"/>
          </a:xfrm>
          <a:prstGeom prst="rect">
            <a:avLst/>
          </a:prstGeom>
          <a:noFill/>
        </p:spPr>
        <p:txBody>
          <a:bodyPr wrap="square" rtlCol="1" anchor="ctr">
            <a:spAutoFit/>
          </a:bodyPr>
          <a:lstStyle/>
          <a:p>
            <a:pPr algn="just" rtl="1"/>
            <a:r>
              <a:rPr lang="fa-IR" dirty="0">
                <a:latin typeface="Calibri" panose="020F0502020204030204" pitchFamily="34" charset="0"/>
                <a:cs typeface="B Nazanin" panose="00000400000000000000" pitchFamily="2" charset="-78"/>
              </a:rPr>
              <a:t>آرشیوینگ داده ها دراکثر خطو ط وجود دارد </a:t>
            </a:r>
          </a:p>
        </p:txBody>
      </p:sp>
    </p:spTree>
    <p:extLst>
      <p:ext uri="{BB962C8B-B14F-4D97-AF65-F5344CB8AC3E}">
        <p14:creationId xmlns:p14="http://schemas.microsoft.com/office/powerpoint/2010/main" val="1719218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8E0DECE-C1B9-45ED-AFBA-A915140931DA}"/>
              </a:ext>
            </a:extLst>
          </p:cNvPr>
          <p:cNvSpPr txBox="1"/>
          <p:nvPr/>
        </p:nvSpPr>
        <p:spPr>
          <a:xfrm>
            <a:off x="4970656" y="986212"/>
            <a:ext cx="6105292" cy="369332"/>
          </a:xfrm>
          <a:prstGeom prst="rect">
            <a:avLst/>
          </a:prstGeom>
          <a:noFill/>
        </p:spPr>
        <p:txBody>
          <a:bodyPr wrap="square">
            <a:spAutoFit/>
          </a:bodyPr>
          <a:lstStyle/>
          <a:p>
            <a:pPr algn="r"/>
            <a:r>
              <a:rPr lang="fa-IR" sz="1800" cap="all" dirty="0">
                <a:latin typeface="+mj-lt"/>
                <a:ea typeface="+mj-ea"/>
                <a:cs typeface="+mj-cs"/>
              </a:rPr>
              <a:t>معیار موفقیت پروژه</a:t>
            </a:r>
          </a:p>
        </p:txBody>
      </p:sp>
      <p:sp>
        <p:nvSpPr>
          <p:cNvPr id="5" name="TextBox 4">
            <a:extLst>
              <a:ext uri="{FF2B5EF4-FFF2-40B4-BE49-F238E27FC236}">
                <a16:creationId xmlns:a16="http://schemas.microsoft.com/office/drawing/2014/main" id="{2BFB8F0F-E0B0-44D3-AA23-A12477742658}"/>
              </a:ext>
            </a:extLst>
          </p:cNvPr>
          <p:cNvSpPr txBox="1"/>
          <p:nvPr/>
        </p:nvSpPr>
        <p:spPr>
          <a:xfrm>
            <a:off x="4931626" y="2754120"/>
            <a:ext cx="6105292" cy="369332"/>
          </a:xfrm>
          <a:prstGeom prst="rect">
            <a:avLst/>
          </a:prstGeom>
          <a:noFill/>
        </p:spPr>
        <p:txBody>
          <a:bodyPr wrap="square">
            <a:spAutoFit/>
          </a:bodyPr>
          <a:lstStyle/>
          <a:p>
            <a:pPr algn="r"/>
            <a:r>
              <a:rPr lang="fa-IR" sz="1800" cap="all" dirty="0">
                <a:latin typeface="+mj-lt"/>
                <a:ea typeface="+mj-ea"/>
                <a:cs typeface="+mj-cs"/>
              </a:rPr>
              <a:t>محدودیت ها و الزامات</a:t>
            </a:r>
          </a:p>
        </p:txBody>
      </p:sp>
      <p:sp>
        <p:nvSpPr>
          <p:cNvPr id="7" name="TextBox 6">
            <a:extLst>
              <a:ext uri="{FF2B5EF4-FFF2-40B4-BE49-F238E27FC236}">
                <a16:creationId xmlns:a16="http://schemas.microsoft.com/office/drawing/2014/main" id="{B684DCC0-49C1-4ED0-BD73-064E6FF2E3D3}"/>
              </a:ext>
            </a:extLst>
          </p:cNvPr>
          <p:cNvSpPr txBox="1"/>
          <p:nvPr/>
        </p:nvSpPr>
        <p:spPr>
          <a:xfrm>
            <a:off x="4847992" y="4891360"/>
            <a:ext cx="6105292" cy="369332"/>
          </a:xfrm>
          <a:prstGeom prst="rect">
            <a:avLst/>
          </a:prstGeom>
          <a:noFill/>
        </p:spPr>
        <p:txBody>
          <a:bodyPr wrap="square">
            <a:spAutoFit/>
          </a:bodyPr>
          <a:lstStyle/>
          <a:p>
            <a:pPr algn="r"/>
            <a:r>
              <a:rPr lang="fa-IR" sz="1800" cap="all" dirty="0">
                <a:latin typeface="+mj-lt"/>
                <a:ea typeface="+mj-ea"/>
                <a:cs typeface="+mj-cs"/>
              </a:rPr>
              <a:t>تماس و مسئول پروژه</a:t>
            </a:r>
          </a:p>
        </p:txBody>
      </p:sp>
      <p:sp>
        <p:nvSpPr>
          <p:cNvPr id="2" name="TextBox 1">
            <a:extLst>
              <a:ext uri="{FF2B5EF4-FFF2-40B4-BE49-F238E27FC236}">
                <a16:creationId xmlns:a16="http://schemas.microsoft.com/office/drawing/2014/main" id="{D305F9F2-2011-4851-9FE7-B5B3C0DAEEB6}"/>
              </a:ext>
            </a:extLst>
          </p:cNvPr>
          <p:cNvSpPr txBox="1"/>
          <p:nvPr/>
        </p:nvSpPr>
        <p:spPr>
          <a:xfrm>
            <a:off x="5597912" y="1773044"/>
            <a:ext cx="4806176" cy="369332"/>
          </a:xfrm>
          <a:prstGeom prst="rect">
            <a:avLst/>
          </a:prstGeom>
          <a:noFill/>
        </p:spPr>
        <p:txBody>
          <a:bodyPr wrap="square" rtlCol="1">
            <a:spAutoFit/>
          </a:bodyPr>
          <a:lstStyle/>
          <a:p>
            <a:pPr algn="just" rtl="1"/>
            <a:r>
              <a:rPr lang="fa-IR" dirty="0"/>
              <a:t>افزایش کیفیت بازرسی محصول</a:t>
            </a:r>
          </a:p>
        </p:txBody>
      </p:sp>
      <p:sp>
        <p:nvSpPr>
          <p:cNvPr id="4" name="TextBox 3">
            <a:extLst>
              <a:ext uri="{FF2B5EF4-FFF2-40B4-BE49-F238E27FC236}">
                <a16:creationId xmlns:a16="http://schemas.microsoft.com/office/drawing/2014/main" id="{B2BE973A-57DF-4951-A875-AF41AFC96810}"/>
              </a:ext>
            </a:extLst>
          </p:cNvPr>
          <p:cNvSpPr txBox="1"/>
          <p:nvPr/>
        </p:nvSpPr>
        <p:spPr>
          <a:xfrm>
            <a:off x="6445406" y="3746810"/>
            <a:ext cx="4315522" cy="369332"/>
          </a:xfrm>
          <a:prstGeom prst="rect">
            <a:avLst/>
          </a:prstGeom>
          <a:noFill/>
        </p:spPr>
        <p:txBody>
          <a:bodyPr wrap="square" rtlCol="1">
            <a:spAutoFit/>
          </a:bodyPr>
          <a:lstStyle/>
          <a:p>
            <a:pPr algn="just" rtl="1"/>
            <a:r>
              <a:rPr lang="fa-IR" dirty="0"/>
              <a:t>عدم تاثیر بر کارکرد سیستمهای بازرسی سطح</a:t>
            </a:r>
          </a:p>
        </p:txBody>
      </p:sp>
      <p:sp>
        <p:nvSpPr>
          <p:cNvPr id="8" name="TextBox 7">
            <a:extLst>
              <a:ext uri="{FF2B5EF4-FFF2-40B4-BE49-F238E27FC236}">
                <a16:creationId xmlns:a16="http://schemas.microsoft.com/office/drawing/2014/main" id="{1B51F474-E867-475A-9336-F28F6C144EBE}"/>
              </a:ext>
            </a:extLst>
          </p:cNvPr>
          <p:cNvSpPr txBox="1"/>
          <p:nvPr/>
        </p:nvSpPr>
        <p:spPr>
          <a:xfrm>
            <a:off x="8380142" y="5445358"/>
            <a:ext cx="2380786" cy="369332"/>
          </a:xfrm>
          <a:prstGeom prst="rect">
            <a:avLst/>
          </a:prstGeom>
          <a:noFill/>
        </p:spPr>
        <p:txBody>
          <a:bodyPr wrap="square" rtlCol="1">
            <a:spAutoFit/>
          </a:bodyPr>
          <a:lstStyle/>
          <a:p>
            <a:pPr algn="just" rtl="1"/>
            <a:r>
              <a:rPr lang="fa-IR" dirty="0"/>
              <a:t>مهرداد دهقانی</a:t>
            </a:r>
          </a:p>
        </p:txBody>
      </p:sp>
    </p:spTree>
    <p:extLst>
      <p:ext uri="{BB962C8B-B14F-4D97-AF65-F5344CB8AC3E}">
        <p14:creationId xmlns:p14="http://schemas.microsoft.com/office/powerpoint/2010/main" val="34046331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434D21-E49E-42DE-B3C5-68022FA0F88C}"/>
              </a:ext>
            </a:extLst>
          </p:cNvPr>
          <p:cNvSpPr>
            <a:spLocks noGrp="1"/>
          </p:cNvSpPr>
          <p:nvPr>
            <p:ph type="title"/>
          </p:nvPr>
        </p:nvSpPr>
        <p:spPr>
          <a:xfrm>
            <a:off x="2334556" y="223278"/>
            <a:ext cx="8720298" cy="869219"/>
          </a:xfrm>
        </p:spPr>
        <p:txBody>
          <a:bodyPr>
            <a:normAutofit fontScale="90000"/>
          </a:bodyPr>
          <a:lstStyle/>
          <a:p>
            <a:pPr algn="r"/>
            <a:r>
              <a:rPr lang="fa-IR" sz="3600" b="1" dirty="0"/>
              <a:t>5-تشخیص و تعیین مقدار اثرگذاری پارامترهای مختلف فرانید در ایجاد عیوب با استفاده از هوش مصنوعی</a:t>
            </a:r>
          </a:p>
        </p:txBody>
      </p:sp>
      <p:sp>
        <p:nvSpPr>
          <p:cNvPr id="3" name="Content Placeholder 2">
            <a:extLst>
              <a:ext uri="{FF2B5EF4-FFF2-40B4-BE49-F238E27FC236}">
                <a16:creationId xmlns:a16="http://schemas.microsoft.com/office/drawing/2014/main" id="{52E82C4B-1115-4596-AA74-5FD040BDFA44}"/>
              </a:ext>
            </a:extLst>
          </p:cNvPr>
          <p:cNvSpPr>
            <a:spLocks noGrp="1"/>
          </p:cNvSpPr>
          <p:nvPr>
            <p:ph idx="1"/>
          </p:nvPr>
        </p:nvSpPr>
        <p:spPr>
          <a:xfrm>
            <a:off x="1451579" y="2163337"/>
            <a:ext cx="9603275" cy="3456878"/>
          </a:xfrm>
        </p:spPr>
        <p:txBody>
          <a:bodyPr>
            <a:normAutofit/>
          </a:bodyPr>
          <a:lstStyle/>
          <a:p>
            <a:endParaRPr lang="fa-IR" dirty="0"/>
          </a:p>
          <a:p>
            <a:endParaRPr lang="fa-IR" dirty="0"/>
          </a:p>
          <a:p>
            <a:endParaRPr lang="fa-IR" dirty="0"/>
          </a:p>
          <a:p>
            <a:endParaRPr lang="fa-IR" dirty="0"/>
          </a:p>
        </p:txBody>
      </p:sp>
      <p:grpSp>
        <p:nvGrpSpPr>
          <p:cNvPr id="4" name="Group 9">
            <a:extLst>
              <a:ext uri="{FF2B5EF4-FFF2-40B4-BE49-F238E27FC236}">
                <a16:creationId xmlns:a16="http://schemas.microsoft.com/office/drawing/2014/main" id="{14C34DEB-C4EF-4838-815F-2B8F1F68424E}"/>
              </a:ext>
            </a:extLst>
          </p:cNvPr>
          <p:cNvGrpSpPr>
            <a:grpSpLocks/>
          </p:cNvGrpSpPr>
          <p:nvPr/>
        </p:nvGrpSpPr>
        <p:grpSpPr bwMode="auto">
          <a:xfrm>
            <a:off x="227510" y="282872"/>
            <a:ext cx="1819275" cy="809625"/>
            <a:chOff x="48" y="48"/>
            <a:chExt cx="1296" cy="624"/>
          </a:xfrm>
        </p:grpSpPr>
        <p:sp>
          <p:nvSpPr>
            <p:cNvPr id="5" name="Rectangle 10">
              <a:extLst>
                <a:ext uri="{FF2B5EF4-FFF2-40B4-BE49-F238E27FC236}">
                  <a16:creationId xmlns:a16="http://schemas.microsoft.com/office/drawing/2014/main" id="{47742D9F-28A2-463F-AED5-9689333946B4}"/>
                </a:ext>
              </a:extLst>
            </p:cNvPr>
            <p:cNvSpPr>
              <a:spLocks noChangeArrowheads="1"/>
            </p:cNvSpPr>
            <p:nvPr/>
          </p:nvSpPr>
          <p:spPr bwMode="auto">
            <a:xfrm>
              <a:off x="48" y="48"/>
              <a:ext cx="1296" cy="624"/>
            </a:xfrm>
            <a:prstGeom prst="rect">
              <a:avLst/>
            </a:prstGeom>
            <a:solidFill>
              <a:srgbClr val="FFFFFF"/>
            </a:solidFill>
            <a:ln w="9525">
              <a:solidFill>
                <a:srgbClr val="000000"/>
              </a:solidFill>
              <a:miter lim="800000"/>
              <a:headEnd/>
              <a:tailEnd/>
            </a:ln>
            <a:effectLst>
              <a:outerShdw dist="107763" dir="2700000" algn="ctr" rotWithShape="0">
                <a:srgbClr val="000000"/>
              </a:outerShdw>
            </a:effectLst>
          </p:spPr>
          <p:txBody>
            <a:bodyPr/>
            <a:lstStyle/>
            <a:p>
              <a:pPr>
                <a:defRPr/>
              </a:pPr>
              <a:endParaRPr lang="en-US" dirty="0"/>
            </a:p>
          </p:txBody>
        </p:sp>
        <p:grpSp>
          <p:nvGrpSpPr>
            <p:cNvPr id="6" name="Group 11">
              <a:extLst>
                <a:ext uri="{FF2B5EF4-FFF2-40B4-BE49-F238E27FC236}">
                  <a16:creationId xmlns:a16="http://schemas.microsoft.com/office/drawing/2014/main" id="{2179CAE2-3FBF-4917-8AAE-C83C020DEFE3}"/>
                </a:ext>
              </a:extLst>
            </p:cNvPr>
            <p:cNvGrpSpPr>
              <a:grpSpLocks/>
            </p:cNvGrpSpPr>
            <p:nvPr/>
          </p:nvGrpSpPr>
          <p:grpSpPr bwMode="auto">
            <a:xfrm>
              <a:off x="1010" y="94"/>
              <a:ext cx="286" cy="357"/>
              <a:chOff x="14728" y="3789"/>
              <a:chExt cx="1638" cy="1638"/>
            </a:xfrm>
          </p:grpSpPr>
          <p:sp>
            <p:nvSpPr>
              <p:cNvPr id="16" name="Oval 12">
                <a:extLst>
                  <a:ext uri="{FF2B5EF4-FFF2-40B4-BE49-F238E27FC236}">
                    <a16:creationId xmlns:a16="http://schemas.microsoft.com/office/drawing/2014/main" id="{C9C6FD47-1E8C-4A3E-80E4-91ECE122C4F8}"/>
                  </a:ext>
                </a:extLst>
              </p:cNvPr>
              <p:cNvSpPr>
                <a:spLocks noChangeArrowheads="1"/>
              </p:cNvSpPr>
              <p:nvPr/>
            </p:nvSpPr>
            <p:spPr bwMode="auto">
              <a:xfrm>
                <a:off x="14728" y="3789"/>
                <a:ext cx="1638" cy="1638"/>
              </a:xfrm>
              <a:prstGeom prst="ellipse">
                <a:avLst/>
              </a:prstGeom>
              <a:solidFill>
                <a:srgbClr val="000000"/>
              </a:solidFill>
              <a:ln w="9525">
                <a:solidFill>
                  <a:srgbClr val="000000"/>
                </a:solidFill>
                <a:round/>
                <a:headEnd/>
                <a:tailEnd/>
              </a:ln>
            </p:spPr>
            <p:txBody>
              <a:bodyPr/>
              <a:lstStyle/>
              <a:p>
                <a:endParaRPr lang="en-US" dirty="0"/>
              </a:p>
            </p:txBody>
          </p:sp>
          <p:sp>
            <p:nvSpPr>
              <p:cNvPr id="17" name="Oval 13">
                <a:extLst>
                  <a:ext uri="{FF2B5EF4-FFF2-40B4-BE49-F238E27FC236}">
                    <a16:creationId xmlns:a16="http://schemas.microsoft.com/office/drawing/2014/main" id="{7FD3FB9C-D279-4D09-8635-8E804A9EB5B0}"/>
                  </a:ext>
                </a:extLst>
              </p:cNvPr>
              <p:cNvSpPr>
                <a:spLocks noChangeArrowheads="1"/>
              </p:cNvSpPr>
              <p:nvPr/>
            </p:nvSpPr>
            <p:spPr bwMode="auto">
              <a:xfrm>
                <a:off x="15322" y="4381"/>
                <a:ext cx="468" cy="468"/>
              </a:xfrm>
              <a:prstGeom prst="ellipse">
                <a:avLst/>
              </a:prstGeom>
              <a:solidFill>
                <a:srgbClr val="FFFFFF"/>
              </a:solidFill>
              <a:ln w="9525">
                <a:solidFill>
                  <a:srgbClr val="000000"/>
                </a:solidFill>
                <a:round/>
                <a:headEnd/>
                <a:tailEnd/>
              </a:ln>
            </p:spPr>
            <p:txBody>
              <a:bodyPr/>
              <a:lstStyle/>
              <a:p>
                <a:endParaRPr lang="en-US" dirty="0"/>
              </a:p>
            </p:txBody>
          </p:sp>
        </p:grpSp>
        <p:sp>
          <p:nvSpPr>
            <p:cNvPr id="7" name="Rectangle 14">
              <a:extLst>
                <a:ext uri="{FF2B5EF4-FFF2-40B4-BE49-F238E27FC236}">
                  <a16:creationId xmlns:a16="http://schemas.microsoft.com/office/drawing/2014/main" id="{B5A871B7-51EC-444C-8EF4-0DB446499055}"/>
                </a:ext>
              </a:extLst>
            </p:cNvPr>
            <p:cNvSpPr>
              <a:spLocks noChangeArrowheads="1"/>
            </p:cNvSpPr>
            <p:nvPr/>
          </p:nvSpPr>
          <p:spPr bwMode="auto">
            <a:xfrm>
              <a:off x="1010" y="256"/>
              <a:ext cx="82" cy="370"/>
            </a:xfrm>
            <a:prstGeom prst="rect">
              <a:avLst/>
            </a:prstGeom>
            <a:solidFill>
              <a:srgbClr val="000000"/>
            </a:solidFill>
            <a:ln w="9525">
              <a:solidFill>
                <a:srgbClr val="000000"/>
              </a:solidFill>
              <a:miter lim="800000"/>
              <a:headEnd/>
              <a:tailEnd/>
            </a:ln>
          </p:spPr>
          <p:txBody>
            <a:bodyPr/>
            <a:lstStyle/>
            <a:p>
              <a:endParaRPr lang="en-US" dirty="0"/>
            </a:p>
          </p:txBody>
        </p:sp>
        <p:grpSp>
          <p:nvGrpSpPr>
            <p:cNvPr id="8" name="Group 15">
              <a:extLst>
                <a:ext uri="{FF2B5EF4-FFF2-40B4-BE49-F238E27FC236}">
                  <a16:creationId xmlns:a16="http://schemas.microsoft.com/office/drawing/2014/main" id="{414E584B-4EDA-4D2C-85AA-EC3436A8CB8E}"/>
                </a:ext>
              </a:extLst>
            </p:cNvPr>
            <p:cNvGrpSpPr>
              <a:grpSpLocks/>
            </p:cNvGrpSpPr>
            <p:nvPr/>
          </p:nvGrpSpPr>
          <p:grpSpPr bwMode="auto">
            <a:xfrm>
              <a:off x="431" y="94"/>
              <a:ext cx="287" cy="357"/>
              <a:chOff x="14728" y="3789"/>
              <a:chExt cx="1638" cy="1638"/>
            </a:xfrm>
          </p:grpSpPr>
          <p:sp>
            <p:nvSpPr>
              <p:cNvPr id="14" name="Oval 16">
                <a:extLst>
                  <a:ext uri="{FF2B5EF4-FFF2-40B4-BE49-F238E27FC236}">
                    <a16:creationId xmlns:a16="http://schemas.microsoft.com/office/drawing/2014/main" id="{17C88D04-1266-472B-BE62-FC706A7B5339}"/>
                  </a:ext>
                </a:extLst>
              </p:cNvPr>
              <p:cNvSpPr>
                <a:spLocks noChangeArrowheads="1"/>
              </p:cNvSpPr>
              <p:nvPr/>
            </p:nvSpPr>
            <p:spPr bwMode="auto">
              <a:xfrm>
                <a:off x="14728" y="3789"/>
                <a:ext cx="1638" cy="1638"/>
              </a:xfrm>
              <a:prstGeom prst="ellipse">
                <a:avLst/>
              </a:prstGeom>
              <a:solidFill>
                <a:srgbClr val="000000"/>
              </a:solidFill>
              <a:ln w="9525">
                <a:solidFill>
                  <a:srgbClr val="000000"/>
                </a:solidFill>
                <a:round/>
                <a:headEnd/>
                <a:tailEnd/>
              </a:ln>
            </p:spPr>
            <p:txBody>
              <a:bodyPr/>
              <a:lstStyle/>
              <a:p>
                <a:endParaRPr lang="en-US" dirty="0"/>
              </a:p>
            </p:txBody>
          </p:sp>
          <p:sp>
            <p:nvSpPr>
              <p:cNvPr id="15" name="Oval 17">
                <a:extLst>
                  <a:ext uri="{FF2B5EF4-FFF2-40B4-BE49-F238E27FC236}">
                    <a16:creationId xmlns:a16="http://schemas.microsoft.com/office/drawing/2014/main" id="{6D3531BA-73AE-43BE-9D9D-85ED5A475011}"/>
                  </a:ext>
                </a:extLst>
              </p:cNvPr>
              <p:cNvSpPr>
                <a:spLocks noChangeArrowheads="1"/>
              </p:cNvSpPr>
              <p:nvPr/>
            </p:nvSpPr>
            <p:spPr bwMode="auto">
              <a:xfrm>
                <a:off x="15322" y="4381"/>
                <a:ext cx="468" cy="468"/>
              </a:xfrm>
              <a:prstGeom prst="ellipse">
                <a:avLst/>
              </a:prstGeom>
              <a:solidFill>
                <a:srgbClr val="FFFFFF"/>
              </a:solidFill>
              <a:ln w="9525">
                <a:solidFill>
                  <a:srgbClr val="000000"/>
                </a:solidFill>
                <a:round/>
                <a:headEnd/>
                <a:tailEnd/>
              </a:ln>
            </p:spPr>
            <p:txBody>
              <a:bodyPr/>
              <a:lstStyle/>
              <a:p>
                <a:endParaRPr lang="en-US" dirty="0"/>
              </a:p>
            </p:txBody>
          </p:sp>
        </p:grpSp>
        <p:sp>
          <p:nvSpPr>
            <p:cNvPr id="9" name="Rectangle 18">
              <a:extLst>
                <a:ext uri="{FF2B5EF4-FFF2-40B4-BE49-F238E27FC236}">
                  <a16:creationId xmlns:a16="http://schemas.microsoft.com/office/drawing/2014/main" id="{065D8E3F-BC62-474D-AA78-D1FEFFB69656}"/>
                </a:ext>
              </a:extLst>
            </p:cNvPr>
            <p:cNvSpPr>
              <a:spLocks noChangeArrowheads="1"/>
            </p:cNvSpPr>
            <p:nvPr/>
          </p:nvSpPr>
          <p:spPr bwMode="auto">
            <a:xfrm>
              <a:off x="636" y="256"/>
              <a:ext cx="82" cy="370"/>
            </a:xfrm>
            <a:prstGeom prst="rect">
              <a:avLst/>
            </a:prstGeom>
            <a:solidFill>
              <a:srgbClr val="000000"/>
            </a:solidFill>
            <a:ln w="9525">
              <a:solidFill>
                <a:srgbClr val="000000"/>
              </a:solidFill>
              <a:miter lim="800000"/>
              <a:headEnd/>
              <a:tailEnd/>
            </a:ln>
          </p:spPr>
          <p:txBody>
            <a:bodyPr/>
            <a:lstStyle/>
            <a:p>
              <a:endParaRPr lang="en-US" dirty="0"/>
            </a:p>
          </p:txBody>
        </p:sp>
        <p:sp>
          <p:nvSpPr>
            <p:cNvPr id="10" name="Oval 19">
              <a:extLst>
                <a:ext uri="{FF2B5EF4-FFF2-40B4-BE49-F238E27FC236}">
                  <a16:creationId xmlns:a16="http://schemas.microsoft.com/office/drawing/2014/main" id="{6E39F912-6046-4226-9301-F7520B8935E9}"/>
                </a:ext>
              </a:extLst>
            </p:cNvPr>
            <p:cNvSpPr>
              <a:spLocks noChangeArrowheads="1"/>
            </p:cNvSpPr>
            <p:nvPr/>
          </p:nvSpPr>
          <p:spPr bwMode="auto">
            <a:xfrm>
              <a:off x="721" y="213"/>
              <a:ext cx="286" cy="357"/>
            </a:xfrm>
            <a:prstGeom prst="ellipse">
              <a:avLst/>
            </a:prstGeom>
            <a:solidFill>
              <a:srgbClr val="000000"/>
            </a:solidFill>
            <a:ln w="9525">
              <a:solidFill>
                <a:srgbClr val="000000"/>
              </a:solidFill>
              <a:round/>
              <a:headEnd/>
              <a:tailEnd/>
            </a:ln>
          </p:spPr>
          <p:txBody>
            <a:bodyPr/>
            <a:lstStyle/>
            <a:p>
              <a:endParaRPr lang="en-US" dirty="0"/>
            </a:p>
          </p:txBody>
        </p:sp>
        <p:sp>
          <p:nvSpPr>
            <p:cNvPr id="11" name="Oval 20">
              <a:extLst>
                <a:ext uri="{FF2B5EF4-FFF2-40B4-BE49-F238E27FC236}">
                  <a16:creationId xmlns:a16="http://schemas.microsoft.com/office/drawing/2014/main" id="{8CF1A625-C85B-4431-B18B-02E212F39373}"/>
                </a:ext>
              </a:extLst>
            </p:cNvPr>
            <p:cNvSpPr>
              <a:spLocks noChangeArrowheads="1"/>
            </p:cNvSpPr>
            <p:nvPr/>
          </p:nvSpPr>
          <p:spPr bwMode="auto">
            <a:xfrm>
              <a:off x="825" y="348"/>
              <a:ext cx="81" cy="102"/>
            </a:xfrm>
            <a:prstGeom prst="ellipse">
              <a:avLst/>
            </a:prstGeom>
            <a:solidFill>
              <a:srgbClr val="FFFFFF"/>
            </a:solidFill>
            <a:ln w="9525">
              <a:solidFill>
                <a:srgbClr val="000000"/>
              </a:solidFill>
              <a:round/>
              <a:headEnd/>
              <a:tailEnd/>
            </a:ln>
          </p:spPr>
          <p:txBody>
            <a:bodyPr/>
            <a:lstStyle/>
            <a:p>
              <a:endParaRPr lang="en-US" dirty="0"/>
            </a:p>
          </p:txBody>
        </p:sp>
        <p:sp>
          <p:nvSpPr>
            <p:cNvPr id="12" name="Oval 21">
              <a:extLst>
                <a:ext uri="{FF2B5EF4-FFF2-40B4-BE49-F238E27FC236}">
                  <a16:creationId xmlns:a16="http://schemas.microsoft.com/office/drawing/2014/main" id="{4084C46F-8DE0-475E-B7B5-9C07931F5F31}"/>
                </a:ext>
              </a:extLst>
            </p:cNvPr>
            <p:cNvSpPr>
              <a:spLocks noChangeArrowheads="1"/>
            </p:cNvSpPr>
            <p:nvPr/>
          </p:nvSpPr>
          <p:spPr bwMode="auto">
            <a:xfrm>
              <a:off x="821" y="111"/>
              <a:ext cx="82" cy="102"/>
            </a:xfrm>
            <a:prstGeom prst="ellipse">
              <a:avLst/>
            </a:prstGeom>
            <a:solidFill>
              <a:srgbClr val="000000"/>
            </a:solidFill>
            <a:ln w="9525">
              <a:solidFill>
                <a:srgbClr val="000000"/>
              </a:solidFill>
              <a:round/>
              <a:headEnd/>
              <a:tailEnd/>
            </a:ln>
          </p:spPr>
          <p:txBody>
            <a:bodyPr/>
            <a:lstStyle/>
            <a:p>
              <a:endParaRPr lang="en-US" dirty="0"/>
            </a:p>
          </p:txBody>
        </p:sp>
        <p:sp>
          <p:nvSpPr>
            <p:cNvPr id="13" name="WordArt 22">
              <a:extLst>
                <a:ext uri="{FF2B5EF4-FFF2-40B4-BE49-F238E27FC236}">
                  <a16:creationId xmlns:a16="http://schemas.microsoft.com/office/drawing/2014/main" id="{96AD63FC-753C-4FC6-9324-9DA8D719EFD1}"/>
                </a:ext>
              </a:extLst>
            </p:cNvPr>
            <p:cNvSpPr>
              <a:spLocks noChangeArrowheads="1" noChangeShapeType="1" noTextEdit="1"/>
            </p:cNvSpPr>
            <p:nvPr/>
          </p:nvSpPr>
          <p:spPr bwMode="auto">
            <a:xfrm>
              <a:off x="136" y="64"/>
              <a:ext cx="240" cy="576"/>
            </a:xfrm>
            <a:prstGeom prst="rect">
              <a:avLst/>
            </a:prstGeom>
          </p:spPr>
          <p:txBody>
            <a:bodyPr wrap="none" fromWordArt="1">
              <a:prstTxWarp prst="textPlain">
                <a:avLst>
                  <a:gd name="adj" fmla="val 50000"/>
                </a:avLst>
              </a:prstTxWarp>
            </a:bodyPr>
            <a:lstStyle/>
            <a:p>
              <a:r>
                <a:rPr lang="fa-IR" sz="3600" b="1" kern="10">
                  <a:ln w="9525">
                    <a:noFill/>
                    <a:round/>
                    <a:headEnd/>
                    <a:tailEnd/>
                  </a:ln>
                  <a:solidFill>
                    <a:srgbClr val="000000"/>
                  </a:solidFill>
                  <a:latin typeface="Times New Roman"/>
                  <a:cs typeface="Times New Roman"/>
                </a:rPr>
                <a:t>مجتمع</a:t>
              </a:r>
            </a:p>
            <a:p>
              <a:r>
                <a:rPr lang="fa-IR" sz="3600" b="1" kern="10">
                  <a:ln w="9525">
                    <a:noFill/>
                    <a:round/>
                    <a:headEnd/>
                    <a:tailEnd/>
                  </a:ln>
                  <a:solidFill>
                    <a:srgbClr val="000000"/>
                  </a:solidFill>
                  <a:latin typeface="Times New Roman"/>
                  <a:cs typeface="Times New Roman"/>
                </a:rPr>
                <a:t>فولاد</a:t>
              </a:r>
            </a:p>
            <a:p>
              <a:r>
                <a:rPr lang="fa-IR" sz="3600" b="1" kern="10">
                  <a:ln w="9525">
                    <a:noFill/>
                    <a:round/>
                    <a:headEnd/>
                    <a:tailEnd/>
                  </a:ln>
                  <a:solidFill>
                    <a:srgbClr val="000000"/>
                  </a:solidFill>
                  <a:latin typeface="Times New Roman"/>
                  <a:cs typeface="Times New Roman"/>
                </a:rPr>
                <a:t>مباركه</a:t>
              </a:r>
              <a:endParaRPr lang="en-US" sz="3600" b="1" kern="10" dirty="0">
                <a:ln w="9525">
                  <a:noFill/>
                  <a:round/>
                  <a:headEnd/>
                  <a:tailEnd/>
                </a:ln>
                <a:solidFill>
                  <a:srgbClr val="000000"/>
                </a:solidFill>
                <a:latin typeface="Times New Roman"/>
                <a:cs typeface="Times New Roman"/>
              </a:endParaRPr>
            </a:p>
          </p:txBody>
        </p:sp>
      </p:grpSp>
      <p:graphicFrame>
        <p:nvGraphicFramePr>
          <p:cNvPr id="18" name="Diagram 17">
            <a:extLst>
              <a:ext uri="{FF2B5EF4-FFF2-40B4-BE49-F238E27FC236}">
                <a16:creationId xmlns:a16="http://schemas.microsoft.com/office/drawing/2014/main" id="{87720E62-BA40-4406-BCB6-E03C0AFB4869}"/>
              </a:ext>
            </a:extLst>
          </p:cNvPr>
          <p:cNvGraphicFramePr/>
          <p:nvPr>
            <p:extLst>
              <p:ext uri="{D42A27DB-BD31-4B8C-83A1-F6EECF244321}">
                <p14:modId xmlns:p14="http://schemas.microsoft.com/office/powerpoint/2010/main" val="1208902937"/>
              </p:ext>
            </p:extLst>
          </p:nvPr>
        </p:nvGraphicFramePr>
        <p:xfrm>
          <a:off x="1477927" y="893135"/>
          <a:ext cx="8920716" cy="50717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9" name="Rectangle: Rounded Corners 18">
            <a:extLst>
              <a:ext uri="{FF2B5EF4-FFF2-40B4-BE49-F238E27FC236}">
                <a16:creationId xmlns:a16="http://schemas.microsoft.com/office/drawing/2014/main" id="{866469C1-C9E1-4A58-A8E9-E586763B2565}"/>
              </a:ext>
            </a:extLst>
          </p:cNvPr>
          <p:cNvSpPr/>
          <p:nvPr/>
        </p:nvSpPr>
        <p:spPr>
          <a:xfrm>
            <a:off x="1403492" y="5986136"/>
            <a:ext cx="956930" cy="648586"/>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fa-IR" b="1" dirty="0">
                <a:cs typeface="B Zar" panose="00000400000000000000" pitchFamily="2" charset="-78"/>
              </a:rPr>
              <a:t>آهن سازی</a:t>
            </a:r>
          </a:p>
        </p:txBody>
      </p:sp>
      <p:sp>
        <p:nvSpPr>
          <p:cNvPr id="20" name="Rectangle: Rounded Corners 19">
            <a:extLst>
              <a:ext uri="{FF2B5EF4-FFF2-40B4-BE49-F238E27FC236}">
                <a16:creationId xmlns:a16="http://schemas.microsoft.com/office/drawing/2014/main" id="{0DBA90A1-B6D3-4DB9-881D-F0EFE3F01872}"/>
              </a:ext>
            </a:extLst>
          </p:cNvPr>
          <p:cNvSpPr/>
          <p:nvPr/>
        </p:nvSpPr>
        <p:spPr>
          <a:xfrm>
            <a:off x="2480925" y="5986136"/>
            <a:ext cx="956930" cy="648586"/>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fa-IR" sz="1400" b="1" dirty="0">
                <a:cs typeface="B Zar" panose="00000400000000000000" pitchFamily="2" charset="-78"/>
              </a:rPr>
              <a:t>فولاد سازی و تکمیل</a:t>
            </a:r>
          </a:p>
        </p:txBody>
      </p:sp>
      <p:sp>
        <p:nvSpPr>
          <p:cNvPr id="21" name="Rectangle: Rounded Corners 20">
            <a:extLst>
              <a:ext uri="{FF2B5EF4-FFF2-40B4-BE49-F238E27FC236}">
                <a16:creationId xmlns:a16="http://schemas.microsoft.com/office/drawing/2014/main" id="{B2349132-7EE2-4B0E-8EDA-EB02CF72AC1F}"/>
              </a:ext>
            </a:extLst>
          </p:cNvPr>
          <p:cNvSpPr/>
          <p:nvPr/>
        </p:nvSpPr>
        <p:spPr>
          <a:xfrm>
            <a:off x="3558358" y="5964865"/>
            <a:ext cx="956930" cy="648586"/>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fa-IR" sz="1400" b="1" dirty="0">
                <a:cs typeface="B Zar" panose="00000400000000000000" pitchFamily="2" charset="-78"/>
              </a:rPr>
              <a:t>نورد گرم و تکمیل</a:t>
            </a:r>
          </a:p>
        </p:txBody>
      </p:sp>
      <p:sp>
        <p:nvSpPr>
          <p:cNvPr id="22" name="Rectangle: Rounded Corners 21">
            <a:extLst>
              <a:ext uri="{FF2B5EF4-FFF2-40B4-BE49-F238E27FC236}">
                <a16:creationId xmlns:a16="http://schemas.microsoft.com/office/drawing/2014/main" id="{158295DD-831F-4FDF-8F55-40DB322D69CB}"/>
              </a:ext>
            </a:extLst>
          </p:cNvPr>
          <p:cNvSpPr/>
          <p:nvPr/>
        </p:nvSpPr>
        <p:spPr>
          <a:xfrm>
            <a:off x="4635791" y="5986136"/>
            <a:ext cx="956930" cy="648586"/>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fa-IR" sz="1400" b="1" dirty="0">
                <a:cs typeface="B Zar" panose="00000400000000000000" pitchFamily="2" charset="-78"/>
              </a:rPr>
              <a:t>اسیدشویی و تاندم</a:t>
            </a:r>
          </a:p>
        </p:txBody>
      </p:sp>
      <p:sp>
        <p:nvSpPr>
          <p:cNvPr id="23" name="Rectangle: Rounded Corners 22">
            <a:extLst>
              <a:ext uri="{FF2B5EF4-FFF2-40B4-BE49-F238E27FC236}">
                <a16:creationId xmlns:a16="http://schemas.microsoft.com/office/drawing/2014/main" id="{A5CF04DC-9BA4-445F-B9F3-F99385523A5D}"/>
              </a:ext>
            </a:extLst>
          </p:cNvPr>
          <p:cNvSpPr/>
          <p:nvPr/>
        </p:nvSpPr>
        <p:spPr>
          <a:xfrm>
            <a:off x="5713224" y="5986136"/>
            <a:ext cx="956930" cy="648586"/>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fa-IR" sz="1400" b="1" dirty="0">
                <a:cs typeface="B Zar" panose="00000400000000000000" pitchFamily="2" charset="-78"/>
              </a:rPr>
              <a:t>آنیل</a:t>
            </a:r>
          </a:p>
        </p:txBody>
      </p:sp>
      <p:sp>
        <p:nvSpPr>
          <p:cNvPr id="24" name="Rectangle: Rounded Corners 23">
            <a:extLst>
              <a:ext uri="{FF2B5EF4-FFF2-40B4-BE49-F238E27FC236}">
                <a16:creationId xmlns:a16="http://schemas.microsoft.com/office/drawing/2014/main" id="{4BAAD500-139C-4574-B1CE-BB88A0140506}"/>
              </a:ext>
            </a:extLst>
          </p:cNvPr>
          <p:cNvSpPr/>
          <p:nvPr/>
        </p:nvSpPr>
        <p:spPr>
          <a:xfrm>
            <a:off x="6739349" y="5986136"/>
            <a:ext cx="956930" cy="648586"/>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fa-IR" sz="1400" b="1" dirty="0">
                <a:cs typeface="B Zar" panose="00000400000000000000" pitchFamily="2" charset="-78"/>
              </a:rPr>
              <a:t>نورد پوسته ای</a:t>
            </a:r>
          </a:p>
        </p:txBody>
      </p:sp>
      <p:sp>
        <p:nvSpPr>
          <p:cNvPr id="25" name="Rectangle: Rounded Corners 24">
            <a:extLst>
              <a:ext uri="{FF2B5EF4-FFF2-40B4-BE49-F238E27FC236}">
                <a16:creationId xmlns:a16="http://schemas.microsoft.com/office/drawing/2014/main" id="{5E7547DE-33E2-4966-8284-DD9E34E0ED6B}"/>
              </a:ext>
            </a:extLst>
          </p:cNvPr>
          <p:cNvSpPr/>
          <p:nvPr/>
        </p:nvSpPr>
        <p:spPr>
          <a:xfrm>
            <a:off x="7786741" y="5964865"/>
            <a:ext cx="956930" cy="648586"/>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fa-IR" sz="1400" b="1" dirty="0">
                <a:cs typeface="B Zar" panose="00000400000000000000" pitchFamily="2" charset="-78"/>
              </a:rPr>
              <a:t>خطوط نهایی</a:t>
            </a:r>
          </a:p>
        </p:txBody>
      </p:sp>
      <p:sp>
        <p:nvSpPr>
          <p:cNvPr id="26" name="Rectangle: Rounded Corners 25">
            <a:extLst>
              <a:ext uri="{FF2B5EF4-FFF2-40B4-BE49-F238E27FC236}">
                <a16:creationId xmlns:a16="http://schemas.microsoft.com/office/drawing/2014/main" id="{77CE93B2-6EAE-405B-B3B3-F443EDED55E4}"/>
              </a:ext>
            </a:extLst>
          </p:cNvPr>
          <p:cNvSpPr/>
          <p:nvPr/>
        </p:nvSpPr>
        <p:spPr>
          <a:xfrm>
            <a:off x="8835653" y="5964865"/>
            <a:ext cx="956930" cy="648586"/>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fa-IR" sz="1400" b="1" dirty="0">
                <a:cs typeface="B Zar" panose="00000400000000000000" pitchFamily="2" charset="-78"/>
              </a:rPr>
              <a:t>ایران خودرو</a:t>
            </a:r>
          </a:p>
        </p:txBody>
      </p:sp>
    </p:spTree>
    <p:extLst>
      <p:ext uri="{BB962C8B-B14F-4D97-AF65-F5344CB8AC3E}">
        <p14:creationId xmlns:p14="http://schemas.microsoft.com/office/powerpoint/2010/main" val="22288792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B494BB1-CD51-479B-9E9F-1E36AE757CEB}"/>
              </a:ext>
            </a:extLst>
          </p:cNvPr>
          <p:cNvSpPr txBox="1"/>
          <p:nvPr/>
        </p:nvSpPr>
        <p:spPr>
          <a:xfrm>
            <a:off x="4473498" y="691374"/>
            <a:ext cx="6991814" cy="584775"/>
          </a:xfrm>
          <a:prstGeom prst="rect">
            <a:avLst/>
          </a:prstGeom>
          <a:noFill/>
        </p:spPr>
        <p:txBody>
          <a:bodyPr wrap="square" rtlCol="1">
            <a:spAutoFit/>
          </a:bodyPr>
          <a:lstStyle/>
          <a:p>
            <a:pPr algn="r"/>
            <a:r>
              <a:rPr lang="fa-IR" sz="3200" cap="all" dirty="0">
                <a:latin typeface="+mj-lt"/>
                <a:ea typeface="+mj-ea"/>
                <a:cs typeface="+mj-cs"/>
              </a:rPr>
              <a:t>اثرات و پیامدها:</a:t>
            </a:r>
          </a:p>
        </p:txBody>
      </p:sp>
      <p:sp>
        <p:nvSpPr>
          <p:cNvPr id="3" name="TextBox 2">
            <a:extLst>
              <a:ext uri="{FF2B5EF4-FFF2-40B4-BE49-F238E27FC236}">
                <a16:creationId xmlns:a16="http://schemas.microsoft.com/office/drawing/2014/main" id="{CFB25029-7908-41AB-AEA0-EAE1D6DD2F71}"/>
              </a:ext>
            </a:extLst>
          </p:cNvPr>
          <p:cNvSpPr txBox="1"/>
          <p:nvPr/>
        </p:nvSpPr>
        <p:spPr>
          <a:xfrm>
            <a:off x="1483112" y="1935629"/>
            <a:ext cx="9523142" cy="646331"/>
          </a:xfrm>
          <a:prstGeom prst="rect">
            <a:avLst/>
          </a:prstGeom>
          <a:noFill/>
        </p:spPr>
        <p:txBody>
          <a:bodyPr wrap="square" rtlCol="1" anchor="ctr">
            <a:spAutoFit/>
          </a:bodyPr>
          <a:lstStyle/>
          <a:p>
            <a:pPr algn="just" rtl="1"/>
            <a:r>
              <a:rPr lang="fa-IR" dirty="0">
                <a:latin typeface="Calibri" panose="020F0502020204030204" pitchFamily="34" charset="0"/>
                <a:cs typeface="B Nazanin" panose="00000400000000000000" pitchFamily="2" charset="-78"/>
              </a:rPr>
              <a:t>با توجه به تعدد پارامترهای فرایندی خطوط و اثر مستقیم کنترل این پارامترها بر کیفیت کنترل فرایند این خط تولید بطور جداگانه عنوان شده است </a:t>
            </a:r>
          </a:p>
        </p:txBody>
      </p:sp>
      <p:sp>
        <p:nvSpPr>
          <p:cNvPr id="4" name="TextBox 3">
            <a:extLst>
              <a:ext uri="{FF2B5EF4-FFF2-40B4-BE49-F238E27FC236}">
                <a16:creationId xmlns:a16="http://schemas.microsoft.com/office/drawing/2014/main" id="{2C8215FF-7B39-4F10-8554-85BDB7F85286}"/>
              </a:ext>
            </a:extLst>
          </p:cNvPr>
          <p:cNvSpPr txBox="1"/>
          <p:nvPr/>
        </p:nvSpPr>
        <p:spPr>
          <a:xfrm>
            <a:off x="4473498" y="2949052"/>
            <a:ext cx="6991814" cy="584775"/>
          </a:xfrm>
          <a:prstGeom prst="rect">
            <a:avLst/>
          </a:prstGeom>
          <a:noFill/>
        </p:spPr>
        <p:txBody>
          <a:bodyPr wrap="square" rtlCol="1">
            <a:spAutoFit/>
          </a:bodyPr>
          <a:lstStyle/>
          <a:p>
            <a:pPr algn="r"/>
            <a:r>
              <a:rPr lang="fa-IR" sz="3200" cap="all" dirty="0">
                <a:latin typeface="+mj-lt"/>
                <a:ea typeface="+mj-ea"/>
                <a:cs typeface="+mj-cs"/>
              </a:rPr>
              <a:t>داده های موجود و سطح آمادگی دیجیتال:</a:t>
            </a:r>
          </a:p>
        </p:txBody>
      </p:sp>
      <p:sp>
        <p:nvSpPr>
          <p:cNvPr id="5" name="TextBox 4">
            <a:extLst>
              <a:ext uri="{FF2B5EF4-FFF2-40B4-BE49-F238E27FC236}">
                <a16:creationId xmlns:a16="http://schemas.microsoft.com/office/drawing/2014/main" id="{9761D38B-7BC9-4823-B604-2D2EEC3C065F}"/>
              </a:ext>
            </a:extLst>
          </p:cNvPr>
          <p:cNvSpPr txBox="1"/>
          <p:nvPr/>
        </p:nvSpPr>
        <p:spPr>
          <a:xfrm>
            <a:off x="1483112" y="3537378"/>
            <a:ext cx="9523142" cy="923330"/>
          </a:xfrm>
          <a:prstGeom prst="rect">
            <a:avLst/>
          </a:prstGeom>
          <a:noFill/>
        </p:spPr>
        <p:txBody>
          <a:bodyPr wrap="square" rtlCol="1" anchor="ctr">
            <a:spAutoFit/>
          </a:bodyPr>
          <a:lstStyle/>
          <a:p>
            <a:pPr algn="just" rtl="1"/>
            <a:r>
              <a:rPr lang="fa-IR" dirty="0">
                <a:latin typeface="Calibri" panose="020F0502020204030204" pitchFamily="34" charset="0"/>
                <a:cs typeface="B Nazanin" panose="00000400000000000000" pitchFamily="2" charset="-78"/>
              </a:rPr>
              <a:t>اکثر داده های فرایندی در لاگرهای خط تولید نگهداری می گردد.</a:t>
            </a:r>
          </a:p>
          <a:p>
            <a:pPr algn="r" rtl="1"/>
            <a:r>
              <a:rPr lang="fa-IR" dirty="0">
                <a:latin typeface="Calibri" panose="020F0502020204030204" pitchFamily="34" charset="0"/>
                <a:cs typeface="B Nazanin" panose="00000400000000000000" pitchFamily="2" charset="-78"/>
              </a:rPr>
              <a:t>بسیاری از داده ها در سیستم </a:t>
            </a:r>
            <a:r>
              <a:rPr lang="en-US" dirty="0">
                <a:latin typeface="Calibri" panose="020F0502020204030204" pitchFamily="34" charset="0"/>
                <a:cs typeface="B Nazanin" panose="00000400000000000000" pitchFamily="2" charset="-78"/>
              </a:rPr>
              <a:t>ERP </a:t>
            </a:r>
            <a:r>
              <a:rPr lang="fa-IR" dirty="0">
                <a:latin typeface="Calibri" panose="020F0502020204030204" pitchFamily="34" charset="0"/>
                <a:cs typeface="B Nazanin" panose="00000400000000000000" pitchFamily="2" charset="-78"/>
              </a:rPr>
              <a:t> آرشیو می گردد.</a:t>
            </a:r>
          </a:p>
          <a:p>
            <a:pPr algn="r" rtl="1"/>
            <a:r>
              <a:rPr lang="fa-IR" dirty="0">
                <a:latin typeface="Calibri" panose="020F0502020204030204" pitchFamily="34" charset="0"/>
                <a:cs typeface="B Nazanin" panose="00000400000000000000" pitchFamily="2" charset="-78"/>
              </a:rPr>
              <a:t>برخی از داده های فرایندی در لاگرهای خط تولید یا </a:t>
            </a:r>
            <a:r>
              <a:rPr lang="en-US" dirty="0">
                <a:latin typeface="Calibri" panose="020F0502020204030204" pitchFamily="34" charset="0"/>
                <a:cs typeface="B Nazanin" panose="00000400000000000000" pitchFamily="2" charset="-78"/>
              </a:rPr>
              <a:t>PLC </a:t>
            </a:r>
            <a:r>
              <a:rPr lang="fa-IR" dirty="0">
                <a:latin typeface="Calibri" panose="020F0502020204030204" pitchFamily="34" charset="0"/>
                <a:cs typeface="B Nazanin" panose="00000400000000000000" pitchFamily="2" charset="-78"/>
              </a:rPr>
              <a:t>ها هستند </a:t>
            </a:r>
          </a:p>
        </p:txBody>
      </p:sp>
    </p:spTree>
    <p:extLst>
      <p:ext uri="{BB962C8B-B14F-4D97-AF65-F5344CB8AC3E}">
        <p14:creationId xmlns:p14="http://schemas.microsoft.com/office/powerpoint/2010/main" val="31089485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8E0DECE-C1B9-45ED-AFBA-A915140931DA}"/>
              </a:ext>
            </a:extLst>
          </p:cNvPr>
          <p:cNvSpPr txBox="1"/>
          <p:nvPr/>
        </p:nvSpPr>
        <p:spPr>
          <a:xfrm>
            <a:off x="4970656" y="986212"/>
            <a:ext cx="6105292" cy="369332"/>
          </a:xfrm>
          <a:prstGeom prst="rect">
            <a:avLst/>
          </a:prstGeom>
          <a:noFill/>
        </p:spPr>
        <p:txBody>
          <a:bodyPr wrap="square">
            <a:spAutoFit/>
          </a:bodyPr>
          <a:lstStyle/>
          <a:p>
            <a:pPr algn="r"/>
            <a:r>
              <a:rPr lang="fa-IR" sz="1800" cap="all" dirty="0">
                <a:latin typeface="+mj-lt"/>
                <a:ea typeface="+mj-ea"/>
                <a:cs typeface="+mj-cs"/>
              </a:rPr>
              <a:t>معیار موفقیت پروژه</a:t>
            </a:r>
          </a:p>
        </p:txBody>
      </p:sp>
      <p:sp>
        <p:nvSpPr>
          <p:cNvPr id="5" name="TextBox 4">
            <a:extLst>
              <a:ext uri="{FF2B5EF4-FFF2-40B4-BE49-F238E27FC236}">
                <a16:creationId xmlns:a16="http://schemas.microsoft.com/office/drawing/2014/main" id="{2BFB8F0F-E0B0-44D3-AA23-A12477742658}"/>
              </a:ext>
            </a:extLst>
          </p:cNvPr>
          <p:cNvSpPr txBox="1"/>
          <p:nvPr/>
        </p:nvSpPr>
        <p:spPr>
          <a:xfrm>
            <a:off x="4931626" y="2754120"/>
            <a:ext cx="6105292" cy="369332"/>
          </a:xfrm>
          <a:prstGeom prst="rect">
            <a:avLst/>
          </a:prstGeom>
          <a:noFill/>
        </p:spPr>
        <p:txBody>
          <a:bodyPr wrap="square">
            <a:spAutoFit/>
          </a:bodyPr>
          <a:lstStyle/>
          <a:p>
            <a:pPr algn="r"/>
            <a:r>
              <a:rPr lang="fa-IR" sz="1800" cap="all" dirty="0">
                <a:latin typeface="+mj-lt"/>
                <a:ea typeface="+mj-ea"/>
                <a:cs typeface="+mj-cs"/>
              </a:rPr>
              <a:t>محدودیت ها و الزامات</a:t>
            </a:r>
          </a:p>
        </p:txBody>
      </p:sp>
      <p:sp>
        <p:nvSpPr>
          <p:cNvPr id="7" name="TextBox 6">
            <a:extLst>
              <a:ext uri="{FF2B5EF4-FFF2-40B4-BE49-F238E27FC236}">
                <a16:creationId xmlns:a16="http://schemas.microsoft.com/office/drawing/2014/main" id="{B684DCC0-49C1-4ED0-BD73-064E6FF2E3D3}"/>
              </a:ext>
            </a:extLst>
          </p:cNvPr>
          <p:cNvSpPr txBox="1"/>
          <p:nvPr/>
        </p:nvSpPr>
        <p:spPr>
          <a:xfrm>
            <a:off x="4847992" y="4891360"/>
            <a:ext cx="6105292" cy="369332"/>
          </a:xfrm>
          <a:prstGeom prst="rect">
            <a:avLst/>
          </a:prstGeom>
          <a:noFill/>
        </p:spPr>
        <p:txBody>
          <a:bodyPr wrap="square">
            <a:spAutoFit/>
          </a:bodyPr>
          <a:lstStyle/>
          <a:p>
            <a:pPr algn="r"/>
            <a:r>
              <a:rPr lang="fa-IR" sz="1800" cap="all" dirty="0">
                <a:latin typeface="+mj-lt"/>
                <a:ea typeface="+mj-ea"/>
                <a:cs typeface="+mj-cs"/>
              </a:rPr>
              <a:t>تماس و مسئول پروژه</a:t>
            </a:r>
          </a:p>
        </p:txBody>
      </p:sp>
      <p:sp>
        <p:nvSpPr>
          <p:cNvPr id="2" name="TextBox 1">
            <a:extLst>
              <a:ext uri="{FF2B5EF4-FFF2-40B4-BE49-F238E27FC236}">
                <a16:creationId xmlns:a16="http://schemas.microsoft.com/office/drawing/2014/main" id="{70F19AC0-E198-4963-9C6E-ED14ED1FB184}"/>
              </a:ext>
            </a:extLst>
          </p:cNvPr>
          <p:cNvSpPr txBox="1"/>
          <p:nvPr/>
        </p:nvSpPr>
        <p:spPr>
          <a:xfrm>
            <a:off x="5653668" y="1795346"/>
            <a:ext cx="5118410" cy="369332"/>
          </a:xfrm>
          <a:prstGeom prst="rect">
            <a:avLst/>
          </a:prstGeom>
          <a:noFill/>
        </p:spPr>
        <p:txBody>
          <a:bodyPr wrap="square" rtlCol="1">
            <a:spAutoFit/>
          </a:bodyPr>
          <a:lstStyle/>
          <a:p>
            <a:pPr algn="r" rtl="1"/>
            <a:r>
              <a:rPr lang="fa-IR" dirty="0"/>
              <a:t>افزایش پایداری کیفی محصول</a:t>
            </a:r>
          </a:p>
        </p:txBody>
      </p:sp>
      <p:sp>
        <p:nvSpPr>
          <p:cNvPr id="4" name="TextBox 3">
            <a:extLst>
              <a:ext uri="{FF2B5EF4-FFF2-40B4-BE49-F238E27FC236}">
                <a16:creationId xmlns:a16="http://schemas.microsoft.com/office/drawing/2014/main" id="{E354C39B-A136-4BDD-AC98-DF24A45C6DBF}"/>
              </a:ext>
            </a:extLst>
          </p:cNvPr>
          <p:cNvSpPr txBox="1"/>
          <p:nvPr/>
        </p:nvSpPr>
        <p:spPr>
          <a:xfrm>
            <a:off x="7081024" y="3523785"/>
            <a:ext cx="3994924" cy="369332"/>
          </a:xfrm>
          <a:prstGeom prst="rect">
            <a:avLst/>
          </a:prstGeom>
          <a:noFill/>
        </p:spPr>
        <p:txBody>
          <a:bodyPr wrap="square" rtlCol="1">
            <a:spAutoFit/>
          </a:bodyPr>
          <a:lstStyle/>
          <a:p>
            <a:pPr algn="r" rtl="1"/>
            <a:r>
              <a:rPr lang="fa-IR" dirty="0"/>
              <a:t>عدم تاثیر بر تولید و کمیت محصول</a:t>
            </a:r>
          </a:p>
        </p:txBody>
      </p:sp>
      <p:sp>
        <p:nvSpPr>
          <p:cNvPr id="6" name="TextBox 5">
            <a:extLst>
              <a:ext uri="{FF2B5EF4-FFF2-40B4-BE49-F238E27FC236}">
                <a16:creationId xmlns:a16="http://schemas.microsoft.com/office/drawing/2014/main" id="{F69DB52C-F8ED-480A-BD1F-006E9E406CE4}"/>
              </a:ext>
            </a:extLst>
          </p:cNvPr>
          <p:cNvSpPr txBox="1"/>
          <p:nvPr/>
        </p:nvSpPr>
        <p:spPr>
          <a:xfrm>
            <a:off x="7482468" y="5497551"/>
            <a:ext cx="3470816" cy="369332"/>
          </a:xfrm>
          <a:prstGeom prst="rect">
            <a:avLst/>
          </a:prstGeom>
          <a:noFill/>
        </p:spPr>
        <p:txBody>
          <a:bodyPr wrap="square" rtlCol="1">
            <a:spAutoFit/>
          </a:bodyPr>
          <a:lstStyle/>
          <a:p>
            <a:pPr algn="r" rtl="1"/>
            <a:r>
              <a:rPr lang="fa-IR" dirty="0"/>
              <a:t>آقای مهندس قرمزی</a:t>
            </a:r>
          </a:p>
        </p:txBody>
      </p:sp>
    </p:spTree>
    <p:extLst>
      <p:ext uri="{BB962C8B-B14F-4D97-AF65-F5344CB8AC3E}">
        <p14:creationId xmlns:p14="http://schemas.microsoft.com/office/powerpoint/2010/main" val="29933779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434D21-E49E-42DE-B3C5-68022FA0F88C}"/>
              </a:ext>
            </a:extLst>
          </p:cNvPr>
          <p:cNvSpPr>
            <a:spLocks noGrp="1"/>
          </p:cNvSpPr>
          <p:nvPr>
            <p:ph type="title"/>
          </p:nvPr>
        </p:nvSpPr>
        <p:spPr>
          <a:xfrm>
            <a:off x="2334556" y="804519"/>
            <a:ext cx="8720298" cy="979675"/>
          </a:xfrm>
        </p:spPr>
        <p:txBody>
          <a:bodyPr>
            <a:normAutofit/>
          </a:bodyPr>
          <a:lstStyle/>
          <a:p>
            <a:pPr algn="r"/>
            <a:r>
              <a:rPr lang="fa-IR" sz="3600" b="1" dirty="0"/>
              <a:t>6-بهینه سازی پارامترهای نورد با استفاده از هوش مصنوعی </a:t>
            </a:r>
          </a:p>
        </p:txBody>
      </p:sp>
      <p:sp>
        <p:nvSpPr>
          <p:cNvPr id="3" name="Content Placeholder 2">
            <a:extLst>
              <a:ext uri="{FF2B5EF4-FFF2-40B4-BE49-F238E27FC236}">
                <a16:creationId xmlns:a16="http://schemas.microsoft.com/office/drawing/2014/main" id="{52E82C4B-1115-4596-AA74-5FD040BDFA44}"/>
              </a:ext>
            </a:extLst>
          </p:cNvPr>
          <p:cNvSpPr>
            <a:spLocks noGrp="1"/>
          </p:cNvSpPr>
          <p:nvPr>
            <p:ph idx="1"/>
          </p:nvPr>
        </p:nvSpPr>
        <p:spPr>
          <a:xfrm>
            <a:off x="1451579" y="2163337"/>
            <a:ext cx="9603275" cy="3456878"/>
          </a:xfrm>
        </p:spPr>
        <p:txBody>
          <a:bodyPr>
            <a:normAutofit/>
          </a:bodyPr>
          <a:lstStyle/>
          <a:p>
            <a:endParaRPr lang="fa-IR" dirty="0"/>
          </a:p>
          <a:p>
            <a:endParaRPr lang="fa-IR" dirty="0"/>
          </a:p>
          <a:p>
            <a:endParaRPr lang="fa-IR" dirty="0"/>
          </a:p>
          <a:p>
            <a:endParaRPr lang="fa-IR" dirty="0"/>
          </a:p>
        </p:txBody>
      </p:sp>
      <p:grpSp>
        <p:nvGrpSpPr>
          <p:cNvPr id="4" name="Group 9">
            <a:extLst>
              <a:ext uri="{FF2B5EF4-FFF2-40B4-BE49-F238E27FC236}">
                <a16:creationId xmlns:a16="http://schemas.microsoft.com/office/drawing/2014/main" id="{14C34DEB-C4EF-4838-815F-2B8F1F68424E}"/>
              </a:ext>
            </a:extLst>
          </p:cNvPr>
          <p:cNvGrpSpPr>
            <a:grpSpLocks/>
          </p:cNvGrpSpPr>
          <p:nvPr/>
        </p:nvGrpSpPr>
        <p:grpSpPr bwMode="auto">
          <a:xfrm>
            <a:off x="227510" y="282872"/>
            <a:ext cx="1819275" cy="809625"/>
            <a:chOff x="48" y="48"/>
            <a:chExt cx="1296" cy="624"/>
          </a:xfrm>
        </p:grpSpPr>
        <p:sp>
          <p:nvSpPr>
            <p:cNvPr id="5" name="Rectangle 10">
              <a:extLst>
                <a:ext uri="{FF2B5EF4-FFF2-40B4-BE49-F238E27FC236}">
                  <a16:creationId xmlns:a16="http://schemas.microsoft.com/office/drawing/2014/main" id="{47742D9F-28A2-463F-AED5-9689333946B4}"/>
                </a:ext>
              </a:extLst>
            </p:cNvPr>
            <p:cNvSpPr>
              <a:spLocks noChangeArrowheads="1"/>
            </p:cNvSpPr>
            <p:nvPr/>
          </p:nvSpPr>
          <p:spPr bwMode="auto">
            <a:xfrm>
              <a:off x="48" y="48"/>
              <a:ext cx="1296" cy="624"/>
            </a:xfrm>
            <a:prstGeom prst="rect">
              <a:avLst/>
            </a:prstGeom>
            <a:solidFill>
              <a:srgbClr val="FFFFFF"/>
            </a:solidFill>
            <a:ln w="9525">
              <a:solidFill>
                <a:srgbClr val="000000"/>
              </a:solidFill>
              <a:miter lim="800000"/>
              <a:headEnd/>
              <a:tailEnd/>
            </a:ln>
            <a:effectLst>
              <a:outerShdw dist="107763" dir="2700000" algn="ctr" rotWithShape="0">
                <a:srgbClr val="000000"/>
              </a:outerShdw>
            </a:effectLst>
          </p:spPr>
          <p:txBody>
            <a:bodyPr/>
            <a:lstStyle/>
            <a:p>
              <a:pPr>
                <a:defRPr/>
              </a:pPr>
              <a:endParaRPr lang="en-US" dirty="0"/>
            </a:p>
          </p:txBody>
        </p:sp>
        <p:grpSp>
          <p:nvGrpSpPr>
            <p:cNvPr id="6" name="Group 11">
              <a:extLst>
                <a:ext uri="{FF2B5EF4-FFF2-40B4-BE49-F238E27FC236}">
                  <a16:creationId xmlns:a16="http://schemas.microsoft.com/office/drawing/2014/main" id="{2179CAE2-3FBF-4917-8AAE-C83C020DEFE3}"/>
                </a:ext>
              </a:extLst>
            </p:cNvPr>
            <p:cNvGrpSpPr>
              <a:grpSpLocks/>
            </p:cNvGrpSpPr>
            <p:nvPr/>
          </p:nvGrpSpPr>
          <p:grpSpPr bwMode="auto">
            <a:xfrm>
              <a:off x="1010" y="94"/>
              <a:ext cx="286" cy="357"/>
              <a:chOff x="14728" y="3789"/>
              <a:chExt cx="1638" cy="1638"/>
            </a:xfrm>
          </p:grpSpPr>
          <p:sp>
            <p:nvSpPr>
              <p:cNvPr id="16" name="Oval 12">
                <a:extLst>
                  <a:ext uri="{FF2B5EF4-FFF2-40B4-BE49-F238E27FC236}">
                    <a16:creationId xmlns:a16="http://schemas.microsoft.com/office/drawing/2014/main" id="{C9C6FD47-1E8C-4A3E-80E4-91ECE122C4F8}"/>
                  </a:ext>
                </a:extLst>
              </p:cNvPr>
              <p:cNvSpPr>
                <a:spLocks noChangeArrowheads="1"/>
              </p:cNvSpPr>
              <p:nvPr/>
            </p:nvSpPr>
            <p:spPr bwMode="auto">
              <a:xfrm>
                <a:off x="14728" y="3789"/>
                <a:ext cx="1638" cy="1638"/>
              </a:xfrm>
              <a:prstGeom prst="ellipse">
                <a:avLst/>
              </a:prstGeom>
              <a:solidFill>
                <a:srgbClr val="000000"/>
              </a:solidFill>
              <a:ln w="9525">
                <a:solidFill>
                  <a:srgbClr val="000000"/>
                </a:solidFill>
                <a:round/>
                <a:headEnd/>
                <a:tailEnd/>
              </a:ln>
            </p:spPr>
            <p:txBody>
              <a:bodyPr/>
              <a:lstStyle/>
              <a:p>
                <a:endParaRPr lang="en-US" dirty="0"/>
              </a:p>
            </p:txBody>
          </p:sp>
          <p:sp>
            <p:nvSpPr>
              <p:cNvPr id="17" name="Oval 13">
                <a:extLst>
                  <a:ext uri="{FF2B5EF4-FFF2-40B4-BE49-F238E27FC236}">
                    <a16:creationId xmlns:a16="http://schemas.microsoft.com/office/drawing/2014/main" id="{7FD3FB9C-D279-4D09-8635-8E804A9EB5B0}"/>
                  </a:ext>
                </a:extLst>
              </p:cNvPr>
              <p:cNvSpPr>
                <a:spLocks noChangeArrowheads="1"/>
              </p:cNvSpPr>
              <p:nvPr/>
            </p:nvSpPr>
            <p:spPr bwMode="auto">
              <a:xfrm>
                <a:off x="15322" y="4381"/>
                <a:ext cx="468" cy="468"/>
              </a:xfrm>
              <a:prstGeom prst="ellipse">
                <a:avLst/>
              </a:prstGeom>
              <a:solidFill>
                <a:srgbClr val="FFFFFF"/>
              </a:solidFill>
              <a:ln w="9525">
                <a:solidFill>
                  <a:srgbClr val="000000"/>
                </a:solidFill>
                <a:round/>
                <a:headEnd/>
                <a:tailEnd/>
              </a:ln>
            </p:spPr>
            <p:txBody>
              <a:bodyPr/>
              <a:lstStyle/>
              <a:p>
                <a:endParaRPr lang="en-US" dirty="0"/>
              </a:p>
            </p:txBody>
          </p:sp>
        </p:grpSp>
        <p:sp>
          <p:nvSpPr>
            <p:cNvPr id="7" name="Rectangle 14">
              <a:extLst>
                <a:ext uri="{FF2B5EF4-FFF2-40B4-BE49-F238E27FC236}">
                  <a16:creationId xmlns:a16="http://schemas.microsoft.com/office/drawing/2014/main" id="{B5A871B7-51EC-444C-8EF4-0DB446499055}"/>
                </a:ext>
              </a:extLst>
            </p:cNvPr>
            <p:cNvSpPr>
              <a:spLocks noChangeArrowheads="1"/>
            </p:cNvSpPr>
            <p:nvPr/>
          </p:nvSpPr>
          <p:spPr bwMode="auto">
            <a:xfrm>
              <a:off x="1010" y="256"/>
              <a:ext cx="82" cy="370"/>
            </a:xfrm>
            <a:prstGeom prst="rect">
              <a:avLst/>
            </a:prstGeom>
            <a:solidFill>
              <a:srgbClr val="000000"/>
            </a:solidFill>
            <a:ln w="9525">
              <a:solidFill>
                <a:srgbClr val="000000"/>
              </a:solidFill>
              <a:miter lim="800000"/>
              <a:headEnd/>
              <a:tailEnd/>
            </a:ln>
          </p:spPr>
          <p:txBody>
            <a:bodyPr/>
            <a:lstStyle/>
            <a:p>
              <a:endParaRPr lang="en-US" dirty="0"/>
            </a:p>
          </p:txBody>
        </p:sp>
        <p:grpSp>
          <p:nvGrpSpPr>
            <p:cNvPr id="8" name="Group 15">
              <a:extLst>
                <a:ext uri="{FF2B5EF4-FFF2-40B4-BE49-F238E27FC236}">
                  <a16:creationId xmlns:a16="http://schemas.microsoft.com/office/drawing/2014/main" id="{414E584B-4EDA-4D2C-85AA-EC3436A8CB8E}"/>
                </a:ext>
              </a:extLst>
            </p:cNvPr>
            <p:cNvGrpSpPr>
              <a:grpSpLocks/>
            </p:cNvGrpSpPr>
            <p:nvPr/>
          </p:nvGrpSpPr>
          <p:grpSpPr bwMode="auto">
            <a:xfrm>
              <a:off x="431" y="94"/>
              <a:ext cx="287" cy="357"/>
              <a:chOff x="14728" y="3789"/>
              <a:chExt cx="1638" cy="1638"/>
            </a:xfrm>
          </p:grpSpPr>
          <p:sp>
            <p:nvSpPr>
              <p:cNvPr id="14" name="Oval 16">
                <a:extLst>
                  <a:ext uri="{FF2B5EF4-FFF2-40B4-BE49-F238E27FC236}">
                    <a16:creationId xmlns:a16="http://schemas.microsoft.com/office/drawing/2014/main" id="{17C88D04-1266-472B-BE62-FC706A7B5339}"/>
                  </a:ext>
                </a:extLst>
              </p:cNvPr>
              <p:cNvSpPr>
                <a:spLocks noChangeArrowheads="1"/>
              </p:cNvSpPr>
              <p:nvPr/>
            </p:nvSpPr>
            <p:spPr bwMode="auto">
              <a:xfrm>
                <a:off x="14728" y="3789"/>
                <a:ext cx="1638" cy="1638"/>
              </a:xfrm>
              <a:prstGeom prst="ellipse">
                <a:avLst/>
              </a:prstGeom>
              <a:solidFill>
                <a:srgbClr val="000000"/>
              </a:solidFill>
              <a:ln w="9525">
                <a:solidFill>
                  <a:srgbClr val="000000"/>
                </a:solidFill>
                <a:round/>
                <a:headEnd/>
                <a:tailEnd/>
              </a:ln>
            </p:spPr>
            <p:txBody>
              <a:bodyPr/>
              <a:lstStyle/>
              <a:p>
                <a:endParaRPr lang="en-US" dirty="0"/>
              </a:p>
            </p:txBody>
          </p:sp>
          <p:sp>
            <p:nvSpPr>
              <p:cNvPr id="15" name="Oval 17">
                <a:extLst>
                  <a:ext uri="{FF2B5EF4-FFF2-40B4-BE49-F238E27FC236}">
                    <a16:creationId xmlns:a16="http://schemas.microsoft.com/office/drawing/2014/main" id="{6D3531BA-73AE-43BE-9D9D-85ED5A475011}"/>
                  </a:ext>
                </a:extLst>
              </p:cNvPr>
              <p:cNvSpPr>
                <a:spLocks noChangeArrowheads="1"/>
              </p:cNvSpPr>
              <p:nvPr/>
            </p:nvSpPr>
            <p:spPr bwMode="auto">
              <a:xfrm>
                <a:off x="15322" y="4381"/>
                <a:ext cx="468" cy="468"/>
              </a:xfrm>
              <a:prstGeom prst="ellipse">
                <a:avLst/>
              </a:prstGeom>
              <a:solidFill>
                <a:srgbClr val="FFFFFF"/>
              </a:solidFill>
              <a:ln w="9525">
                <a:solidFill>
                  <a:srgbClr val="000000"/>
                </a:solidFill>
                <a:round/>
                <a:headEnd/>
                <a:tailEnd/>
              </a:ln>
            </p:spPr>
            <p:txBody>
              <a:bodyPr/>
              <a:lstStyle/>
              <a:p>
                <a:endParaRPr lang="en-US" dirty="0"/>
              </a:p>
            </p:txBody>
          </p:sp>
        </p:grpSp>
        <p:sp>
          <p:nvSpPr>
            <p:cNvPr id="9" name="Rectangle 18">
              <a:extLst>
                <a:ext uri="{FF2B5EF4-FFF2-40B4-BE49-F238E27FC236}">
                  <a16:creationId xmlns:a16="http://schemas.microsoft.com/office/drawing/2014/main" id="{065D8E3F-BC62-474D-AA78-D1FEFFB69656}"/>
                </a:ext>
              </a:extLst>
            </p:cNvPr>
            <p:cNvSpPr>
              <a:spLocks noChangeArrowheads="1"/>
            </p:cNvSpPr>
            <p:nvPr/>
          </p:nvSpPr>
          <p:spPr bwMode="auto">
            <a:xfrm>
              <a:off x="636" y="256"/>
              <a:ext cx="82" cy="370"/>
            </a:xfrm>
            <a:prstGeom prst="rect">
              <a:avLst/>
            </a:prstGeom>
            <a:solidFill>
              <a:srgbClr val="000000"/>
            </a:solidFill>
            <a:ln w="9525">
              <a:solidFill>
                <a:srgbClr val="000000"/>
              </a:solidFill>
              <a:miter lim="800000"/>
              <a:headEnd/>
              <a:tailEnd/>
            </a:ln>
          </p:spPr>
          <p:txBody>
            <a:bodyPr/>
            <a:lstStyle/>
            <a:p>
              <a:endParaRPr lang="en-US" dirty="0"/>
            </a:p>
          </p:txBody>
        </p:sp>
        <p:sp>
          <p:nvSpPr>
            <p:cNvPr id="10" name="Oval 19">
              <a:extLst>
                <a:ext uri="{FF2B5EF4-FFF2-40B4-BE49-F238E27FC236}">
                  <a16:creationId xmlns:a16="http://schemas.microsoft.com/office/drawing/2014/main" id="{6E39F912-6046-4226-9301-F7520B8935E9}"/>
                </a:ext>
              </a:extLst>
            </p:cNvPr>
            <p:cNvSpPr>
              <a:spLocks noChangeArrowheads="1"/>
            </p:cNvSpPr>
            <p:nvPr/>
          </p:nvSpPr>
          <p:spPr bwMode="auto">
            <a:xfrm>
              <a:off x="721" y="213"/>
              <a:ext cx="286" cy="357"/>
            </a:xfrm>
            <a:prstGeom prst="ellipse">
              <a:avLst/>
            </a:prstGeom>
            <a:solidFill>
              <a:srgbClr val="000000"/>
            </a:solidFill>
            <a:ln w="9525">
              <a:solidFill>
                <a:srgbClr val="000000"/>
              </a:solidFill>
              <a:round/>
              <a:headEnd/>
              <a:tailEnd/>
            </a:ln>
          </p:spPr>
          <p:txBody>
            <a:bodyPr/>
            <a:lstStyle/>
            <a:p>
              <a:endParaRPr lang="en-US" dirty="0"/>
            </a:p>
          </p:txBody>
        </p:sp>
        <p:sp>
          <p:nvSpPr>
            <p:cNvPr id="11" name="Oval 20">
              <a:extLst>
                <a:ext uri="{FF2B5EF4-FFF2-40B4-BE49-F238E27FC236}">
                  <a16:creationId xmlns:a16="http://schemas.microsoft.com/office/drawing/2014/main" id="{8CF1A625-C85B-4431-B18B-02E212F39373}"/>
                </a:ext>
              </a:extLst>
            </p:cNvPr>
            <p:cNvSpPr>
              <a:spLocks noChangeArrowheads="1"/>
            </p:cNvSpPr>
            <p:nvPr/>
          </p:nvSpPr>
          <p:spPr bwMode="auto">
            <a:xfrm>
              <a:off x="825" y="348"/>
              <a:ext cx="81" cy="102"/>
            </a:xfrm>
            <a:prstGeom prst="ellipse">
              <a:avLst/>
            </a:prstGeom>
            <a:solidFill>
              <a:srgbClr val="FFFFFF"/>
            </a:solidFill>
            <a:ln w="9525">
              <a:solidFill>
                <a:srgbClr val="000000"/>
              </a:solidFill>
              <a:round/>
              <a:headEnd/>
              <a:tailEnd/>
            </a:ln>
          </p:spPr>
          <p:txBody>
            <a:bodyPr/>
            <a:lstStyle/>
            <a:p>
              <a:endParaRPr lang="en-US" dirty="0"/>
            </a:p>
          </p:txBody>
        </p:sp>
        <p:sp>
          <p:nvSpPr>
            <p:cNvPr id="12" name="Oval 21">
              <a:extLst>
                <a:ext uri="{FF2B5EF4-FFF2-40B4-BE49-F238E27FC236}">
                  <a16:creationId xmlns:a16="http://schemas.microsoft.com/office/drawing/2014/main" id="{4084C46F-8DE0-475E-B7B5-9C07931F5F31}"/>
                </a:ext>
              </a:extLst>
            </p:cNvPr>
            <p:cNvSpPr>
              <a:spLocks noChangeArrowheads="1"/>
            </p:cNvSpPr>
            <p:nvPr/>
          </p:nvSpPr>
          <p:spPr bwMode="auto">
            <a:xfrm>
              <a:off x="821" y="111"/>
              <a:ext cx="82" cy="102"/>
            </a:xfrm>
            <a:prstGeom prst="ellipse">
              <a:avLst/>
            </a:prstGeom>
            <a:solidFill>
              <a:srgbClr val="000000"/>
            </a:solidFill>
            <a:ln w="9525">
              <a:solidFill>
                <a:srgbClr val="000000"/>
              </a:solidFill>
              <a:round/>
              <a:headEnd/>
              <a:tailEnd/>
            </a:ln>
          </p:spPr>
          <p:txBody>
            <a:bodyPr/>
            <a:lstStyle/>
            <a:p>
              <a:endParaRPr lang="en-US" dirty="0"/>
            </a:p>
          </p:txBody>
        </p:sp>
        <p:sp>
          <p:nvSpPr>
            <p:cNvPr id="13" name="WordArt 22">
              <a:extLst>
                <a:ext uri="{FF2B5EF4-FFF2-40B4-BE49-F238E27FC236}">
                  <a16:creationId xmlns:a16="http://schemas.microsoft.com/office/drawing/2014/main" id="{96AD63FC-753C-4FC6-9324-9DA8D719EFD1}"/>
                </a:ext>
              </a:extLst>
            </p:cNvPr>
            <p:cNvSpPr>
              <a:spLocks noChangeArrowheads="1" noChangeShapeType="1" noTextEdit="1"/>
            </p:cNvSpPr>
            <p:nvPr/>
          </p:nvSpPr>
          <p:spPr bwMode="auto">
            <a:xfrm>
              <a:off x="136" y="64"/>
              <a:ext cx="240" cy="576"/>
            </a:xfrm>
            <a:prstGeom prst="rect">
              <a:avLst/>
            </a:prstGeom>
          </p:spPr>
          <p:txBody>
            <a:bodyPr wrap="none" fromWordArt="1">
              <a:prstTxWarp prst="textPlain">
                <a:avLst>
                  <a:gd name="adj" fmla="val 50000"/>
                </a:avLst>
              </a:prstTxWarp>
            </a:bodyPr>
            <a:lstStyle/>
            <a:p>
              <a:r>
                <a:rPr lang="fa-IR" sz="3600" b="1" kern="10">
                  <a:ln w="9525">
                    <a:noFill/>
                    <a:round/>
                    <a:headEnd/>
                    <a:tailEnd/>
                  </a:ln>
                  <a:solidFill>
                    <a:srgbClr val="000000"/>
                  </a:solidFill>
                  <a:latin typeface="Times New Roman"/>
                  <a:cs typeface="Times New Roman"/>
                </a:rPr>
                <a:t>مجتمع</a:t>
              </a:r>
            </a:p>
            <a:p>
              <a:r>
                <a:rPr lang="fa-IR" sz="3600" b="1" kern="10">
                  <a:ln w="9525">
                    <a:noFill/>
                    <a:round/>
                    <a:headEnd/>
                    <a:tailEnd/>
                  </a:ln>
                  <a:solidFill>
                    <a:srgbClr val="000000"/>
                  </a:solidFill>
                  <a:latin typeface="Times New Roman"/>
                  <a:cs typeface="Times New Roman"/>
                </a:rPr>
                <a:t>فولاد</a:t>
              </a:r>
            </a:p>
            <a:p>
              <a:r>
                <a:rPr lang="fa-IR" sz="3600" b="1" kern="10">
                  <a:ln w="9525">
                    <a:noFill/>
                    <a:round/>
                    <a:headEnd/>
                    <a:tailEnd/>
                  </a:ln>
                  <a:solidFill>
                    <a:srgbClr val="000000"/>
                  </a:solidFill>
                  <a:latin typeface="Times New Roman"/>
                  <a:cs typeface="Times New Roman"/>
                </a:rPr>
                <a:t>مباركه</a:t>
              </a:r>
              <a:endParaRPr lang="en-US" sz="3600" b="1" kern="10" dirty="0">
                <a:ln w="9525">
                  <a:noFill/>
                  <a:round/>
                  <a:headEnd/>
                  <a:tailEnd/>
                </a:ln>
                <a:solidFill>
                  <a:srgbClr val="000000"/>
                </a:solidFill>
                <a:latin typeface="Times New Roman"/>
                <a:cs typeface="Times New Roman"/>
              </a:endParaRPr>
            </a:p>
          </p:txBody>
        </p:sp>
      </p:grpSp>
      <p:pic>
        <p:nvPicPr>
          <p:cNvPr id="18" name="Picture 2">
            <a:extLst>
              <a:ext uri="{FF2B5EF4-FFF2-40B4-BE49-F238E27FC236}">
                <a16:creationId xmlns:a16="http://schemas.microsoft.com/office/drawing/2014/main" id="{4F799E6E-0C65-4DFB-AABD-304BD9B208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24" y="1884556"/>
            <a:ext cx="4236892" cy="4524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2" descr="E:\ناحيه نورد سرد\Layout CRM1&amp;2 Lines\Layout SRM.jpg">
            <a:extLst>
              <a:ext uri="{FF2B5EF4-FFF2-40B4-BE49-F238E27FC236}">
                <a16:creationId xmlns:a16="http://schemas.microsoft.com/office/drawing/2014/main" id="{90D18379-FA22-43F1-9AE0-384B1A83AEF6}"/>
              </a:ext>
            </a:extLst>
          </p:cNvPr>
          <p:cNvPicPr>
            <a:picLocks noChangeAspect="1" noChangeArrowheads="1"/>
          </p:cNvPicPr>
          <p:nvPr/>
        </p:nvPicPr>
        <p:blipFill>
          <a:blip r:embed="rId3"/>
          <a:srcRect/>
          <a:stretch>
            <a:fillRect/>
          </a:stretch>
        </p:blipFill>
        <p:spPr bwMode="auto">
          <a:xfrm>
            <a:off x="4248616" y="1928781"/>
            <a:ext cx="7649194" cy="4436210"/>
          </a:xfrm>
          <a:prstGeom prst="rect">
            <a:avLst/>
          </a:prstGeom>
          <a:noFill/>
        </p:spPr>
      </p:pic>
    </p:spTree>
    <p:extLst>
      <p:ext uri="{BB962C8B-B14F-4D97-AF65-F5344CB8AC3E}">
        <p14:creationId xmlns:p14="http://schemas.microsoft.com/office/powerpoint/2010/main" val="29260871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240665" y="1315843"/>
            <a:ext cx="8297055" cy="4567733"/>
            <a:chOff x="-780145" y="133349"/>
            <a:chExt cx="13059769" cy="6553200"/>
          </a:xfrm>
        </p:grpSpPr>
        <p:sp>
          <p:nvSpPr>
            <p:cNvPr id="4" name="Rectangle 3"/>
            <p:cNvSpPr/>
            <p:nvPr/>
          </p:nvSpPr>
          <p:spPr>
            <a:xfrm>
              <a:off x="4828600" y="5102038"/>
              <a:ext cx="1097973" cy="10337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685800" rtl="1"/>
              <a:r>
                <a:rPr lang="fa-IR" sz="1350" dirty="0">
                  <a:solidFill>
                    <a:prstClr val="white"/>
                  </a:solidFill>
                  <a:latin typeface="Calibri" panose="020F0502020204030204"/>
                  <a:cs typeface="B Zar" panose="00000400000000000000" pitchFamily="2" charset="-78"/>
                </a:rPr>
                <a:t>انبار </a:t>
              </a:r>
              <a:r>
                <a:rPr lang="en-US" sz="1350" dirty="0">
                  <a:solidFill>
                    <a:prstClr val="white"/>
                  </a:solidFill>
                  <a:latin typeface="Calibri" panose="020F0502020204030204"/>
                  <a:cs typeface="B Zar" panose="00000400000000000000" pitchFamily="2" charset="-78"/>
                </a:rPr>
                <a:t>M</a:t>
              </a:r>
              <a:endParaRPr lang="fa-IR" sz="1350" dirty="0">
                <a:solidFill>
                  <a:prstClr val="white"/>
                </a:solidFill>
                <a:latin typeface="Calibri" panose="020F0502020204030204"/>
                <a:cs typeface="B Zar" panose="00000400000000000000" pitchFamily="2" charset="-78"/>
              </a:endParaRPr>
            </a:p>
          </p:txBody>
        </p:sp>
        <p:sp>
          <p:nvSpPr>
            <p:cNvPr id="5" name="Rectangle 4"/>
            <p:cNvSpPr/>
            <p:nvPr/>
          </p:nvSpPr>
          <p:spPr>
            <a:xfrm>
              <a:off x="5968006" y="5102038"/>
              <a:ext cx="4702640" cy="30280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defTabSz="685800" rtl="1"/>
              <a:r>
                <a:rPr lang="fa-IR" sz="1350" dirty="0">
                  <a:solidFill>
                    <a:prstClr val="white"/>
                  </a:solidFill>
                  <a:latin typeface="Calibri" panose="020F0502020204030204"/>
                  <a:cs typeface="B Zar" panose="00000400000000000000" pitchFamily="2" charset="-78"/>
                </a:rPr>
                <a:t>خط اسیدشویی 1</a:t>
              </a:r>
            </a:p>
          </p:txBody>
        </p:sp>
        <p:sp>
          <p:nvSpPr>
            <p:cNvPr id="6" name="Rectangle 5"/>
            <p:cNvSpPr/>
            <p:nvPr/>
          </p:nvSpPr>
          <p:spPr>
            <a:xfrm>
              <a:off x="5968006" y="5832949"/>
              <a:ext cx="4702640" cy="30280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defTabSz="685800" rtl="1"/>
              <a:r>
                <a:rPr lang="fa-IR" sz="1350" dirty="0">
                  <a:solidFill>
                    <a:prstClr val="white"/>
                  </a:solidFill>
                  <a:latin typeface="Calibri" panose="020F0502020204030204"/>
                  <a:cs typeface="B Zar" panose="00000400000000000000" pitchFamily="2" charset="-78"/>
                </a:rPr>
                <a:t>خط اسیدشویی 2</a:t>
              </a:r>
            </a:p>
          </p:txBody>
        </p:sp>
        <p:sp>
          <p:nvSpPr>
            <p:cNvPr id="7" name="Rectangle 6"/>
            <p:cNvSpPr/>
            <p:nvPr/>
          </p:nvSpPr>
          <p:spPr>
            <a:xfrm>
              <a:off x="10712079" y="4709753"/>
              <a:ext cx="652569" cy="16648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685800" rtl="1"/>
              <a:r>
                <a:rPr lang="fa-IR" sz="1350" dirty="0">
                  <a:solidFill>
                    <a:prstClr val="white"/>
                  </a:solidFill>
                  <a:latin typeface="Calibri" panose="020F0502020204030204"/>
                  <a:cs typeface="B Zar" panose="00000400000000000000" pitchFamily="2" charset="-78"/>
                </a:rPr>
                <a:t>انبار </a:t>
              </a:r>
              <a:r>
                <a:rPr lang="en-US" sz="1350" dirty="0">
                  <a:solidFill>
                    <a:prstClr val="white"/>
                  </a:solidFill>
                  <a:latin typeface="Calibri" panose="020F0502020204030204"/>
                  <a:cs typeface="B Zar" panose="00000400000000000000" pitchFamily="2" charset="-78"/>
                </a:rPr>
                <a:t>N1</a:t>
              </a:r>
              <a:endParaRPr lang="fa-IR" sz="1350" dirty="0">
                <a:solidFill>
                  <a:prstClr val="white"/>
                </a:solidFill>
                <a:latin typeface="Calibri" panose="020F0502020204030204"/>
                <a:cs typeface="B Zar" panose="00000400000000000000" pitchFamily="2" charset="-78"/>
              </a:endParaRPr>
            </a:p>
          </p:txBody>
        </p:sp>
        <p:sp>
          <p:nvSpPr>
            <p:cNvPr id="8" name="Rectangle 7"/>
            <p:cNvSpPr/>
            <p:nvPr/>
          </p:nvSpPr>
          <p:spPr>
            <a:xfrm>
              <a:off x="11406080" y="5590182"/>
              <a:ext cx="873544" cy="10963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685800" rtl="1"/>
              <a:r>
                <a:rPr lang="fa-IR" sz="1350" dirty="0">
                  <a:solidFill>
                    <a:prstClr val="white"/>
                  </a:solidFill>
                  <a:latin typeface="Calibri" panose="020F0502020204030204"/>
                  <a:cs typeface="B Zar" panose="00000400000000000000" pitchFamily="2" charset="-78"/>
                </a:rPr>
                <a:t>انبار </a:t>
              </a:r>
              <a:r>
                <a:rPr lang="en-US" sz="1350" dirty="0">
                  <a:solidFill>
                    <a:prstClr val="white"/>
                  </a:solidFill>
                  <a:latin typeface="Calibri" panose="020F0502020204030204"/>
                  <a:cs typeface="B Zar" panose="00000400000000000000" pitchFamily="2" charset="-78"/>
                </a:rPr>
                <a:t>N2</a:t>
              </a:r>
              <a:endParaRPr lang="fa-IR" sz="1350" dirty="0">
                <a:solidFill>
                  <a:prstClr val="white"/>
                </a:solidFill>
                <a:latin typeface="Calibri" panose="020F0502020204030204"/>
                <a:cs typeface="B Zar" panose="00000400000000000000" pitchFamily="2" charset="-78"/>
              </a:endParaRPr>
            </a:p>
          </p:txBody>
        </p:sp>
        <p:sp>
          <p:nvSpPr>
            <p:cNvPr id="9" name="Rectangle 8"/>
            <p:cNvSpPr/>
            <p:nvPr/>
          </p:nvSpPr>
          <p:spPr>
            <a:xfrm>
              <a:off x="8060369" y="5633254"/>
              <a:ext cx="921883" cy="15662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defTabSz="685800" rtl="1"/>
              <a:r>
                <a:rPr lang="fa-IR" sz="900" dirty="0">
                  <a:solidFill>
                    <a:prstClr val="white"/>
                  </a:solidFill>
                  <a:latin typeface="Calibri" panose="020F0502020204030204"/>
                  <a:cs typeface="B Zar" panose="00000400000000000000" pitchFamily="2" charset="-78"/>
                </a:rPr>
                <a:t>بازیابی 1</a:t>
              </a:r>
            </a:p>
          </p:txBody>
        </p:sp>
        <p:sp>
          <p:nvSpPr>
            <p:cNvPr id="10" name="Rectangle 9"/>
            <p:cNvSpPr/>
            <p:nvPr/>
          </p:nvSpPr>
          <p:spPr>
            <a:xfrm>
              <a:off x="8060368" y="5433559"/>
              <a:ext cx="921882" cy="156624"/>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defTabSz="685800" rtl="1"/>
              <a:r>
                <a:rPr lang="fa-IR" sz="900" dirty="0">
                  <a:solidFill>
                    <a:prstClr val="white"/>
                  </a:solidFill>
                  <a:latin typeface="Calibri" panose="020F0502020204030204"/>
                  <a:cs typeface="B Zar" panose="00000400000000000000" pitchFamily="2" charset="-78"/>
                </a:rPr>
                <a:t>بازیابی 2</a:t>
              </a:r>
            </a:p>
          </p:txBody>
        </p:sp>
        <p:sp>
          <p:nvSpPr>
            <p:cNvPr id="11" name="Rectangle 10"/>
            <p:cNvSpPr/>
            <p:nvPr/>
          </p:nvSpPr>
          <p:spPr>
            <a:xfrm>
              <a:off x="11406079" y="4656842"/>
              <a:ext cx="873545" cy="923671"/>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defTabSz="685800" rtl="1"/>
              <a:r>
                <a:rPr lang="fa-IR" sz="1200" dirty="0">
                  <a:solidFill>
                    <a:prstClr val="white"/>
                  </a:solidFill>
                  <a:latin typeface="Calibri" panose="020F0502020204030204"/>
                  <a:cs typeface="B Zar" panose="00000400000000000000" pitchFamily="2" charset="-78"/>
                </a:rPr>
                <a:t>نورد دوقفسه ای</a:t>
              </a:r>
            </a:p>
          </p:txBody>
        </p:sp>
        <p:sp>
          <p:nvSpPr>
            <p:cNvPr id="12" name="Rectangle 11"/>
            <p:cNvSpPr/>
            <p:nvPr/>
          </p:nvSpPr>
          <p:spPr>
            <a:xfrm>
              <a:off x="10712079" y="1490694"/>
              <a:ext cx="652569" cy="319237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defTabSz="685800" rtl="1"/>
              <a:endParaRPr lang="fa-IR" sz="1350" dirty="0">
                <a:solidFill>
                  <a:prstClr val="white"/>
                </a:solidFill>
                <a:latin typeface="Calibri" panose="020F0502020204030204"/>
                <a:cs typeface="B Zar" panose="00000400000000000000" pitchFamily="2" charset="-78"/>
              </a:endParaRPr>
            </a:p>
          </p:txBody>
        </p:sp>
        <p:sp>
          <p:nvSpPr>
            <p:cNvPr id="14" name="Rectangle 13"/>
            <p:cNvSpPr/>
            <p:nvPr/>
          </p:nvSpPr>
          <p:spPr>
            <a:xfrm>
              <a:off x="8982252" y="3242853"/>
              <a:ext cx="1729827" cy="68899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defTabSz="685800" rtl="1"/>
              <a:r>
                <a:rPr lang="fa-IR" sz="1350" dirty="0">
                  <a:solidFill>
                    <a:prstClr val="white"/>
                  </a:solidFill>
                  <a:latin typeface="Calibri" panose="020F0502020204030204"/>
                  <a:cs typeface="B Zar" panose="00000400000000000000" pitchFamily="2" charset="-78"/>
                </a:rPr>
                <a:t>تاندم میل</a:t>
              </a:r>
            </a:p>
          </p:txBody>
        </p:sp>
        <p:sp>
          <p:nvSpPr>
            <p:cNvPr id="15" name="Rectangle 14"/>
            <p:cNvSpPr/>
            <p:nvPr/>
          </p:nvSpPr>
          <p:spPr>
            <a:xfrm>
              <a:off x="8174901" y="3967843"/>
              <a:ext cx="765917" cy="68899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defTabSz="685800" rtl="1"/>
              <a:r>
                <a:rPr lang="en-US" sz="1350" dirty="0">
                  <a:solidFill>
                    <a:prstClr val="white"/>
                  </a:solidFill>
                  <a:latin typeface="Calibri" panose="020F0502020204030204"/>
                  <a:cs typeface="B Zar" panose="00000400000000000000" pitchFamily="2" charset="-78"/>
                </a:rPr>
                <a:t>ECL</a:t>
              </a:r>
            </a:p>
          </p:txBody>
        </p:sp>
        <p:sp>
          <p:nvSpPr>
            <p:cNvPr id="16" name="Rectangle 15"/>
            <p:cNvSpPr/>
            <p:nvPr/>
          </p:nvSpPr>
          <p:spPr>
            <a:xfrm>
              <a:off x="6347593" y="3967843"/>
              <a:ext cx="1146527" cy="688999"/>
            </a:xfrm>
            <a:prstGeom prst="rect">
              <a:avLst/>
            </a:prstGeom>
            <a:solidFill>
              <a:schemeClr val="accent5">
                <a:lumMod val="60000"/>
                <a:lumOff val="40000"/>
              </a:schemeClr>
            </a:solidFill>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defTabSz="685800" rtl="1"/>
              <a:r>
                <a:rPr lang="en-US" sz="1350" dirty="0">
                  <a:solidFill>
                    <a:prstClr val="white"/>
                  </a:solidFill>
                  <a:latin typeface="Calibri" panose="020F0502020204030204"/>
                  <a:cs typeface="B Zar" panose="00000400000000000000" pitchFamily="2" charset="-78"/>
                </a:rPr>
                <a:t>BAP</a:t>
              </a:r>
            </a:p>
          </p:txBody>
        </p:sp>
        <p:sp>
          <p:nvSpPr>
            <p:cNvPr id="17" name="Rectangle 16"/>
            <p:cNvSpPr/>
            <p:nvPr/>
          </p:nvSpPr>
          <p:spPr>
            <a:xfrm>
              <a:off x="8982253" y="3967845"/>
              <a:ext cx="729752" cy="6889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685800" rtl="1"/>
              <a:r>
                <a:rPr lang="fa-IR" sz="1350" dirty="0">
                  <a:solidFill>
                    <a:prstClr val="white"/>
                  </a:solidFill>
                  <a:latin typeface="Calibri" panose="020F0502020204030204"/>
                  <a:cs typeface="B Zar" panose="00000400000000000000" pitchFamily="2" charset="-78"/>
                </a:rPr>
                <a:t>انبار </a:t>
              </a:r>
              <a:r>
                <a:rPr lang="en-US" sz="1350" dirty="0">
                  <a:solidFill>
                    <a:prstClr val="white"/>
                  </a:solidFill>
                  <a:latin typeface="Calibri" panose="020F0502020204030204"/>
                  <a:cs typeface="B Zar" panose="00000400000000000000" pitchFamily="2" charset="-78"/>
                </a:rPr>
                <a:t>O03</a:t>
              </a:r>
              <a:endParaRPr lang="fa-IR" sz="1350" dirty="0">
                <a:solidFill>
                  <a:prstClr val="white"/>
                </a:solidFill>
                <a:latin typeface="Calibri" panose="020F0502020204030204"/>
                <a:cs typeface="B Zar" panose="00000400000000000000" pitchFamily="2" charset="-78"/>
              </a:endParaRPr>
            </a:p>
          </p:txBody>
        </p:sp>
        <p:sp>
          <p:nvSpPr>
            <p:cNvPr id="18" name="Rectangle 17"/>
            <p:cNvSpPr/>
            <p:nvPr/>
          </p:nvSpPr>
          <p:spPr>
            <a:xfrm>
              <a:off x="7539705" y="3967843"/>
              <a:ext cx="593761" cy="6889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685800" rtl="1"/>
              <a:r>
                <a:rPr lang="fa-IR" sz="1350" dirty="0">
                  <a:solidFill>
                    <a:prstClr val="white"/>
                  </a:solidFill>
                  <a:latin typeface="Calibri" panose="020F0502020204030204"/>
                  <a:cs typeface="B Zar" panose="00000400000000000000" pitchFamily="2" charset="-78"/>
                </a:rPr>
                <a:t>انبار </a:t>
              </a:r>
              <a:r>
                <a:rPr lang="en-US" sz="1350" dirty="0">
                  <a:solidFill>
                    <a:prstClr val="white"/>
                  </a:solidFill>
                  <a:latin typeface="Calibri" panose="020F0502020204030204"/>
                  <a:cs typeface="B Zar" panose="00000400000000000000" pitchFamily="2" charset="-78"/>
                </a:rPr>
                <a:t>T</a:t>
              </a:r>
              <a:endParaRPr lang="fa-IR" sz="1350" dirty="0">
                <a:solidFill>
                  <a:prstClr val="white"/>
                </a:solidFill>
                <a:latin typeface="Calibri" panose="020F0502020204030204"/>
                <a:cs typeface="B Zar" panose="00000400000000000000" pitchFamily="2" charset="-78"/>
              </a:endParaRPr>
            </a:p>
          </p:txBody>
        </p:sp>
        <p:sp>
          <p:nvSpPr>
            <p:cNvPr id="19" name="Rectangle 18"/>
            <p:cNvSpPr/>
            <p:nvPr/>
          </p:nvSpPr>
          <p:spPr>
            <a:xfrm>
              <a:off x="2085220" y="3931848"/>
              <a:ext cx="2024163" cy="73044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defTabSz="685800" rtl="1"/>
              <a:r>
                <a:rPr lang="fa-IR" sz="1350" dirty="0">
                  <a:solidFill>
                    <a:prstClr val="white"/>
                  </a:solidFill>
                  <a:latin typeface="Calibri" panose="020F0502020204030204"/>
                  <a:cs typeface="B Zar" panose="00000400000000000000" pitchFamily="2" charset="-78"/>
                </a:rPr>
                <a:t>قلع اندود</a:t>
              </a:r>
              <a:endParaRPr lang="en-US" sz="1350" dirty="0">
                <a:solidFill>
                  <a:prstClr val="white"/>
                </a:solidFill>
                <a:latin typeface="Calibri" panose="020F0502020204030204"/>
                <a:cs typeface="B Zar" panose="00000400000000000000" pitchFamily="2" charset="-78"/>
              </a:endParaRPr>
            </a:p>
          </p:txBody>
        </p:sp>
        <p:sp>
          <p:nvSpPr>
            <p:cNvPr id="20" name="Rectangle 19"/>
            <p:cNvSpPr/>
            <p:nvPr/>
          </p:nvSpPr>
          <p:spPr>
            <a:xfrm>
              <a:off x="6350538" y="1057742"/>
              <a:ext cx="578587" cy="28310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685800" rtl="1"/>
              <a:r>
                <a:rPr lang="fa-IR" sz="1350" dirty="0">
                  <a:solidFill>
                    <a:prstClr val="white"/>
                  </a:solidFill>
                  <a:latin typeface="Calibri" panose="020F0502020204030204"/>
                  <a:cs typeface="B Zar" panose="00000400000000000000" pitchFamily="2" charset="-78"/>
                </a:rPr>
                <a:t>انبار </a:t>
              </a:r>
              <a:r>
                <a:rPr lang="en-US" sz="1350" dirty="0">
                  <a:solidFill>
                    <a:prstClr val="white"/>
                  </a:solidFill>
                  <a:latin typeface="Calibri" panose="020F0502020204030204"/>
                  <a:cs typeface="B Zar" panose="00000400000000000000" pitchFamily="2" charset="-78"/>
                </a:rPr>
                <a:t>P</a:t>
              </a:r>
              <a:endParaRPr lang="fa-IR" sz="1350" dirty="0">
                <a:solidFill>
                  <a:prstClr val="white"/>
                </a:solidFill>
                <a:latin typeface="Calibri" panose="020F0502020204030204"/>
                <a:cs typeface="B Zar" panose="00000400000000000000" pitchFamily="2" charset="-78"/>
              </a:endParaRPr>
            </a:p>
          </p:txBody>
        </p:sp>
        <p:sp>
          <p:nvSpPr>
            <p:cNvPr id="21" name="Rectangle 20"/>
            <p:cNvSpPr/>
            <p:nvPr/>
          </p:nvSpPr>
          <p:spPr>
            <a:xfrm>
              <a:off x="4761952" y="1057743"/>
              <a:ext cx="1547153" cy="74228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defTabSz="685800" rtl="1"/>
              <a:r>
                <a:rPr lang="fa-IR" sz="1350" dirty="0">
                  <a:solidFill>
                    <a:prstClr val="white"/>
                  </a:solidFill>
                  <a:latin typeface="Calibri" panose="020F0502020204030204"/>
                  <a:cs typeface="B Zar" panose="00000400000000000000" pitchFamily="2" charset="-78"/>
                </a:rPr>
                <a:t>اسکین پاس 2</a:t>
              </a:r>
            </a:p>
          </p:txBody>
        </p:sp>
        <p:sp>
          <p:nvSpPr>
            <p:cNvPr id="22" name="Rectangle 21"/>
            <p:cNvSpPr/>
            <p:nvPr/>
          </p:nvSpPr>
          <p:spPr>
            <a:xfrm>
              <a:off x="4761952" y="2220845"/>
              <a:ext cx="1547153" cy="68899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defTabSz="685800" rtl="1"/>
              <a:r>
                <a:rPr lang="fa-IR" sz="1350" dirty="0">
                  <a:solidFill>
                    <a:prstClr val="white"/>
                  </a:solidFill>
                  <a:latin typeface="Calibri" panose="020F0502020204030204"/>
                  <a:cs typeface="B Zar" panose="00000400000000000000" pitchFamily="2" charset="-78"/>
                </a:rPr>
                <a:t>اسکین پاس 1</a:t>
              </a:r>
            </a:p>
          </p:txBody>
        </p:sp>
        <p:sp>
          <p:nvSpPr>
            <p:cNvPr id="23" name="Rectangle 22"/>
            <p:cNvSpPr/>
            <p:nvPr/>
          </p:nvSpPr>
          <p:spPr>
            <a:xfrm>
              <a:off x="4761952" y="3962785"/>
              <a:ext cx="1547153" cy="68899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defTabSz="685800" rtl="1"/>
              <a:r>
                <a:rPr lang="fa-IR" sz="1350" dirty="0">
                  <a:solidFill>
                    <a:prstClr val="white"/>
                  </a:solidFill>
                  <a:latin typeface="Calibri" panose="020F0502020204030204"/>
                  <a:cs typeface="B Zar" panose="00000400000000000000" pitchFamily="2" charset="-78"/>
                </a:rPr>
                <a:t>تمپر میل</a:t>
              </a:r>
            </a:p>
          </p:txBody>
        </p:sp>
        <p:sp>
          <p:nvSpPr>
            <p:cNvPr id="24" name="Rectangle 23"/>
            <p:cNvSpPr/>
            <p:nvPr/>
          </p:nvSpPr>
          <p:spPr>
            <a:xfrm>
              <a:off x="8982252" y="1455527"/>
              <a:ext cx="729752" cy="17521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685800" rtl="1"/>
              <a:r>
                <a:rPr lang="fa-IR" sz="1350" dirty="0">
                  <a:solidFill>
                    <a:prstClr val="white"/>
                  </a:solidFill>
                  <a:latin typeface="Calibri" panose="020F0502020204030204"/>
                  <a:cs typeface="B Zar" panose="00000400000000000000" pitchFamily="2" charset="-78"/>
                </a:rPr>
                <a:t>انبار </a:t>
              </a:r>
              <a:r>
                <a:rPr lang="en-US" sz="1350" dirty="0">
                  <a:solidFill>
                    <a:prstClr val="white"/>
                  </a:solidFill>
                  <a:latin typeface="Calibri" panose="020F0502020204030204"/>
                  <a:cs typeface="B Zar" panose="00000400000000000000" pitchFamily="2" charset="-78"/>
                </a:rPr>
                <a:t>O01</a:t>
              </a:r>
              <a:endParaRPr lang="fa-IR" sz="1350" dirty="0">
                <a:solidFill>
                  <a:prstClr val="white"/>
                </a:solidFill>
                <a:latin typeface="Calibri" panose="020F0502020204030204"/>
                <a:cs typeface="B Zar" panose="00000400000000000000" pitchFamily="2" charset="-78"/>
              </a:endParaRPr>
            </a:p>
          </p:txBody>
        </p:sp>
        <p:sp>
          <p:nvSpPr>
            <p:cNvPr id="25" name="Rectangle 24"/>
            <p:cNvSpPr/>
            <p:nvPr/>
          </p:nvSpPr>
          <p:spPr>
            <a:xfrm>
              <a:off x="9839937" y="1461980"/>
              <a:ext cx="729752" cy="175216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defTabSz="685800" rtl="1"/>
              <a:r>
                <a:rPr lang="fa-IR" sz="1200" dirty="0">
                  <a:solidFill>
                    <a:prstClr val="white"/>
                  </a:solidFill>
                  <a:latin typeface="Calibri" panose="020F0502020204030204"/>
                  <a:cs typeface="B Zar" panose="00000400000000000000" pitchFamily="2" charset="-78"/>
                </a:rPr>
                <a:t>کارگاه غلتک 1</a:t>
              </a:r>
            </a:p>
          </p:txBody>
        </p:sp>
        <p:sp>
          <p:nvSpPr>
            <p:cNvPr id="26" name="Rectangle 25"/>
            <p:cNvSpPr/>
            <p:nvPr/>
          </p:nvSpPr>
          <p:spPr>
            <a:xfrm>
              <a:off x="8982252" y="612800"/>
              <a:ext cx="729752" cy="7996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685800" rtl="1"/>
              <a:r>
                <a:rPr lang="fa-IR" sz="1350" dirty="0">
                  <a:solidFill>
                    <a:prstClr val="white"/>
                  </a:solidFill>
                  <a:latin typeface="Calibri" panose="020F0502020204030204"/>
                  <a:cs typeface="B Zar" panose="00000400000000000000" pitchFamily="2" charset="-78"/>
                </a:rPr>
                <a:t>انبار </a:t>
              </a:r>
              <a:r>
                <a:rPr lang="en-US" sz="1350" dirty="0">
                  <a:solidFill>
                    <a:prstClr val="white"/>
                  </a:solidFill>
                  <a:latin typeface="Calibri" panose="020F0502020204030204"/>
                  <a:cs typeface="B Zar" panose="00000400000000000000" pitchFamily="2" charset="-78"/>
                </a:rPr>
                <a:t>O02</a:t>
              </a:r>
              <a:endParaRPr lang="fa-IR" sz="1350" dirty="0">
                <a:solidFill>
                  <a:prstClr val="white"/>
                </a:solidFill>
                <a:latin typeface="Calibri" panose="020F0502020204030204"/>
                <a:cs typeface="B Zar" panose="00000400000000000000" pitchFamily="2" charset="-78"/>
              </a:endParaRPr>
            </a:p>
          </p:txBody>
        </p:sp>
        <p:sp>
          <p:nvSpPr>
            <p:cNvPr id="27" name="Rectangle 26"/>
            <p:cNvSpPr/>
            <p:nvPr/>
          </p:nvSpPr>
          <p:spPr>
            <a:xfrm>
              <a:off x="5854065" y="596688"/>
              <a:ext cx="1075060" cy="432343"/>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defTabSz="685800" rtl="1"/>
              <a:r>
                <a:rPr lang="fa-IR" sz="900" dirty="0">
                  <a:solidFill>
                    <a:prstClr val="white"/>
                  </a:solidFill>
                  <a:latin typeface="Calibri" panose="020F0502020204030204"/>
                  <a:cs typeface="B Zar" panose="00000400000000000000" pitchFamily="2" charset="-78"/>
                </a:rPr>
                <a:t>کارگاه غلتک 2</a:t>
              </a:r>
            </a:p>
          </p:txBody>
        </p:sp>
        <p:sp>
          <p:nvSpPr>
            <p:cNvPr id="28" name="Rectangle 27"/>
            <p:cNvSpPr/>
            <p:nvPr/>
          </p:nvSpPr>
          <p:spPr>
            <a:xfrm>
              <a:off x="8060369" y="2719748"/>
              <a:ext cx="880448" cy="1169032"/>
            </a:xfrm>
            <a:prstGeom prst="rect">
              <a:avLst/>
            </a:prstGeom>
            <a:solidFill>
              <a:schemeClr val="accent5">
                <a:lumMod val="60000"/>
                <a:lumOff val="40000"/>
              </a:schemeClr>
            </a:solidFill>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defTabSz="685800" rtl="1"/>
              <a:r>
                <a:rPr lang="fa-IR" sz="900" b="1" dirty="0">
                  <a:solidFill>
                    <a:prstClr val="white"/>
                  </a:solidFill>
                  <a:latin typeface="Calibri" panose="020F0502020204030204"/>
                  <a:cs typeface="B Zar" panose="00000400000000000000" pitchFamily="2" charset="-78"/>
                </a:rPr>
                <a:t>باکس آنیلینگ </a:t>
              </a:r>
              <a:r>
                <a:rPr lang="en-US" sz="900" b="1" dirty="0">
                  <a:solidFill>
                    <a:prstClr val="white"/>
                  </a:solidFill>
                  <a:latin typeface="Calibri" panose="020F0502020204030204"/>
                  <a:cs typeface="B Zar" panose="00000400000000000000" pitchFamily="2" charset="-78"/>
                </a:rPr>
                <a:t>HNX</a:t>
              </a:r>
              <a:endParaRPr lang="fa-IR" sz="900" b="1" dirty="0">
                <a:solidFill>
                  <a:prstClr val="white"/>
                </a:solidFill>
                <a:latin typeface="Calibri" panose="020F0502020204030204"/>
                <a:cs typeface="B Zar" panose="00000400000000000000" pitchFamily="2" charset="-78"/>
              </a:endParaRPr>
            </a:p>
          </p:txBody>
        </p:sp>
        <p:sp>
          <p:nvSpPr>
            <p:cNvPr id="29" name="Rectangle 28"/>
            <p:cNvSpPr/>
            <p:nvPr/>
          </p:nvSpPr>
          <p:spPr>
            <a:xfrm>
              <a:off x="8060369" y="1455527"/>
              <a:ext cx="880450" cy="1235508"/>
            </a:xfrm>
            <a:prstGeom prst="rect">
              <a:avLst/>
            </a:prstGeom>
            <a:solidFill>
              <a:schemeClr val="accent5">
                <a:lumMod val="60000"/>
                <a:lumOff val="40000"/>
              </a:schemeClr>
            </a:solidFill>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defTabSz="685800" rtl="1"/>
              <a:r>
                <a:rPr lang="fa-IR" sz="900" b="1" dirty="0">
                  <a:solidFill>
                    <a:prstClr val="white"/>
                  </a:solidFill>
                  <a:latin typeface="Calibri" panose="020F0502020204030204"/>
                  <a:cs typeface="B Zar" panose="00000400000000000000" pitchFamily="2" charset="-78"/>
                </a:rPr>
                <a:t>باکس آنیلینگ </a:t>
              </a:r>
              <a:r>
                <a:rPr lang="en-US" sz="900" b="1" dirty="0">
                  <a:solidFill>
                    <a:prstClr val="white"/>
                  </a:solidFill>
                  <a:latin typeface="Calibri" panose="020F0502020204030204"/>
                  <a:cs typeface="B Zar" panose="00000400000000000000" pitchFamily="2" charset="-78"/>
                </a:rPr>
                <a:t>H2</a:t>
              </a:r>
              <a:endParaRPr lang="fa-IR" sz="900" b="1" dirty="0">
                <a:solidFill>
                  <a:prstClr val="white"/>
                </a:solidFill>
                <a:latin typeface="Calibri" panose="020F0502020204030204"/>
                <a:cs typeface="B Zar" panose="00000400000000000000" pitchFamily="2" charset="-78"/>
              </a:endParaRPr>
            </a:p>
          </p:txBody>
        </p:sp>
        <p:sp>
          <p:nvSpPr>
            <p:cNvPr id="31" name="Rectangle 30"/>
            <p:cNvSpPr/>
            <p:nvPr/>
          </p:nvSpPr>
          <p:spPr>
            <a:xfrm>
              <a:off x="8982252" y="133351"/>
              <a:ext cx="729752" cy="4363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685800" rtl="1"/>
              <a:r>
                <a:rPr lang="fa-IR" sz="1200" dirty="0">
                  <a:solidFill>
                    <a:prstClr val="white"/>
                  </a:solidFill>
                  <a:latin typeface="Calibri" panose="020F0502020204030204"/>
                  <a:cs typeface="B Zar" panose="00000400000000000000" pitchFamily="2" charset="-78"/>
                </a:rPr>
                <a:t>انبار </a:t>
              </a:r>
              <a:r>
                <a:rPr lang="en-US" sz="1200" dirty="0">
                  <a:solidFill>
                    <a:prstClr val="white"/>
                  </a:solidFill>
                  <a:latin typeface="Calibri" panose="020F0502020204030204"/>
                  <a:cs typeface="B Zar" panose="00000400000000000000" pitchFamily="2" charset="-78"/>
                </a:rPr>
                <a:t>O05</a:t>
              </a:r>
              <a:endParaRPr lang="fa-IR" sz="1200" dirty="0">
                <a:solidFill>
                  <a:prstClr val="white"/>
                </a:solidFill>
                <a:latin typeface="Calibri" panose="020F0502020204030204"/>
                <a:cs typeface="B Zar" panose="00000400000000000000" pitchFamily="2" charset="-78"/>
              </a:endParaRPr>
            </a:p>
          </p:txBody>
        </p:sp>
        <p:sp>
          <p:nvSpPr>
            <p:cNvPr id="32" name="Rectangle 31"/>
            <p:cNvSpPr/>
            <p:nvPr/>
          </p:nvSpPr>
          <p:spPr>
            <a:xfrm>
              <a:off x="4261486" y="133351"/>
              <a:ext cx="4679332" cy="42026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defTabSz="685800" rtl="1"/>
              <a:r>
                <a:rPr lang="fa-IR" sz="1350" dirty="0">
                  <a:solidFill>
                    <a:prstClr val="white"/>
                  </a:solidFill>
                  <a:latin typeface="Calibri" panose="020F0502020204030204"/>
                  <a:cs typeface="B Zar" panose="00000400000000000000" pitchFamily="2" charset="-78"/>
                </a:rPr>
                <a:t>گالوانیزه</a:t>
              </a:r>
              <a:endParaRPr lang="en-US" sz="1350" dirty="0">
                <a:solidFill>
                  <a:prstClr val="white"/>
                </a:solidFill>
                <a:latin typeface="Calibri" panose="020F0502020204030204"/>
                <a:cs typeface="B Zar" panose="00000400000000000000" pitchFamily="2" charset="-78"/>
              </a:endParaRPr>
            </a:p>
          </p:txBody>
        </p:sp>
        <p:sp>
          <p:nvSpPr>
            <p:cNvPr id="33" name="Rectangle 32"/>
            <p:cNvSpPr/>
            <p:nvPr/>
          </p:nvSpPr>
          <p:spPr>
            <a:xfrm>
              <a:off x="135119" y="133351"/>
              <a:ext cx="3169670" cy="41468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defTabSz="685800" rtl="1"/>
              <a:r>
                <a:rPr lang="fa-IR" sz="1350" dirty="0">
                  <a:solidFill>
                    <a:prstClr val="white"/>
                  </a:solidFill>
                  <a:latin typeface="Calibri" panose="020F0502020204030204"/>
                  <a:cs typeface="B Zar" panose="00000400000000000000" pitchFamily="2" charset="-78"/>
                </a:rPr>
                <a:t>رنگی</a:t>
              </a:r>
              <a:endParaRPr lang="en-US" sz="1350" dirty="0">
                <a:solidFill>
                  <a:prstClr val="white"/>
                </a:solidFill>
                <a:latin typeface="Calibri" panose="020F0502020204030204"/>
                <a:cs typeface="B Zar" panose="00000400000000000000" pitchFamily="2" charset="-78"/>
              </a:endParaRPr>
            </a:p>
          </p:txBody>
        </p:sp>
        <p:sp>
          <p:nvSpPr>
            <p:cNvPr id="34" name="Rectangle 33"/>
            <p:cNvSpPr/>
            <p:nvPr/>
          </p:nvSpPr>
          <p:spPr>
            <a:xfrm>
              <a:off x="1369971" y="1057742"/>
              <a:ext cx="2729108" cy="48841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defTabSz="685800" rtl="1"/>
              <a:r>
                <a:rPr lang="fa-IR" sz="1350" dirty="0">
                  <a:solidFill>
                    <a:prstClr val="white"/>
                  </a:solidFill>
                  <a:latin typeface="Calibri" panose="020F0502020204030204"/>
                  <a:cs typeface="B Zar" panose="00000400000000000000" pitchFamily="2" charset="-78"/>
                </a:rPr>
                <a:t>اصلاح 3 و 4</a:t>
              </a:r>
              <a:endParaRPr lang="en-US" sz="1350" dirty="0">
                <a:solidFill>
                  <a:prstClr val="white"/>
                </a:solidFill>
                <a:latin typeface="Calibri" panose="020F0502020204030204"/>
                <a:cs typeface="B Zar" panose="00000400000000000000" pitchFamily="2" charset="-78"/>
              </a:endParaRPr>
            </a:p>
          </p:txBody>
        </p:sp>
        <p:sp>
          <p:nvSpPr>
            <p:cNvPr id="35" name="Rectangle 34"/>
            <p:cNvSpPr/>
            <p:nvPr/>
          </p:nvSpPr>
          <p:spPr>
            <a:xfrm>
              <a:off x="138334" y="1638446"/>
              <a:ext cx="3963959" cy="29429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defTabSz="685800" rtl="1"/>
              <a:r>
                <a:rPr lang="fa-IR" sz="1350" dirty="0">
                  <a:solidFill>
                    <a:prstClr val="white"/>
                  </a:solidFill>
                  <a:latin typeface="Calibri" panose="020F0502020204030204"/>
                  <a:cs typeface="B Zar" panose="00000400000000000000" pitchFamily="2" charset="-78"/>
                </a:rPr>
                <a:t>اصلاح 2</a:t>
              </a:r>
              <a:endParaRPr lang="en-US" sz="1350" dirty="0">
                <a:solidFill>
                  <a:prstClr val="white"/>
                </a:solidFill>
                <a:latin typeface="Calibri" panose="020F0502020204030204"/>
                <a:cs typeface="B Zar" panose="00000400000000000000" pitchFamily="2" charset="-78"/>
              </a:endParaRPr>
            </a:p>
          </p:txBody>
        </p:sp>
        <p:sp>
          <p:nvSpPr>
            <p:cNvPr id="37" name="Rectangle 36"/>
            <p:cNvSpPr/>
            <p:nvPr/>
          </p:nvSpPr>
          <p:spPr>
            <a:xfrm>
              <a:off x="1369970" y="2030749"/>
              <a:ext cx="2729108" cy="31368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defTabSz="685800" rtl="1"/>
              <a:r>
                <a:rPr lang="fa-IR" sz="1350" dirty="0">
                  <a:solidFill>
                    <a:prstClr val="white"/>
                  </a:solidFill>
                  <a:latin typeface="Calibri" panose="020F0502020204030204"/>
                  <a:cs typeface="B Zar" panose="00000400000000000000" pitchFamily="2" charset="-78"/>
                </a:rPr>
                <a:t>برش طولی</a:t>
              </a:r>
              <a:endParaRPr lang="en-US" sz="1350" dirty="0">
                <a:solidFill>
                  <a:prstClr val="white"/>
                </a:solidFill>
                <a:latin typeface="Calibri" panose="020F0502020204030204"/>
                <a:cs typeface="B Zar" panose="00000400000000000000" pitchFamily="2" charset="-78"/>
              </a:endParaRPr>
            </a:p>
          </p:txBody>
        </p:sp>
        <p:sp>
          <p:nvSpPr>
            <p:cNvPr id="38" name="Rectangle 37"/>
            <p:cNvSpPr/>
            <p:nvPr/>
          </p:nvSpPr>
          <p:spPr>
            <a:xfrm>
              <a:off x="135120" y="2442448"/>
              <a:ext cx="3963959" cy="29429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defTabSz="685800" rtl="1"/>
              <a:r>
                <a:rPr lang="fa-IR" sz="1350" dirty="0">
                  <a:solidFill>
                    <a:prstClr val="white"/>
                  </a:solidFill>
                  <a:latin typeface="Calibri" panose="020F0502020204030204"/>
                  <a:cs typeface="B Zar" panose="00000400000000000000" pitchFamily="2" charset="-78"/>
                </a:rPr>
                <a:t>اصلاح 1</a:t>
              </a:r>
              <a:endParaRPr lang="en-US" sz="1350" dirty="0">
                <a:solidFill>
                  <a:prstClr val="white"/>
                </a:solidFill>
                <a:latin typeface="Calibri" panose="020F0502020204030204"/>
                <a:cs typeface="B Zar" panose="00000400000000000000" pitchFamily="2" charset="-78"/>
              </a:endParaRPr>
            </a:p>
          </p:txBody>
        </p:sp>
        <p:sp>
          <p:nvSpPr>
            <p:cNvPr id="39" name="Rectangle 38"/>
            <p:cNvSpPr/>
            <p:nvPr/>
          </p:nvSpPr>
          <p:spPr>
            <a:xfrm>
              <a:off x="135119" y="2833555"/>
              <a:ext cx="3963959" cy="29429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defTabSz="685800" rtl="1"/>
              <a:r>
                <a:rPr lang="fa-IR" sz="1350" dirty="0">
                  <a:solidFill>
                    <a:prstClr val="white"/>
                  </a:solidFill>
                  <a:latin typeface="Calibri" panose="020F0502020204030204"/>
                  <a:cs typeface="B Zar" panose="00000400000000000000" pitchFamily="2" charset="-78"/>
                </a:rPr>
                <a:t>برش سبک</a:t>
              </a:r>
              <a:endParaRPr lang="en-US" sz="1350" dirty="0">
                <a:solidFill>
                  <a:prstClr val="white"/>
                </a:solidFill>
                <a:latin typeface="Calibri" panose="020F0502020204030204"/>
                <a:cs typeface="B Zar" panose="00000400000000000000" pitchFamily="2" charset="-78"/>
              </a:endParaRPr>
            </a:p>
          </p:txBody>
        </p:sp>
        <p:sp>
          <p:nvSpPr>
            <p:cNvPr id="40" name="Rectangle 39"/>
            <p:cNvSpPr/>
            <p:nvPr/>
          </p:nvSpPr>
          <p:spPr>
            <a:xfrm>
              <a:off x="135119" y="3224663"/>
              <a:ext cx="3963959" cy="29429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defTabSz="685800" rtl="1"/>
              <a:r>
                <a:rPr lang="fa-IR" sz="1350" dirty="0">
                  <a:solidFill>
                    <a:prstClr val="white"/>
                  </a:solidFill>
                  <a:latin typeface="Calibri" panose="020F0502020204030204"/>
                  <a:cs typeface="B Zar" panose="00000400000000000000" pitchFamily="2" charset="-78"/>
                </a:rPr>
                <a:t>برش سنگین</a:t>
              </a:r>
              <a:endParaRPr lang="en-US" sz="1350" dirty="0">
                <a:solidFill>
                  <a:prstClr val="white"/>
                </a:solidFill>
                <a:latin typeface="Calibri" panose="020F0502020204030204"/>
                <a:cs typeface="B Zar" panose="00000400000000000000" pitchFamily="2" charset="-78"/>
              </a:endParaRPr>
            </a:p>
          </p:txBody>
        </p:sp>
        <p:sp>
          <p:nvSpPr>
            <p:cNvPr id="41" name="Rectangle 40"/>
            <p:cNvSpPr/>
            <p:nvPr/>
          </p:nvSpPr>
          <p:spPr>
            <a:xfrm>
              <a:off x="1472955" y="3924953"/>
              <a:ext cx="525438" cy="7268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685800" rtl="1"/>
              <a:r>
                <a:rPr lang="fa-IR" sz="1350" dirty="0">
                  <a:solidFill>
                    <a:prstClr val="white"/>
                  </a:solidFill>
                  <a:latin typeface="Calibri" panose="020F0502020204030204"/>
                  <a:cs typeface="B Zar" panose="00000400000000000000" pitchFamily="2" charset="-78"/>
                </a:rPr>
                <a:t>انبار </a:t>
              </a:r>
              <a:r>
                <a:rPr lang="en-US" sz="1350" dirty="0">
                  <a:solidFill>
                    <a:prstClr val="white"/>
                  </a:solidFill>
                  <a:latin typeface="Calibri" panose="020F0502020204030204"/>
                  <a:cs typeface="B Zar" panose="00000400000000000000" pitchFamily="2" charset="-78"/>
                </a:rPr>
                <a:t>U</a:t>
              </a:r>
              <a:endParaRPr lang="fa-IR" sz="1350" dirty="0">
                <a:solidFill>
                  <a:prstClr val="white"/>
                </a:solidFill>
                <a:latin typeface="Calibri" panose="020F0502020204030204"/>
                <a:cs typeface="B Zar" panose="00000400000000000000" pitchFamily="2" charset="-78"/>
              </a:endParaRPr>
            </a:p>
          </p:txBody>
        </p:sp>
        <p:sp>
          <p:nvSpPr>
            <p:cNvPr id="42" name="Rectangle 41"/>
            <p:cNvSpPr/>
            <p:nvPr/>
          </p:nvSpPr>
          <p:spPr>
            <a:xfrm>
              <a:off x="4189121" y="1057742"/>
              <a:ext cx="525538" cy="3604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685800" rtl="1"/>
              <a:r>
                <a:rPr lang="fa-IR" sz="1350" dirty="0">
                  <a:solidFill>
                    <a:prstClr val="white"/>
                  </a:solidFill>
                  <a:latin typeface="Calibri" panose="020F0502020204030204"/>
                  <a:cs typeface="B Zar" panose="00000400000000000000" pitchFamily="2" charset="-78"/>
                </a:rPr>
                <a:t>انبار </a:t>
              </a:r>
              <a:r>
                <a:rPr lang="en-US" sz="1350" dirty="0">
                  <a:solidFill>
                    <a:prstClr val="white"/>
                  </a:solidFill>
                  <a:latin typeface="Calibri" panose="020F0502020204030204"/>
                  <a:cs typeface="B Zar" panose="00000400000000000000" pitchFamily="2" charset="-78"/>
                </a:rPr>
                <a:t>Q</a:t>
              </a:r>
              <a:endParaRPr lang="fa-IR" sz="1350" dirty="0">
                <a:solidFill>
                  <a:prstClr val="white"/>
                </a:solidFill>
                <a:latin typeface="Calibri" panose="020F0502020204030204"/>
                <a:cs typeface="B Zar" panose="00000400000000000000" pitchFamily="2" charset="-78"/>
              </a:endParaRPr>
            </a:p>
          </p:txBody>
        </p:sp>
        <p:sp>
          <p:nvSpPr>
            <p:cNvPr id="43" name="Rectangle 42"/>
            <p:cNvSpPr/>
            <p:nvPr/>
          </p:nvSpPr>
          <p:spPr>
            <a:xfrm>
              <a:off x="3346223" y="133350"/>
              <a:ext cx="873830" cy="41468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685800" rtl="1"/>
              <a:r>
                <a:rPr lang="fa-IR" sz="1350" dirty="0">
                  <a:solidFill>
                    <a:prstClr val="white"/>
                  </a:solidFill>
                  <a:latin typeface="Calibri" panose="020F0502020204030204"/>
                  <a:cs typeface="B Zar" panose="00000400000000000000" pitchFamily="2" charset="-78"/>
                </a:rPr>
                <a:t>انبار </a:t>
              </a:r>
              <a:r>
                <a:rPr lang="en-US" sz="1350" dirty="0">
                  <a:solidFill>
                    <a:prstClr val="white"/>
                  </a:solidFill>
                  <a:latin typeface="Calibri" panose="020F0502020204030204"/>
                  <a:cs typeface="B Zar" panose="00000400000000000000" pitchFamily="2" charset="-78"/>
                </a:rPr>
                <a:t>8</a:t>
              </a:r>
              <a:endParaRPr lang="fa-IR" sz="1350" dirty="0">
                <a:solidFill>
                  <a:prstClr val="white"/>
                </a:solidFill>
                <a:latin typeface="Calibri" panose="020F0502020204030204"/>
                <a:cs typeface="B Zar" panose="00000400000000000000" pitchFamily="2" charset="-78"/>
              </a:endParaRPr>
            </a:p>
          </p:txBody>
        </p:sp>
        <p:sp>
          <p:nvSpPr>
            <p:cNvPr id="45" name="Rectangle 44"/>
            <p:cNvSpPr/>
            <p:nvPr/>
          </p:nvSpPr>
          <p:spPr>
            <a:xfrm>
              <a:off x="-780145" y="133349"/>
              <a:ext cx="873830" cy="41468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685800" rtl="1"/>
              <a:r>
                <a:rPr lang="fa-IR" sz="1350" dirty="0">
                  <a:solidFill>
                    <a:prstClr val="white"/>
                  </a:solidFill>
                  <a:latin typeface="Calibri" panose="020F0502020204030204"/>
                  <a:cs typeface="B Zar" panose="00000400000000000000" pitchFamily="2" charset="-78"/>
                </a:rPr>
                <a:t>انبار </a:t>
              </a:r>
              <a:r>
                <a:rPr lang="en-US" sz="1350" dirty="0">
                  <a:solidFill>
                    <a:prstClr val="white"/>
                  </a:solidFill>
                  <a:latin typeface="Calibri" panose="020F0502020204030204"/>
                  <a:cs typeface="B Zar" panose="00000400000000000000" pitchFamily="2" charset="-78"/>
                </a:rPr>
                <a:t>9</a:t>
              </a:r>
              <a:endParaRPr lang="fa-IR" sz="1350" dirty="0">
                <a:solidFill>
                  <a:prstClr val="white"/>
                </a:solidFill>
                <a:latin typeface="Calibri" panose="020F0502020204030204"/>
                <a:cs typeface="B Zar" panose="00000400000000000000" pitchFamily="2" charset="-78"/>
              </a:endParaRPr>
            </a:p>
          </p:txBody>
        </p:sp>
      </p:grpSp>
      <p:sp>
        <p:nvSpPr>
          <p:cNvPr id="46" name="Rectangle 45"/>
          <p:cNvSpPr/>
          <p:nvPr/>
        </p:nvSpPr>
        <p:spPr>
          <a:xfrm>
            <a:off x="2074113" y="3817551"/>
            <a:ext cx="655373" cy="5437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685800" rtl="1"/>
            <a:r>
              <a:rPr lang="fa-IR" sz="1350" dirty="0">
                <a:solidFill>
                  <a:prstClr val="white"/>
                </a:solidFill>
                <a:latin typeface="Calibri" panose="020F0502020204030204"/>
                <a:cs typeface="B Zar" panose="00000400000000000000" pitchFamily="2" charset="-78"/>
              </a:rPr>
              <a:t>انبار </a:t>
            </a:r>
            <a:r>
              <a:rPr lang="en-US" sz="1350" dirty="0">
                <a:solidFill>
                  <a:prstClr val="white"/>
                </a:solidFill>
                <a:latin typeface="Calibri" panose="020F0502020204030204"/>
                <a:cs typeface="B Zar" panose="00000400000000000000" pitchFamily="2" charset="-78"/>
              </a:rPr>
              <a:t>V</a:t>
            </a:r>
            <a:endParaRPr lang="fa-IR" sz="1350" dirty="0">
              <a:solidFill>
                <a:prstClr val="white"/>
              </a:solidFill>
              <a:latin typeface="Calibri" panose="020F0502020204030204"/>
              <a:cs typeface="B Zar" panose="00000400000000000000" pitchFamily="2" charset="-78"/>
            </a:endParaRPr>
          </a:p>
        </p:txBody>
      </p:sp>
      <p:sp>
        <p:nvSpPr>
          <p:cNvPr id="47" name="Rectangle 46"/>
          <p:cNvSpPr/>
          <p:nvPr/>
        </p:nvSpPr>
        <p:spPr>
          <a:xfrm>
            <a:off x="2074113" y="1662792"/>
            <a:ext cx="655373" cy="12584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685800" rtl="1"/>
            <a:r>
              <a:rPr lang="fa-IR" sz="1350" dirty="0">
                <a:solidFill>
                  <a:prstClr val="white"/>
                </a:solidFill>
                <a:latin typeface="Calibri" panose="020F0502020204030204"/>
                <a:cs typeface="B Zar" panose="00000400000000000000" pitchFamily="2" charset="-78"/>
              </a:rPr>
              <a:t>انبار </a:t>
            </a:r>
            <a:r>
              <a:rPr lang="en-US" sz="1350" dirty="0">
                <a:solidFill>
                  <a:prstClr val="white"/>
                </a:solidFill>
                <a:latin typeface="Calibri" panose="020F0502020204030204"/>
                <a:cs typeface="B Zar" panose="00000400000000000000" pitchFamily="2" charset="-78"/>
              </a:rPr>
              <a:t>R</a:t>
            </a:r>
            <a:endParaRPr lang="fa-IR" sz="1350" dirty="0">
              <a:solidFill>
                <a:prstClr val="white"/>
              </a:solidFill>
              <a:latin typeface="Calibri" panose="020F0502020204030204"/>
              <a:cs typeface="B Zar" panose="00000400000000000000" pitchFamily="2" charset="-78"/>
            </a:endParaRPr>
          </a:p>
        </p:txBody>
      </p:sp>
      <p:sp>
        <p:nvSpPr>
          <p:cNvPr id="48" name="Rectangle 47"/>
          <p:cNvSpPr/>
          <p:nvPr/>
        </p:nvSpPr>
        <p:spPr>
          <a:xfrm>
            <a:off x="2074113" y="2980510"/>
            <a:ext cx="655373" cy="5273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685800" rtl="1"/>
            <a:r>
              <a:rPr lang="fa-IR" sz="1350" dirty="0">
                <a:solidFill>
                  <a:prstClr val="white"/>
                </a:solidFill>
                <a:latin typeface="Calibri" panose="020F0502020204030204"/>
                <a:cs typeface="B Zar" panose="00000400000000000000" pitchFamily="2" charset="-78"/>
              </a:rPr>
              <a:t>انبار </a:t>
            </a:r>
            <a:r>
              <a:rPr lang="en-US" sz="1350" dirty="0">
                <a:solidFill>
                  <a:prstClr val="white"/>
                </a:solidFill>
                <a:latin typeface="Calibri" panose="020F0502020204030204"/>
                <a:cs typeface="B Zar" panose="00000400000000000000" pitchFamily="2" charset="-78"/>
              </a:rPr>
              <a:t>S</a:t>
            </a:r>
            <a:endParaRPr lang="fa-IR" sz="1350" dirty="0">
              <a:solidFill>
                <a:prstClr val="white"/>
              </a:solidFill>
              <a:latin typeface="Calibri" panose="020F0502020204030204"/>
              <a:cs typeface="B Zar" panose="00000400000000000000" pitchFamily="2" charset="-78"/>
            </a:endParaRPr>
          </a:p>
        </p:txBody>
      </p:sp>
      <p:sp>
        <p:nvSpPr>
          <p:cNvPr id="44" name="Rectangle 43"/>
          <p:cNvSpPr/>
          <p:nvPr/>
        </p:nvSpPr>
        <p:spPr>
          <a:xfrm>
            <a:off x="9982745" y="3844549"/>
            <a:ext cx="554975" cy="5167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685800" rtl="1"/>
            <a:r>
              <a:rPr lang="fa-IR" sz="1350" dirty="0">
                <a:solidFill>
                  <a:prstClr val="white"/>
                </a:solidFill>
                <a:latin typeface="Calibri" panose="020F0502020204030204"/>
                <a:cs typeface="B Zar" panose="00000400000000000000" pitchFamily="2" charset="-78"/>
              </a:rPr>
              <a:t>انبار </a:t>
            </a:r>
            <a:r>
              <a:rPr lang="en-US" sz="1350" dirty="0">
                <a:solidFill>
                  <a:prstClr val="white"/>
                </a:solidFill>
                <a:latin typeface="Calibri" panose="020F0502020204030204"/>
                <a:cs typeface="B Zar" panose="00000400000000000000" pitchFamily="2" charset="-78"/>
              </a:rPr>
              <a:t>O04</a:t>
            </a:r>
            <a:endParaRPr lang="fa-IR" sz="1350" dirty="0">
              <a:solidFill>
                <a:prstClr val="white"/>
              </a:solidFill>
              <a:latin typeface="Calibri" panose="020F0502020204030204"/>
              <a:cs typeface="B Zar" panose="00000400000000000000" pitchFamily="2" charset="-78"/>
            </a:endParaRPr>
          </a:p>
        </p:txBody>
      </p:sp>
      <p:sp>
        <p:nvSpPr>
          <p:cNvPr id="49" name="Rectangle 48"/>
          <p:cNvSpPr/>
          <p:nvPr/>
        </p:nvSpPr>
        <p:spPr>
          <a:xfrm>
            <a:off x="2806039" y="3817551"/>
            <a:ext cx="759178" cy="54374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defTabSz="685800" rtl="1"/>
            <a:r>
              <a:rPr lang="fa-IR" sz="1350" dirty="0">
                <a:solidFill>
                  <a:prstClr val="white"/>
                </a:solidFill>
                <a:latin typeface="Calibri" panose="020F0502020204030204"/>
                <a:cs typeface="B Zar" panose="00000400000000000000" pitchFamily="2" charset="-78"/>
              </a:rPr>
              <a:t>برش قلع اندود</a:t>
            </a:r>
            <a:endParaRPr lang="en-US" sz="1350" dirty="0">
              <a:solidFill>
                <a:prstClr val="white"/>
              </a:solidFill>
              <a:latin typeface="Calibri" panose="020F0502020204030204"/>
              <a:cs typeface="B Zar" panose="00000400000000000000" pitchFamily="2" charset="-78"/>
            </a:endParaRPr>
          </a:p>
        </p:txBody>
      </p:sp>
      <p:sp>
        <p:nvSpPr>
          <p:cNvPr id="50" name="Title 1">
            <a:extLst>
              <a:ext uri="{FF2B5EF4-FFF2-40B4-BE49-F238E27FC236}">
                <a16:creationId xmlns:a16="http://schemas.microsoft.com/office/drawing/2014/main" id="{220EC5B6-2F64-4787-9C84-EC4DFEC062ED}"/>
              </a:ext>
            </a:extLst>
          </p:cNvPr>
          <p:cNvSpPr>
            <a:spLocks noGrp="1"/>
          </p:cNvSpPr>
          <p:nvPr>
            <p:ph type="ctrTitle"/>
          </p:nvPr>
        </p:nvSpPr>
        <p:spPr>
          <a:xfrm>
            <a:off x="2411763" y="425878"/>
            <a:ext cx="8637073" cy="718641"/>
          </a:xfrm>
        </p:spPr>
        <p:txBody>
          <a:bodyPr>
            <a:normAutofit/>
          </a:bodyPr>
          <a:lstStyle/>
          <a:p>
            <a:pPr algn="ctr">
              <a:lnSpc>
                <a:spcPct val="100000"/>
              </a:lnSpc>
            </a:pPr>
            <a:r>
              <a:rPr lang="en-US" sz="4000" b="1" dirty="0">
                <a:cs typeface="B Titr" panose="00000700000000000000" pitchFamily="2" charset="-78"/>
              </a:rPr>
              <a:t>Cold rolling mill layout</a:t>
            </a:r>
            <a:endParaRPr lang="fa-IR" sz="4000" b="1" dirty="0">
              <a:cs typeface="B Titr" panose="00000700000000000000" pitchFamily="2" charset="-78"/>
            </a:endParaRPr>
          </a:p>
        </p:txBody>
      </p:sp>
    </p:spTree>
    <p:extLst>
      <p:ext uri="{BB962C8B-B14F-4D97-AF65-F5344CB8AC3E}">
        <p14:creationId xmlns:p14="http://schemas.microsoft.com/office/powerpoint/2010/main" val="6214772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434D21-E49E-42DE-B3C5-68022FA0F88C}"/>
              </a:ext>
            </a:extLst>
          </p:cNvPr>
          <p:cNvSpPr>
            <a:spLocks noGrp="1"/>
          </p:cNvSpPr>
          <p:nvPr>
            <p:ph type="title" idx="4294967295"/>
          </p:nvPr>
        </p:nvSpPr>
        <p:spPr>
          <a:xfrm>
            <a:off x="3471863" y="804863"/>
            <a:ext cx="8720137" cy="979487"/>
          </a:xfrm>
        </p:spPr>
        <p:txBody>
          <a:bodyPr>
            <a:normAutofit/>
          </a:bodyPr>
          <a:lstStyle/>
          <a:p>
            <a:pPr algn="r"/>
            <a:endParaRPr lang="fa-IR" sz="3600" b="1" dirty="0">
              <a:cs typeface="B Titr" panose="00000700000000000000" pitchFamily="2" charset="-78"/>
            </a:endParaRPr>
          </a:p>
        </p:txBody>
      </p:sp>
      <p:sp>
        <p:nvSpPr>
          <p:cNvPr id="3" name="Content Placeholder 2">
            <a:extLst>
              <a:ext uri="{FF2B5EF4-FFF2-40B4-BE49-F238E27FC236}">
                <a16:creationId xmlns:a16="http://schemas.microsoft.com/office/drawing/2014/main" id="{52E82C4B-1115-4596-AA74-5FD040BDFA44}"/>
              </a:ext>
            </a:extLst>
          </p:cNvPr>
          <p:cNvSpPr>
            <a:spLocks noGrp="1"/>
          </p:cNvSpPr>
          <p:nvPr>
            <p:ph idx="4294967295"/>
          </p:nvPr>
        </p:nvSpPr>
        <p:spPr>
          <a:xfrm>
            <a:off x="2587625" y="2163763"/>
            <a:ext cx="9604375" cy="3455987"/>
          </a:xfrm>
        </p:spPr>
        <p:txBody>
          <a:bodyPr>
            <a:normAutofit/>
          </a:bodyPr>
          <a:lstStyle/>
          <a:p>
            <a:endParaRPr lang="fa-IR" dirty="0"/>
          </a:p>
          <a:p>
            <a:endParaRPr lang="fa-IR" dirty="0"/>
          </a:p>
          <a:p>
            <a:endParaRPr lang="fa-IR" dirty="0"/>
          </a:p>
          <a:p>
            <a:endParaRPr lang="fa-IR" dirty="0"/>
          </a:p>
        </p:txBody>
      </p:sp>
      <p:grpSp>
        <p:nvGrpSpPr>
          <p:cNvPr id="4" name="Group 9">
            <a:extLst>
              <a:ext uri="{FF2B5EF4-FFF2-40B4-BE49-F238E27FC236}">
                <a16:creationId xmlns:a16="http://schemas.microsoft.com/office/drawing/2014/main" id="{14C34DEB-C4EF-4838-815F-2B8F1F68424E}"/>
              </a:ext>
            </a:extLst>
          </p:cNvPr>
          <p:cNvGrpSpPr>
            <a:grpSpLocks/>
          </p:cNvGrpSpPr>
          <p:nvPr/>
        </p:nvGrpSpPr>
        <p:grpSpPr bwMode="auto">
          <a:xfrm>
            <a:off x="227510" y="282872"/>
            <a:ext cx="1819275" cy="809625"/>
            <a:chOff x="48" y="48"/>
            <a:chExt cx="1296" cy="624"/>
          </a:xfrm>
        </p:grpSpPr>
        <p:sp>
          <p:nvSpPr>
            <p:cNvPr id="5" name="Rectangle 10">
              <a:extLst>
                <a:ext uri="{FF2B5EF4-FFF2-40B4-BE49-F238E27FC236}">
                  <a16:creationId xmlns:a16="http://schemas.microsoft.com/office/drawing/2014/main" id="{47742D9F-28A2-463F-AED5-9689333946B4}"/>
                </a:ext>
              </a:extLst>
            </p:cNvPr>
            <p:cNvSpPr>
              <a:spLocks noChangeArrowheads="1"/>
            </p:cNvSpPr>
            <p:nvPr/>
          </p:nvSpPr>
          <p:spPr bwMode="auto">
            <a:xfrm>
              <a:off x="48" y="48"/>
              <a:ext cx="1296" cy="624"/>
            </a:xfrm>
            <a:prstGeom prst="rect">
              <a:avLst/>
            </a:prstGeom>
            <a:solidFill>
              <a:srgbClr val="FFFFFF"/>
            </a:solidFill>
            <a:ln w="9525">
              <a:solidFill>
                <a:srgbClr val="000000"/>
              </a:solidFill>
              <a:miter lim="800000"/>
              <a:headEnd/>
              <a:tailEnd/>
            </a:ln>
            <a:effectLst>
              <a:outerShdw dist="107763" dir="2700000" algn="ctr" rotWithShape="0">
                <a:srgbClr val="000000"/>
              </a:outerShdw>
            </a:effectLst>
          </p:spPr>
          <p:txBody>
            <a:bodyPr/>
            <a:lstStyle/>
            <a:p>
              <a:pPr>
                <a:defRPr/>
              </a:pPr>
              <a:endParaRPr lang="en-US" dirty="0"/>
            </a:p>
          </p:txBody>
        </p:sp>
        <p:grpSp>
          <p:nvGrpSpPr>
            <p:cNvPr id="6" name="Group 11">
              <a:extLst>
                <a:ext uri="{FF2B5EF4-FFF2-40B4-BE49-F238E27FC236}">
                  <a16:creationId xmlns:a16="http://schemas.microsoft.com/office/drawing/2014/main" id="{2179CAE2-3FBF-4917-8AAE-C83C020DEFE3}"/>
                </a:ext>
              </a:extLst>
            </p:cNvPr>
            <p:cNvGrpSpPr>
              <a:grpSpLocks/>
            </p:cNvGrpSpPr>
            <p:nvPr/>
          </p:nvGrpSpPr>
          <p:grpSpPr bwMode="auto">
            <a:xfrm>
              <a:off x="1010" y="94"/>
              <a:ext cx="286" cy="357"/>
              <a:chOff x="14728" y="3789"/>
              <a:chExt cx="1638" cy="1638"/>
            </a:xfrm>
          </p:grpSpPr>
          <p:sp>
            <p:nvSpPr>
              <p:cNvPr id="16" name="Oval 12">
                <a:extLst>
                  <a:ext uri="{FF2B5EF4-FFF2-40B4-BE49-F238E27FC236}">
                    <a16:creationId xmlns:a16="http://schemas.microsoft.com/office/drawing/2014/main" id="{C9C6FD47-1E8C-4A3E-80E4-91ECE122C4F8}"/>
                  </a:ext>
                </a:extLst>
              </p:cNvPr>
              <p:cNvSpPr>
                <a:spLocks noChangeArrowheads="1"/>
              </p:cNvSpPr>
              <p:nvPr/>
            </p:nvSpPr>
            <p:spPr bwMode="auto">
              <a:xfrm>
                <a:off x="14728" y="3789"/>
                <a:ext cx="1638" cy="1638"/>
              </a:xfrm>
              <a:prstGeom prst="ellipse">
                <a:avLst/>
              </a:prstGeom>
              <a:solidFill>
                <a:srgbClr val="000000"/>
              </a:solidFill>
              <a:ln w="9525">
                <a:solidFill>
                  <a:srgbClr val="000000"/>
                </a:solidFill>
                <a:round/>
                <a:headEnd/>
                <a:tailEnd/>
              </a:ln>
            </p:spPr>
            <p:txBody>
              <a:bodyPr/>
              <a:lstStyle/>
              <a:p>
                <a:endParaRPr lang="en-US" dirty="0"/>
              </a:p>
            </p:txBody>
          </p:sp>
          <p:sp>
            <p:nvSpPr>
              <p:cNvPr id="17" name="Oval 13">
                <a:extLst>
                  <a:ext uri="{FF2B5EF4-FFF2-40B4-BE49-F238E27FC236}">
                    <a16:creationId xmlns:a16="http://schemas.microsoft.com/office/drawing/2014/main" id="{7FD3FB9C-D279-4D09-8635-8E804A9EB5B0}"/>
                  </a:ext>
                </a:extLst>
              </p:cNvPr>
              <p:cNvSpPr>
                <a:spLocks noChangeArrowheads="1"/>
              </p:cNvSpPr>
              <p:nvPr/>
            </p:nvSpPr>
            <p:spPr bwMode="auto">
              <a:xfrm>
                <a:off x="15322" y="4381"/>
                <a:ext cx="468" cy="468"/>
              </a:xfrm>
              <a:prstGeom prst="ellipse">
                <a:avLst/>
              </a:prstGeom>
              <a:solidFill>
                <a:srgbClr val="FFFFFF"/>
              </a:solidFill>
              <a:ln w="9525">
                <a:solidFill>
                  <a:srgbClr val="000000"/>
                </a:solidFill>
                <a:round/>
                <a:headEnd/>
                <a:tailEnd/>
              </a:ln>
            </p:spPr>
            <p:txBody>
              <a:bodyPr/>
              <a:lstStyle/>
              <a:p>
                <a:endParaRPr lang="en-US" dirty="0"/>
              </a:p>
            </p:txBody>
          </p:sp>
        </p:grpSp>
        <p:sp>
          <p:nvSpPr>
            <p:cNvPr id="7" name="Rectangle 14">
              <a:extLst>
                <a:ext uri="{FF2B5EF4-FFF2-40B4-BE49-F238E27FC236}">
                  <a16:creationId xmlns:a16="http://schemas.microsoft.com/office/drawing/2014/main" id="{B5A871B7-51EC-444C-8EF4-0DB446499055}"/>
                </a:ext>
              </a:extLst>
            </p:cNvPr>
            <p:cNvSpPr>
              <a:spLocks noChangeArrowheads="1"/>
            </p:cNvSpPr>
            <p:nvPr/>
          </p:nvSpPr>
          <p:spPr bwMode="auto">
            <a:xfrm>
              <a:off x="1010" y="256"/>
              <a:ext cx="82" cy="370"/>
            </a:xfrm>
            <a:prstGeom prst="rect">
              <a:avLst/>
            </a:prstGeom>
            <a:solidFill>
              <a:srgbClr val="000000"/>
            </a:solidFill>
            <a:ln w="9525">
              <a:solidFill>
                <a:srgbClr val="000000"/>
              </a:solidFill>
              <a:miter lim="800000"/>
              <a:headEnd/>
              <a:tailEnd/>
            </a:ln>
          </p:spPr>
          <p:txBody>
            <a:bodyPr/>
            <a:lstStyle/>
            <a:p>
              <a:endParaRPr lang="en-US" dirty="0"/>
            </a:p>
          </p:txBody>
        </p:sp>
        <p:grpSp>
          <p:nvGrpSpPr>
            <p:cNvPr id="8" name="Group 15">
              <a:extLst>
                <a:ext uri="{FF2B5EF4-FFF2-40B4-BE49-F238E27FC236}">
                  <a16:creationId xmlns:a16="http://schemas.microsoft.com/office/drawing/2014/main" id="{414E584B-4EDA-4D2C-85AA-EC3436A8CB8E}"/>
                </a:ext>
              </a:extLst>
            </p:cNvPr>
            <p:cNvGrpSpPr>
              <a:grpSpLocks/>
            </p:cNvGrpSpPr>
            <p:nvPr/>
          </p:nvGrpSpPr>
          <p:grpSpPr bwMode="auto">
            <a:xfrm>
              <a:off x="431" y="94"/>
              <a:ext cx="287" cy="357"/>
              <a:chOff x="14728" y="3789"/>
              <a:chExt cx="1638" cy="1638"/>
            </a:xfrm>
          </p:grpSpPr>
          <p:sp>
            <p:nvSpPr>
              <p:cNvPr id="14" name="Oval 16">
                <a:extLst>
                  <a:ext uri="{FF2B5EF4-FFF2-40B4-BE49-F238E27FC236}">
                    <a16:creationId xmlns:a16="http://schemas.microsoft.com/office/drawing/2014/main" id="{17C88D04-1266-472B-BE62-FC706A7B5339}"/>
                  </a:ext>
                </a:extLst>
              </p:cNvPr>
              <p:cNvSpPr>
                <a:spLocks noChangeArrowheads="1"/>
              </p:cNvSpPr>
              <p:nvPr/>
            </p:nvSpPr>
            <p:spPr bwMode="auto">
              <a:xfrm>
                <a:off x="14728" y="3789"/>
                <a:ext cx="1638" cy="1638"/>
              </a:xfrm>
              <a:prstGeom prst="ellipse">
                <a:avLst/>
              </a:prstGeom>
              <a:solidFill>
                <a:srgbClr val="000000"/>
              </a:solidFill>
              <a:ln w="9525">
                <a:solidFill>
                  <a:srgbClr val="000000"/>
                </a:solidFill>
                <a:round/>
                <a:headEnd/>
                <a:tailEnd/>
              </a:ln>
            </p:spPr>
            <p:txBody>
              <a:bodyPr/>
              <a:lstStyle/>
              <a:p>
                <a:endParaRPr lang="en-US" dirty="0"/>
              </a:p>
            </p:txBody>
          </p:sp>
          <p:sp>
            <p:nvSpPr>
              <p:cNvPr id="15" name="Oval 17">
                <a:extLst>
                  <a:ext uri="{FF2B5EF4-FFF2-40B4-BE49-F238E27FC236}">
                    <a16:creationId xmlns:a16="http://schemas.microsoft.com/office/drawing/2014/main" id="{6D3531BA-73AE-43BE-9D9D-85ED5A475011}"/>
                  </a:ext>
                </a:extLst>
              </p:cNvPr>
              <p:cNvSpPr>
                <a:spLocks noChangeArrowheads="1"/>
              </p:cNvSpPr>
              <p:nvPr/>
            </p:nvSpPr>
            <p:spPr bwMode="auto">
              <a:xfrm>
                <a:off x="15322" y="4381"/>
                <a:ext cx="468" cy="468"/>
              </a:xfrm>
              <a:prstGeom prst="ellipse">
                <a:avLst/>
              </a:prstGeom>
              <a:solidFill>
                <a:srgbClr val="FFFFFF"/>
              </a:solidFill>
              <a:ln w="9525">
                <a:solidFill>
                  <a:srgbClr val="000000"/>
                </a:solidFill>
                <a:round/>
                <a:headEnd/>
                <a:tailEnd/>
              </a:ln>
            </p:spPr>
            <p:txBody>
              <a:bodyPr/>
              <a:lstStyle/>
              <a:p>
                <a:endParaRPr lang="en-US" dirty="0"/>
              </a:p>
            </p:txBody>
          </p:sp>
        </p:grpSp>
        <p:sp>
          <p:nvSpPr>
            <p:cNvPr id="9" name="Rectangle 18">
              <a:extLst>
                <a:ext uri="{FF2B5EF4-FFF2-40B4-BE49-F238E27FC236}">
                  <a16:creationId xmlns:a16="http://schemas.microsoft.com/office/drawing/2014/main" id="{065D8E3F-BC62-474D-AA78-D1FEFFB69656}"/>
                </a:ext>
              </a:extLst>
            </p:cNvPr>
            <p:cNvSpPr>
              <a:spLocks noChangeArrowheads="1"/>
            </p:cNvSpPr>
            <p:nvPr/>
          </p:nvSpPr>
          <p:spPr bwMode="auto">
            <a:xfrm>
              <a:off x="636" y="256"/>
              <a:ext cx="82" cy="370"/>
            </a:xfrm>
            <a:prstGeom prst="rect">
              <a:avLst/>
            </a:prstGeom>
            <a:solidFill>
              <a:srgbClr val="000000"/>
            </a:solidFill>
            <a:ln w="9525">
              <a:solidFill>
                <a:srgbClr val="000000"/>
              </a:solidFill>
              <a:miter lim="800000"/>
              <a:headEnd/>
              <a:tailEnd/>
            </a:ln>
          </p:spPr>
          <p:txBody>
            <a:bodyPr/>
            <a:lstStyle/>
            <a:p>
              <a:endParaRPr lang="en-US" dirty="0"/>
            </a:p>
          </p:txBody>
        </p:sp>
        <p:sp>
          <p:nvSpPr>
            <p:cNvPr id="10" name="Oval 19">
              <a:extLst>
                <a:ext uri="{FF2B5EF4-FFF2-40B4-BE49-F238E27FC236}">
                  <a16:creationId xmlns:a16="http://schemas.microsoft.com/office/drawing/2014/main" id="{6E39F912-6046-4226-9301-F7520B8935E9}"/>
                </a:ext>
              </a:extLst>
            </p:cNvPr>
            <p:cNvSpPr>
              <a:spLocks noChangeArrowheads="1"/>
            </p:cNvSpPr>
            <p:nvPr/>
          </p:nvSpPr>
          <p:spPr bwMode="auto">
            <a:xfrm>
              <a:off x="721" y="213"/>
              <a:ext cx="286" cy="357"/>
            </a:xfrm>
            <a:prstGeom prst="ellipse">
              <a:avLst/>
            </a:prstGeom>
            <a:solidFill>
              <a:srgbClr val="000000"/>
            </a:solidFill>
            <a:ln w="9525">
              <a:solidFill>
                <a:srgbClr val="000000"/>
              </a:solidFill>
              <a:round/>
              <a:headEnd/>
              <a:tailEnd/>
            </a:ln>
          </p:spPr>
          <p:txBody>
            <a:bodyPr/>
            <a:lstStyle/>
            <a:p>
              <a:endParaRPr lang="en-US" dirty="0"/>
            </a:p>
          </p:txBody>
        </p:sp>
        <p:sp>
          <p:nvSpPr>
            <p:cNvPr id="11" name="Oval 20">
              <a:extLst>
                <a:ext uri="{FF2B5EF4-FFF2-40B4-BE49-F238E27FC236}">
                  <a16:creationId xmlns:a16="http://schemas.microsoft.com/office/drawing/2014/main" id="{8CF1A625-C85B-4431-B18B-02E212F39373}"/>
                </a:ext>
              </a:extLst>
            </p:cNvPr>
            <p:cNvSpPr>
              <a:spLocks noChangeArrowheads="1"/>
            </p:cNvSpPr>
            <p:nvPr/>
          </p:nvSpPr>
          <p:spPr bwMode="auto">
            <a:xfrm>
              <a:off x="825" y="348"/>
              <a:ext cx="81" cy="102"/>
            </a:xfrm>
            <a:prstGeom prst="ellipse">
              <a:avLst/>
            </a:prstGeom>
            <a:solidFill>
              <a:srgbClr val="FFFFFF"/>
            </a:solidFill>
            <a:ln w="9525">
              <a:solidFill>
                <a:srgbClr val="000000"/>
              </a:solidFill>
              <a:round/>
              <a:headEnd/>
              <a:tailEnd/>
            </a:ln>
          </p:spPr>
          <p:txBody>
            <a:bodyPr/>
            <a:lstStyle/>
            <a:p>
              <a:endParaRPr lang="en-US" dirty="0"/>
            </a:p>
          </p:txBody>
        </p:sp>
        <p:sp>
          <p:nvSpPr>
            <p:cNvPr id="12" name="Oval 21">
              <a:extLst>
                <a:ext uri="{FF2B5EF4-FFF2-40B4-BE49-F238E27FC236}">
                  <a16:creationId xmlns:a16="http://schemas.microsoft.com/office/drawing/2014/main" id="{4084C46F-8DE0-475E-B7B5-9C07931F5F31}"/>
                </a:ext>
              </a:extLst>
            </p:cNvPr>
            <p:cNvSpPr>
              <a:spLocks noChangeArrowheads="1"/>
            </p:cNvSpPr>
            <p:nvPr/>
          </p:nvSpPr>
          <p:spPr bwMode="auto">
            <a:xfrm>
              <a:off x="821" y="111"/>
              <a:ext cx="82" cy="102"/>
            </a:xfrm>
            <a:prstGeom prst="ellipse">
              <a:avLst/>
            </a:prstGeom>
            <a:solidFill>
              <a:srgbClr val="000000"/>
            </a:solidFill>
            <a:ln w="9525">
              <a:solidFill>
                <a:srgbClr val="000000"/>
              </a:solidFill>
              <a:round/>
              <a:headEnd/>
              <a:tailEnd/>
            </a:ln>
          </p:spPr>
          <p:txBody>
            <a:bodyPr/>
            <a:lstStyle/>
            <a:p>
              <a:endParaRPr lang="en-US" dirty="0"/>
            </a:p>
          </p:txBody>
        </p:sp>
        <p:sp>
          <p:nvSpPr>
            <p:cNvPr id="13" name="WordArt 22">
              <a:extLst>
                <a:ext uri="{FF2B5EF4-FFF2-40B4-BE49-F238E27FC236}">
                  <a16:creationId xmlns:a16="http://schemas.microsoft.com/office/drawing/2014/main" id="{96AD63FC-753C-4FC6-9324-9DA8D719EFD1}"/>
                </a:ext>
              </a:extLst>
            </p:cNvPr>
            <p:cNvSpPr>
              <a:spLocks noChangeArrowheads="1" noChangeShapeType="1" noTextEdit="1"/>
            </p:cNvSpPr>
            <p:nvPr/>
          </p:nvSpPr>
          <p:spPr bwMode="auto">
            <a:xfrm>
              <a:off x="136" y="64"/>
              <a:ext cx="240" cy="576"/>
            </a:xfrm>
            <a:prstGeom prst="rect">
              <a:avLst/>
            </a:prstGeom>
          </p:spPr>
          <p:txBody>
            <a:bodyPr wrap="none" fromWordArt="1">
              <a:prstTxWarp prst="textPlain">
                <a:avLst>
                  <a:gd name="adj" fmla="val 50000"/>
                </a:avLst>
              </a:prstTxWarp>
            </a:bodyPr>
            <a:lstStyle/>
            <a:p>
              <a:r>
                <a:rPr lang="fa-IR" sz="3600" b="1" kern="10">
                  <a:ln w="9525">
                    <a:noFill/>
                    <a:round/>
                    <a:headEnd/>
                    <a:tailEnd/>
                  </a:ln>
                  <a:solidFill>
                    <a:srgbClr val="000000"/>
                  </a:solidFill>
                  <a:latin typeface="Times New Roman"/>
                  <a:cs typeface="Times New Roman"/>
                </a:rPr>
                <a:t>مجتمع</a:t>
              </a:r>
            </a:p>
            <a:p>
              <a:r>
                <a:rPr lang="fa-IR" sz="3600" b="1" kern="10">
                  <a:ln w="9525">
                    <a:noFill/>
                    <a:round/>
                    <a:headEnd/>
                    <a:tailEnd/>
                  </a:ln>
                  <a:solidFill>
                    <a:srgbClr val="000000"/>
                  </a:solidFill>
                  <a:latin typeface="Times New Roman"/>
                  <a:cs typeface="Times New Roman"/>
                </a:rPr>
                <a:t>فولاد</a:t>
              </a:r>
            </a:p>
            <a:p>
              <a:r>
                <a:rPr lang="fa-IR" sz="3600" b="1" kern="10">
                  <a:ln w="9525">
                    <a:noFill/>
                    <a:round/>
                    <a:headEnd/>
                    <a:tailEnd/>
                  </a:ln>
                  <a:solidFill>
                    <a:srgbClr val="000000"/>
                  </a:solidFill>
                  <a:latin typeface="Times New Roman"/>
                  <a:cs typeface="Times New Roman"/>
                </a:rPr>
                <a:t>مباركه</a:t>
              </a:r>
              <a:endParaRPr lang="en-US" sz="3600" b="1" kern="10" dirty="0">
                <a:ln w="9525">
                  <a:noFill/>
                  <a:round/>
                  <a:headEnd/>
                  <a:tailEnd/>
                </a:ln>
                <a:solidFill>
                  <a:srgbClr val="000000"/>
                </a:solidFill>
                <a:latin typeface="Times New Roman"/>
                <a:cs typeface="Times New Roman"/>
              </a:endParaRPr>
            </a:p>
          </p:txBody>
        </p:sp>
      </p:grpSp>
      <p:pic>
        <p:nvPicPr>
          <p:cNvPr id="18" name="Picture 2" descr="E:\ناحيه نورد سرد\Layout CRM1&amp;2 Lines\Layout TAM.jpg">
            <a:extLst>
              <a:ext uri="{FF2B5EF4-FFF2-40B4-BE49-F238E27FC236}">
                <a16:creationId xmlns:a16="http://schemas.microsoft.com/office/drawing/2014/main" id="{928E87CF-D501-44D5-BD87-018ECB9D846D}"/>
              </a:ext>
            </a:extLst>
          </p:cNvPr>
          <p:cNvPicPr>
            <a:picLocks noChangeArrowheads="1"/>
          </p:cNvPicPr>
          <p:nvPr/>
        </p:nvPicPr>
        <p:blipFill>
          <a:blip r:embed="rId2"/>
          <a:srcRect/>
          <a:stretch>
            <a:fillRect/>
          </a:stretch>
        </p:blipFill>
        <p:spPr bwMode="auto">
          <a:xfrm>
            <a:off x="296645" y="141436"/>
            <a:ext cx="11544314" cy="6575128"/>
          </a:xfrm>
          <a:prstGeom prst="rect">
            <a:avLst/>
          </a:prstGeom>
          <a:noFill/>
        </p:spPr>
      </p:pic>
    </p:spTree>
    <p:extLst>
      <p:ext uri="{BB962C8B-B14F-4D97-AF65-F5344CB8AC3E}">
        <p14:creationId xmlns:p14="http://schemas.microsoft.com/office/powerpoint/2010/main" val="17547130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B494BB1-CD51-479B-9E9F-1E36AE757CEB}"/>
              </a:ext>
            </a:extLst>
          </p:cNvPr>
          <p:cNvSpPr txBox="1"/>
          <p:nvPr/>
        </p:nvSpPr>
        <p:spPr>
          <a:xfrm>
            <a:off x="4473498" y="691374"/>
            <a:ext cx="6991814" cy="584775"/>
          </a:xfrm>
          <a:prstGeom prst="rect">
            <a:avLst/>
          </a:prstGeom>
          <a:noFill/>
        </p:spPr>
        <p:txBody>
          <a:bodyPr wrap="square" rtlCol="1">
            <a:spAutoFit/>
          </a:bodyPr>
          <a:lstStyle/>
          <a:p>
            <a:pPr algn="r"/>
            <a:r>
              <a:rPr lang="fa-IR" sz="3200" cap="all" dirty="0">
                <a:latin typeface="+mj-lt"/>
                <a:ea typeface="+mj-ea"/>
                <a:cs typeface="+mj-cs"/>
              </a:rPr>
              <a:t>اثرات و پیامدها:</a:t>
            </a:r>
          </a:p>
        </p:txBody>
      </p:sp>
      <p:sp>
        <p:nvSpPr>
          <p:cNvPr id="3" name="TextBox 2">
            <a:extLst>
              <a:ext uri="{FF2B5EF4-FFF2-40B4-BE49-F238E27FC236}">
                <a16:creationId xmlns:a16="http://schemas.microsoft.com/office/drawing/2014/main" id="{CFB25029-7908-41AB-AEA0-EAE1D6DD2F71}"/>
              </a:ext>
            </a:extLst>
          </p:cNvPr>
          <p:cNvSpPr txBox="1"/>
          <p:nvPr/>
        </p:nvSpPr>
        <p:spPr>
          <a:xfrm>
            <a:off x="1483112" y="1935629"/>
            <a:ext cx="9523142" cy="646331"/>
          </a:xfrm>
          <a:prstGeom prst="rect">
            <a:avLst/>
          </a:prstGeom>
          <a:noFill/>
        </p:spPr>
        <p:txBody>
          <a:bodyPr wrap="square" rtlCol="1" anchor="ctr">
            <a:spAutoFit/>
          </a:bodyPr>
          <a:lstStyle/>
          <a:p>
            <a:pPr algn="just" rtl="1"/>
            <a:r>
              <a:rPr lang="fa-IR" dirty="0">
                <a:latin typeface="Calibri" panose="020F0502020204030204" pitchFamily="34" charset="0"/>
                <a:cs typeface="B Nazanin" panose="00000400000000000000" pitchFamily="2" charset="-78"/>
              </a:rPr>
              <a:t>با توجه به حساس بودن از لحاظ امکان ایجاد خسارت در اثر پارگی ورق تغییرات هر چند اندک می تواند باعث خسارات زیادی چه به لحاظ تجهیزاتی و چه به لحاظ تولید گردد</a:t>
            </a:r>
          </a:p>
        </p:txBody>
      </p:sp>
      <p:sp>
        <p:nvSpPr>
          <p:cNvPr id="4" name="TextBox 3">
            <a:extLst>
              <a:ext uri="{FF2B5EF4-FFF2-40B4-BE49-F238E27FC236}">
                <a16:creationId xmlns:a16="http://schemas.microsoft.com/office/drawing/2014/main" id="{2C8215FF-7B39-4F10-8554-85BDB7F85286}"/>
              </a:ext>
            </a:extLst>
          </p:cNvPr>
          <p:cNvSpPr txBox="1"/>
          <p:nvPr/>
        </p:nvSpPr>
        <p:spPr>
          <a:xfrm>
            <a:off x="4473498" y="2949052"/>
            <a:ext cx="6991814" cy="584775"/>
          </a:xfrm>
          <a:prstGeom prst="rect">
            <a:avLst/>
          </a:prstGeom>
          <a:noFill/>
        </p:spPr>
        <p:txBody>
          <a:bodyPr wrap="square" rtlCol="1">
            <a:spAutoFit/>
          </a:bodyPr>
          <a:lstStyle/>
          <a:p>
            <a:pPr algn="r"/>
            <a:r>
              <a:rPr lang="fa-IR" sz="3200" cap="all" dirty="0">
                <a:latin typeface="+mj-lt"/>
                <a:ea typeface="+mj-ea"/>
                <a:cs typeface="+mj-cs"/>
              </a:rPr>
              <a:t>داده های موجود و سطح آمادگی دیجیتال:</a:t>
            </a:r>
          </a:p>
        </p:txBody>
      </p:sp>
      <p:sp>
        <p:nvSpPr>
          <p:cNvPr id="5" name="TextBox 4">
            <a:extLst>
              <a:ext uri="{FF2B5EF4-FFF2-40B4-BE49-F238E27FC236}">
                <a16:creationId xmlns:a16="http://schemas.microsoft.com/office/drawing/2014/main" id="{9761D38B-7BC9-4823-B604-2D2EEC3C065F}"/>
              </a:ext>
            </a:extLst>
          </p:cNvPr>
          <p:cNvSpPr txBox="1"/>
          <p:nvPr/>
        </p:nvSpPr>
        <p:spPr>
          <a:xfrm>
            <a:off x="1483112" y="3537378"/>
            <a:ext cx="9523142" cy="923330"/>
          </a:xfrm>
          <a:prstGeom prst="rect">
            <a:avLst/>
          </a:prstGeom>
          <a:noFill/>
        </p:spPr>
        <p:txBody>
          <a:bodyPr wrap="square" rtlCol="1" anchor="ctr">
            <a:spAutoFit/>
          </a:bodyPr>
          <a:lstStyle/>
          <a:p>
            <a:pPr algn="just" rtl="1"/>
            <a:r>
              <a:rPr lang="fa-IR" dirty="0">
                <a:latin typeface="Calibri" panose="020F0502020204030204" pitchFamily="34" charset="0"/>
                <a:cs typeface="B Nazanin" panose="00000400000000000000" pitchFamily="2" charset="-78"/>
              </a:rPr>
              <a:t>اکثر داده های فرایندی در لاگرهای خط تولید نگهداری می گردد.</a:t>
            </a:r>
          </a:p>
          <a:p>
            <a:pPr algn="r" rtl="1"/>
            <a:r>
              <a:rPr lang="fa-IR" dirty="0">
                <a:latin typeface="Calibri" panose="020F0502020204030204" pitchFamily="34" charset="0"/>
                <a:cs typeface="B Nazanin" panose="00000400000000000000" pitchFamily="2" charset="-78"/>
              </a:rPr>
              <a:t>بسیاری از داده ها در سیستم </a:t>
            </a:r>
            <a:r>
              <a:rPr lang="en-US" dirty="0">
                <a:latin typeface="Calibri" panose="020F0502020204030204" pitchFamily="34" charset="0"/>
                <a:cs typeface="B Nazanin" panose="00000400000000000000" pitchFamily="2" charset="-78"/>
              </a:rPr>
              <a:t>ERP </a:t>
            </a:r>
            <a:r>
              <a:rPr lang="fa-IR" dirty="0">
                <a:latin typeface="Calibri" panose="020F0502020204030204" pitchFamily="34" charset="0"/>
                <a:cs typeface="B Nazanin" panose="00000400000000000000" pitchFamily="2" charset="-78"/>
              </a:rPr>
              <a:t> آرشیو می گردد.</a:t>
            </a:r>
          </a:p>
          <a:p>
            <a:pPr algn="r" rtl="1"/>
            <a:r>
              <a:rPr lang="fa-IR" dirty="0">
                <a:latin typeface="Calibri" panose="020F0502020204030204" pitchFamily="34" charset="0"/>
                <a:cs typeface="B Nazanin" panose="00000400000000000000" pitchFamily="2" charset="-78"/>
              </a:rPr>
              <a:t>برخی از داده های فرایندی در لاگرهای خط تولید یا </a:t>
            </a:r>
            <a:r>
              <a:rPr lang="en-US" dirty="0">
                <a:latin typeface="Calibri" panose="020F0502020204030204" pitchFamily="34" charset="0"/>
                <a:cs typeface="B Nazanin" panose="00000400000000000000" pitchFamily="2" charset="-78"/>
              </a:rPr>
              <a:t>PLC </a:t>
            </a:r>
            <a:r>
              <a:rPr lang="fa-IR" dirty="0">
                <a:latin typeface="Calibri" panose="020F0502020204030204" pitchFamily="34" charset="0"/>
                <a:cs typeface="B Nazanin" panose="00000400000000000000" pitchFamily="2" charset="-78"/>
              </a:rPr>
              <a:t>ها هستند </a:t>
            </a:r>
          </a:p>
        </p:txBody>
      </p:sp>
      <p:pic>
        <p:nvPicPr>
          <p:cNvPr id="6" name="Picture 4">
            <a:extLst>
              <a:ext uri="{FF2B5EF4-FFF2-40B4-BE49-F238E27FC236}">
                <a16:creationId xmlns:a16="http://schemas.microsoft.com/office/drawing/2014/main" id="{D9FC6246-5307-4BDA-9843-2F19259FB9BB}"/>
              </a:ext>
            </a:extLst>
          </p:cNvPr>
          <p:cNvPicPr>
            <a:picLocks noChangeAspect="1" noChangeArrowheads="1"/>
          </p:cNvPicPr>
          <p:nvPr/>
        </p:nvPicPr>
        <p:blipFill>
          <a:blip r:embed="rId2" cstate="print"/>
          <a:srcRect l="48627" t="22449" r="22269" b="40457"/>
          <a:stretch>
            <a:fillRect/>
          </a:stretch>
        </p:blipFill>
        <p:spPr bwMode="auto">
          <a:xfrm>
            <a:off x="498087" y="2732243"/>
            <a:ext cx="4435475" cy="3179762"/>
          </a:xfrm>
          <a:prstGeom prst="rect">
            <a:avLst/>
          </a:prstGeom>
          <a:noFill/>
          <a:ln w="9525">
            <a:noFill/>
            <a:miter lim="800000"/>
            <a:headEnd/>
            <a:tailEnd/>
          </a:ln>
        </p:spPr>
      </p:pic>
    </p:spTree>
    <p:extLst>
      <p:ext uri="{BB962C8B-B14F-4D97-AF65-F5344CB8AC3E}">
        <p14:creationId xmlns:p14="http://schemas.microsoft.com/office/powerpoint/2010/main" val="30367179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8E0DECE-C1B9-45ED-AFBA-A915140931DA}"/>
              </a:ext>
            </a:extLst>
          </p:cNvPr>
          <p:cNvSpPr txBox="1"/>
          <p:nvPr/>
        </p:nvSpPr>
        <p:spPr>
          <a:xfrm>
            <a:off x="4970656" y="986212"/>
            <a:ext cx="6105292" cy="369332"/>
          </a:xfrm>
          <a:prstGeom prst="rect">
            <a:avLst/>
          </a:prstGeom>
          <a:noFill/>
        </p:spPr>
        <p:txBody>
          <a:bodyPr wrap="square">
            <a:spAutoFit/>
          </a:bodyPr>
          <a:lstStyle/>
          <a:p>
            <a:pPr algn="r"/>
            <a:r>
              <a:rPr lang="fa-IR" sz="1800" cap="all" dirty="0">
                <a:latin typeface="+mj-lt"/>
                <a:ea typeface="+mj-ea"/>
                <a:cs typeface="+mj-cs"/>
              </a:rPr>
              <a:t>معیار موفقیت پروژه</a:t>
            </a:r>
          </a:p>
        </p:txBody>
      </p:sp>
      <p:sp>
        <p:nvSpPr>
          <p:cNvPr id="5" name="TextBox 4">
            <a:extLst>
              <a:ext uri="{FF2B5EF4-FFF2-40B4-BE49-F238E27FC236}">
                <a16:creationId xmlns:a16="http://schemas.microsoft.com/office/drawing/2014/main" id="{2BFB8F0F-E0B0-44D3-AA23-A12477742658}"/>
              </a:ext>
            </a:extLst>
          </p:cNvPr>
          <p:cNvSpPr txBox="1"/>
          <p:nvPr/>
        </p:nvSpPr>
        <p:spPr>
          <a:xfrm>
            <a:off x="4931626" y="2754120"/>
            <a:ext cx="6105292" cy="369332"/>
          </a:xfrm>
          <a:prstGeom prst="rect">
            <a:avLst/>
          </a:prstGeom>
          <a:noFill/>
        </p:spPr>
        <p:txBody>
          <a:bodyPr wrap="square">
            <a:spAutoFit/>
          </a:bodyPr>
          <a:lstStyle/>
          <a:p>
            <a:pPr algn="r"/>
            <a:r>
              <a:rPr lang="fa-IR" sz="1800" cap="all" dirty="0">
                <a:latin typeface="+mj-lt"/>
                <a:ea typeface="+mj-ea"/>
                <a:cs typeface="+mj-cs"/>
              </a:rPr>
              <a:t>محدودیت ها و الزامات</a:t>
            </a:r>
          </a:p>
        </p:txBody>
      </p:sp>
      <p:sp>
        <p:nvSpPr>
          <p:cNvPr id="2" name="TextBox 1">
            <a:extLst>
              <a:ext uri="{FF2B5EF4-FFF2-40B4-BE49-F238E27FC236}">
                <a16:creationId xmlns:a16="http://schemas.microsoft.com/office/drawing/2014/main" id="{048923E0-89F0-42E5-92C2-AFB5B3FD5851}"/>
              </a:ext>
            </a:extLst>
          </p:cNvPr>
          <p:cNvSpPr txBox="1"/>
          <p:nvPr/>
        </p:nvSpPr>
        <p:spPr>
          <a:xfrm>
            <a:off x="5754029" y="1828800"/>
            <a:ext cx="5282889" cy="923330"/>
          </a:xfrm>
          <a:prstGeom prst="rect">
            <a:avLst/>
          </a:prstGeom>
          <a:noFill/>
        </p:spPr>
        <p:txBody>
          <a:bodyPr wrap="square" rtlCol="1">
            <a:spAutoFit/>
          </a:bodyPr>
          <a:lstStyle/>
          <a:p>
            <a:pPr algn="just" rtl="1"/>
            <a:r>
              <a:rPr lang="fa-IR" dirty="0"/>
              <a:t>افزایش کیفیت محصول </a:t>
            </a:r>
          </a:p>
          <a:p>
            <a:pPr algn="just" rtl="1"/>
            <a:r>
              <a:rPr lang="fa-IR" dirty="0"/>
              <a:t>افزایش کمیت محصول </a:t>
            </a:r>
          </a:p>
          <a:p>
            <a:pPr algn="just" rtl="1"/>
            <a:r>
              <a:rPr lang="fa-IR" dirty="0"/>
              <a:t>کاهش هزینه های تولید</a:t>
            </a:r>
          </a:p>
        </p:txBody>
      </p:sp>
      <p:sp>
        <p:nvSpPr>
          <p:cNvPr id="4" name="TextBox 3">
            <a:extLst>
              <a:ext uri="{FF2B5EF4-FFF2-40B4-BE49-F238E27FC236}">
                <a16:creationId xmlns:a16="http://schemas.microsoft.com/office/drawing/2014/main" id="{5890DBC3-A18F-4C81-A3D9-FAD33C694A60}"/>
              </a:ext>
            </a:extLst>
          </p:cNvPr>
          <p:cNvSpPr txBox="1"/>
          <p:nvPr/>
        </p:nvSpPr>
        <p:spPr>
          <a:xfrm>
            <a:off x="6255835" y="3429000"/>
            <a:ext cx="4493942" cy="369332"/>
          </a:xfrm>
          <a:prstGeom prst="rect">
            <a:avLst/>
          </a:prstGeom>
          <a:noFill/>
        </p:spPr>
        <p:txBody>
          <a:bodyPr wrap="square" rtlCol="1">
            <a:spAutoFit/>
          </a:bodyPr>
          <a:lstStyle/>
          <a:p>
            <a:pPr algn="r" rtl="1"/>
            <a:r>
              <a:rPr lang="fa-IR" dirty="0"/>
              <a:t>عدم امکان توقف خط تولید برای انجام آزمایش </a:t>
            </a:r>
          </a:p>
        </p:txBody>
      </p:sp>
      <p:pic>
        <p:nvPicPr>
          <p:cNvPr id="8" name="Picture 7" descr="ColdRolling.jpg">
            <a:extLst>
              <a:ext uri="{FF2B5EF4-FFF2-40B4-BE49-F238E27FC236}">
                <a16:creationId xmlns:a16="http://schemas.microsoft.com/office/drawing/2014/main" id="{9035B313-FB9C-4AD8-8D69-17FD13021C7D}"/>
              </a:ext>
            </a:extLst>
          </p:cNvPr>
          <p:cNvPicPr>
            <a:picLocks noChangeAspect="1"/>
          </p:cNvPicPr>
          <p:nvPr/>
        </p:nvPicPr>
        <p:blipFill>
          <a:blip r:embed="rId2" cstate="print"/>
          <a:srcRect t="12121" b="6061"/>
          <a:stretch>
            <a:fillRect/>
          </a:stretch>
        </p:blipFill>
        <p:spPr>
          <a:xfrm>
            <a:off x="557562" y="1639065"/>
            <a:ext cx="5378604" cy="257609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2258700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434D21-E49E-42DE-B3C5-68022FA0F88C}"/>
              </a:ext>
            </a:extLst>
          </p:cNvPr>
          <p:cNvSpPr>
            <a:spLocks noGrp="1"/>
          </p:cNvSpPr>
          <p:nvPr>
            <p:ph type="title"/>
          </p:nvPr>
        </p:nvSpPr>
        <p:spPr>
          <a:xfrm>
            <a:off x="2334556" y="804519"/>
            <a:ext cx="8720298" cy="979675"/>
          </a:xfrm>
        </p:spPr>
        <p:txBody>
          <a:bodyPr>
            <a:normAutofit fontScale="90000"/>
          </a:bodyPr>
          <a:lstStyle/>
          <a:p>
            <a:pPr algn="r"/>
            <a:r>
              <a:rPr lang="fa-IR" sz="3600" b="1" dirty="0"/>
              <a:t>7-بهینه سازی مصرف رنگ در خط ورق ر نگی با استفاده از هوش مصنوعی</a:t>
            </a:r>
          </a:p>
        </p:txBody>
      </p:sp>
      <p:sp>
        <p:nvSpPr>
          <p:cNvPr id="3" name="Content Placeholder 2">
            <a:extLst>
              <a:ext uri="{FF2B5EF4-FFF2-40B4-BE49-F238E27FC236}">
                <a16:creationId xmlns:a16="http://schemas.microsoft.com/office/drawing/2014/main" id="{52E82C4B-1115-4596-AA74-5FD040BDFA44}"/>
              </a:ext>
            </a:extLst>
          </p:cNvPr>
          <p:cNvSpPr>
            <a:spLocks noGrp="1"/>
          </p:cNvSpPr>
          <p:nvPr>
            <p:ph idx="1"/>
          </p:nvPr>
        </p:nvSpPr>
        <p:spPr>
          <a:xfrm>
            <a:off x="1451579" y="2163337"/>
            <a:ext cx="9603275" cy="3456878"/>
          </a:xfrm>
        </p:spPr>
        <p:txBody>
          <a:bodyPr>
            <a:normAutofit/>
          </a:bodyPr>
          <a:lstStyle/>
          <a:p>
            <a:endParaRPr lang="fa-IR" dirty="0"/>
          </a:p>
          <a:p>
            <a:endParaRPr lang="fa-IR" dirty="0"/>
          </a:p>
          <a:p>
            <a:endParaRPr lang="fa-IR" dirty="0"/>
          </a:p>
          <a:p>
            <a:endParaRPr lang="fa-IR" dirty="0"/>
          </a:p>
        </p:txBody>
      </p:sp>
      <p:grpSp>
        <p:nvGrpSpPr>
          <p:cNvPr id="4" name="Group 9">
            <a:extLst>
              <a:ext uri="{FF2B5EF4-FFF2-40B4-BE49-F238E27FC236}">
                <a16:creationId xmlns:a16="http://schemas.microsoft.com/office/drawing/2014/main" id="{14C34DEB-C4EF-4838-815F-2B8F1F68424E}"/>
              </a:ext>
            </a:extLst>
          </p:cNvPr>
          <p:cNvGrpSpPr>
            <a:grpSpLocks/>
          </p:cNvGrpSpPr>
          <p:nvPr/>
        </p:nvGrpSpPr>
        <p:grpSpPr bwMode="auto">
          <a:xfrm>
            <a:off x="227510" y="282872"/>
            <a:ext cx="1819275" cy="809625"/>
            <a:chOff x="48" y="48"/>
            <a:chExt cx="1296" cy="624"/>
          </a:xfrm>
        </p:grpSpPr>
        <p:sp>
          <p:nvSpPr>
            <p:cNvPr id="5" name="Rectangle 10">
              <a:extLst>
                <a:ext uri="{FF2B5EF4-FFF2-40B4-BE49-F238E27FC236}">
                  <a16:creationId xmlns:a16="http://schemas.microsoft.com/office/drawing/2014/main" id="{47742D9F-28A2-463F-AED5-9689333946B4}"/>
                </a:ext>
              </a:extLst>
            </p:cNvPr>
            <p:cNvSpPr>
              <a:spLocks noChangeArrowheads="1"/>
            </p:cNvSpPr>
            <p:nvPr/>
          </p:nvSpPr>
          <p:spPr bwMode="auto">
            <a:xfrm>
              <a:off x="48" y="48"/>
              <a:ext cx="1296" cy="624"/>
            </a:xfrm>
            <a:prstGeom prst="rect">
              <a:avLst/>
            </a:prstGeom>
            <a:solidFill>
              <a:srgbClr val="FFFFFF"/>
            </a:solidFill>
            <a:ln w="9525">
              <a:solidFill>
                <a:srgbClr val="000000"/>
              </a:solidFill>
              <a:miter lim="800000"/>
              <a:headEnd/>
              <a:tailEnd/>
            </a:ln>
            <a:effectLst>
              <a:outerShdw dist="107763" dir="2700000" algn="ctr" rotWithShape="0">
                <a:srgbClr val="000000"/>
              </a:outerShdw>
            </a:effectLst>
          </p:spPr>
          <p:txBody>
            <a:bodyPr/>
            <a:lstStyle/>
            <a:p>
              <a:pPr>
                <a:defRPr/>
              </a:pPr>
              <a:endParaRPr lang="en-US" dirty="0"/>
            </a:p>
          </p:txBody>
        </p:sp>
        <p:grpSp>
          <p:nvGrpSpPr>
            <p:cNvPr id="6" name="Group 11">
              <a:extLst>
                <a:ext uri="{FF2B5EF4-FFF2-40B4-BE49-F238E27FC236}">
                  <a16:creationId xmlns:a16="http://schemas.microsoft.com/office/drawing/2014/main" id="{2179CAE2-3FBF-4917-8AAE-C83C020DEFE3}"/>
                </a:ext>
              </a:extLst>
            </p:cNvPr>
            <p:cNvGrpSpPr>
              <a:grpSpLocks/>
            </p:cNvGrpSpPr>
            <p:nvPr/>
          </p:nvGrpSpPr>
          <p:grpSpPr bwMode="auto">
            <a:xfrm>
              <a:off x="1010" y="94"/>
              <a:ext cx="286" cy="357"/>
              <a:chOff x="14728" y="3789"/>
              <a:chExt cx="1638" cy="1638"/>
            </a:xfrm>
          </p:grpSpPr>
          <p:sp>
            <p:nvSpPr>
              <p:cNvPr id="16" name="Oval 12">
                <a:extLst>
                  <a:ext uri="{FF2B5EF4-FFF2-40B4-BE49-F238E27FC236}">
                    <a16:creationId xmlns:a16="http://schemas.microsoft.com/office/drawing/2014/main" id="{C9C6FD47-1E8C-4A3E-80E4-91ECE122C4F8}"/>
                  </a:ext>
                </a:extLst>
              </p:cNvPr>
              <p:cNvSpPr>
                <a:spLocks noChangeArrowheads="1"/>
              </p:cNvSpPr>
              <p:nvPr/>
            </p:nvSpPr>
            <p:spPr bwMode="auto">
              <a:xfrm>
                <a:off x="14728" y="3789"/>
                <a:ext cx="1638" cy="1638"/>
              </a:xfrm>
              <a:prstGeom prst="ellipse">
                <a:avLst/>
              </a:prstGeom>
              <a:solidFill>
                <a:srgbClr val="000000"/>
              </a:solidFill>
              <a:ln w="9525">
                <a:solidFill>
                  <a:srgbClr val="000000"/>
                </a:solidFill>
                <a:round/>
                <a:headEnd/>
                <a:tailEnd/>
              </a:ln>
            </p:spPr>
            <p:txBody>
              <a:bodyPr/>
              <a:lstStyle/>
              <a:p>
                <a:endParaRPr lang="en-US" dirty="0"/>
              </a:p>
            </p:txBody>
          </p:sp>
          <p:sp>
            <p:nvSpPr>
              <p:cNvPr id="17" name="Oval 13">
                <a:extLst>
                  <a:ext uri="{FF2B5EF4-FFF2-40B4-BE49-F238E27FC236}">
                    <a16:creationId xmlns:a16="http://schemas.microsoft.com/office/drawing/2014/main" id="{7FD3FB9C-D279-4D09-8635-8E804A9EB5B0}"/>
                  </a:ext>
                </a:extLst>
              </p:cNvPr>
              <p:cNvSpPr>
                <a:spLocks noChangeArrowheads="1"/>
              </p:cNvSpPr>
              <p:nvPr/>
            </p:nvSpPr>
            <p:spPr bwMode="auto">
              <a:xfrm>
                <a:off x="15322" y="4381"/>
                <a:ext cx="468" cy="468"/>
              </a:xfrm>
              <a:prstGeom prst="ellipse">
                <a:avLst/>
              </a:prstGeom>
              <a:solidFill>
                <a:srgbClr val="FFFFFF"/>
              </a:solidFill>
              <a:ln w="9525">
                <a:solidFill>
                  <a:srgbClr val="000000"/>
                </a:solidFill>
                <a:round/>
                <a:headEnd/>
                <a:tailEnd/>
              </a:ln>
            </p:spPr>
            <p:txBody>
              <a:bodyPr/>
              <a:lstStyle/>
              <a:p>
                <a:endParaRPr lang="en-US" dirty="0"/>
              </a:p>
            </p:txBody>
          </p:sp>
        </p:grpSp>
        <p:sp>
          <p:nvSpPr>
            <p:cNvPr id="7" name="Rectangle 14">
              <a:extLst>
                <a:ext uri="{FF2B5EF4-FFF2-40B4-BE49-F238E27FC236}">
                  <a16:creationId xmlns:a16="http://schemas.microsoft.com/office/drawing/2014/main" id="{B5A871B7-51EC-444C-8EF4-0DB446499055}"/>
                </a:ext>
              </a:extLst>
            </p:cNvPr>
            <p:cNvSpPr>
              <a:spLocks noChangeArrowheads="1"/>
            </p:cNvSpPr>
            <p:nvPr/>
          </p:nvSpPr>
          <p:spPr bwMode="auto">
            <a:xfrm>
              <a:off x="1010" y="256"/>
              <a:ext cx="82" cy="370"/>
            </a:xfrm>
            <a:prstGeom prst="rect">
              <a:avLst/>
            </a:prstGeom>
            <a:solidFill>
              <a:srgbClr val="000000"/>
            </a:solidFill>
            <a:ln w="9525">
              <a:solidFill>
                <a:srgbClr val="000000"/>
              </a:solidFill>
              <a:miter lim="800000"/>
              <a:headEnd/>
              <a:tailEnd/>
            </a:ln>
          </p:spPr>
          <p:txBody>
            <a:bodyPr/>
            <a:lstStyle/>
            <a:p>
              <a:endParaRPr lang="en-US" dirty="0"/>
            </a:p>
          </p:txBody>
        </p:sp>
        <p:grpSp>
          <p:nvGrpSpPr>
            <p:cNvPr id="8" name="Group 15">
              <a:extLst>
                <a:ext uri="{FF2B5EF4-FFF2-40B4-BE49-F238E27FC236}">
                  <a16:creationId xmlns:a16="http://schemas.microsoft.com/office/drawing/2014/main" id="{414E584B-4EDA-4D2C-85AA-EC3436A8CB8E}"/>
                </a:ext>
              </a:extLst>
            </p:cNvPr>
            <p:cNvGrpSpPr>
              <a:grpSpLocks/>
            </p:cNvGrpSpPr>
            <p:nvPr/>
          </p:nvGrpSpPr>
          <p:grpSpPr bwMode="auto">
            <a:xfrm>
              <a:off x="431" y="94"/>
              <a:ext cx="287" cy="357"/>
              <a:chOff x="14728" y="3789"/>
              <a:chExt cx="1638" cy="1638"/>
            </a:xfrm>
          </p:grpSpPr>
          <p:sp>
            <p:nvSpPr>
              <p:cNvPr id="14" name="Oval 16">
                <a:extLst>
                  <a:ext uri="{FF2B5EF4-FFF2-40B4-BE49-F238E27FC236}">
                    <a16:creationId xmlns:a16="http://schemas.microsoft.com/office/drawing/2014/main" id="{17C88D04-1266-472B-BE62-FC706A7B5339}"/>
                  </a:ext>
                </a:extLst>
              </p:cNvPr>
              <p:cNvSpPr>
                <a:spLocks noChangeArrowheads="1"/>
              </p:cNvSpPr>
              <p:nvPr/>
            </p:nvSpPr>
            <p:spPr bwMode="auto">
              <a:xfrm>
                <a:off x="14728" y="3789"/>
                <a:ext cx="1638" cy="1638"/>
              </a:xfrm>
              <a:prstGeom prst="ellipse">
                <a:avLst/>
              </a:prstGeom>
              <a:solidFill>
                <a:srgbClr val="000000"/>
              </a:solidFill>
              <a:ln w="9525">
                <a:solidFill>
                  <a:srgbClr val="000000"/>
                </a:solidFill>
                <a:round/>
                <a:headEnd/>
                <a:tailEnd/>
              </a:ln>
            </p:spPr>
            <p:txBody>
              <a:bodyPr/>
              <a:lstStyle/>
              <a:p>
                <a:endParaRPr lang="en-US" dirty="0"/>
              </a:p>
            </p:txBody>
          </p:sp>
          <p:sp>
            <p:nvSpPr>
              <p:cNvPr id="15" name="Oval 17">
                <a:extLst>
                  <a:ext uri="{FF2B5EF4-FFF2-40B4-BE49-F238E27FC236}">
                    <a16:creationId xmlns:a16="http://schemas.microsoft.com/office/drawing/2014/main" id="{6D3531BA-73AE-43BE-9D9D-85ED5A475011}"/>
                  </a:ext>
                </a:extLst>
              </p:cNvPr>
              <p:cNvSpPr>
                <a:spLocks noChangeArrowheads="1"/>
              </p:cNvSpPr>
              <p:nvPr/>
            </p:nvSpPr>
            <p:spPr bwMode="auto">
              <a:xfrm>
                <a:off x="15322" y="4381"/>
                <a:ext cx="468" cy="468"/>
              </a:xfrm>
              <a:prstGeom prst="ellipse">
                <a:avLst/>
              </a:prstGeom>
              <a:solidFill>
                <a:srgbClr val="FFFFFF"/>
              </a:solidFill>
              <a:ln w="9525">
                <a:solidFill>
                  <a:srgbClr val="000000"/>
                </a:solidFill>
                <a:round/>
                <a:headEnd/>
                <a:tailEnd/>
              </a:ln>
            </p:spPr>
            <p:txBody>
              <a:bodyPr/>
              <a:lstStyle/>
              <a:p>
                <a:endParaRPr lang="en-US" dirty="0"/>
              </a:p>
            </p:txBody>
          </p:sp>
        </p:grpSp>
        <p:sp>
          <p:nvSpPr>
            <p:cNvPr id="9" name="Rectangle 18">
              <a:extLst>
                <a:ext uri="{FF2B5EF4-FFF2-40B4-BE49-F238E27FC236}">
                  <a16:creationId xmlns:a16="http://schemas.microsoft.com/office/drawing/2014/main" id="{065D8E3F-BC62-474D-AA78-D1FEFFB69656}"/>
                </a:ext>
              </a:extLst>
            </p:cNvPr>
            <p:cNvSpPr>
              <a:spLocks noChangeArrowheads="1"/>
            </p:cNvSpPr>
            <p:nvPr/>
          </p:nvSpPr>
          <p:spPr bwMode="auto">
            <a:xfrm>
              <a:off x="636" y="256"/>
              <a:ext cx="82" cy="370"/>
            </a:xfrm>
            <a:prstGeom prst="rect">
              <a:avLst/>
            </a:prstGeom>
            <a:solidFill>
              <a:srgbClr val="000000"/>
            </a:solidFill>
            <a:ln w="9525">
              <a:solidFill>
                <a:srgbClr val="000000"/>
              </a:solidFill>
              <a:miter lim="800000"/>
              <a:headEnd/>
              <a:tailEnd/>
            </a:ln>
          </p:spPr>
          <p:txBody>
            <a:bodyPr/>
            <a:lstStyle/>
            <a:p>
              <a:endParaRPr lang="en-US" dirty="0"/>
            </a:p>
          </p:txBody>
        </p:sp>
        <p:sp>
          <p:nvSpPr>
            <p:cNvPr id="10" name="Oval 19">
              <a:extLst>
                <a:ext uri="{FF2B5EF4-FFF2-40B4-BE49-F238E27FC236}">
                  <a16:creationId xmlns:a16="http://schemas.microsoft.com/office/drawing/2014/main" id="{6E39F912-6046-4226-9301-F7520B8935E9}"/>
                </a:ext>
              </a:extLst>
            </p:cNvPr>
            <p:cNvSpPr>
              <a:spLocks noChangeArrowheads="1"/>
            </p:cNvSpPr>
            <p:nvPr/>
          </p:nvSpPr>
          <p:spPr bwMode="auto">
            <a:xfrm>
              <a:off x="721" y="213"/>
              <a:ext cx="286" cy="357"/>
            </a:xfrm>
            <a:prstGeom prst="ellipse">
              <a:avLst/>
            </a:prstGeom>
            <a:solidFill>
              <a:srgbClr val="000000"/>
            </a:solidFill>
            <a:ln w="9525">
              <a:solidFill>
                <a:srgbClr val="000000"/>
              </a:solidFill>
              <a:round/>
              <a:headEnd/>
              <a:tailEnd/>
            </a:ln>
          </p:spPr>
          <p:txBody>
            <a:bodyPr/>
            <a:lstStyle/>
            <a:p>
              <a:endParaRPr lang="en-US" dirty="0"/>
            </a:p>
          </p:txBody>
        </p:sp>
        <p:sp>
          <p:nvSpPr>
            <p:cNvPr id="11" name="Oval 20">
              <a:extLst>
                <a:ext uri="{FF2B5EF4-FFF2-40B4-BE49-F238E27FC236}">
                  <a16:creationId xmlns:a16="http://schemas.microsoft.com/office/drawing/2014/main" id="{8CF1A625-C85B-4431-B18B-02E212F39373}"/>
                </a:ext>
              </a:extLst>
            </p:cNvPr>
            <p:cNvSpPr>
              <a:spLocks noChangeArrowheads="1"/>
            </p:cNvSpPr>
            <p:nvPr/>
          </p:nvSpPr>
          <p:spPr bwMode="auto">
            <a:xfrm>
              <a:off x="825" y="348"/>
              <a:ext cx="81" cy="102"/>
            </a:xfrm>
            <a:prstGeom prst="ellipse">
              <a:avLst/>
            </a:prstGeom>
            <a:solidFill>
              <a:srgbClr val="FFFFFF"/>
            </a:solidFill>
            <a:ln w="9525">
              <a:solidFill>
                <a:srgbClr val="000000"/>
              </a:solidFill>
              <a:round/>
              <a:headEnd/>
              <a:tailEnd/>
            </a:ln>
          </p:spPr>
          <p:txBody>
            <a:bodyPr/>
            <a:lstStyle/>
            <a:p>
              <a:endParaRPr lang="en-US" dirty="0"/>
            </a:p>
          </p:txBody>
        </p:sp>
        <p:sp>
          <p:nvSpPr>
            <p:cNvPr id="12" name="Oval 21">
              <a:extLst>
                <a:ext uri="{FF2B5EF4-FFF2-40B4-BE49-F238E27FC236}">
                  <a16:creationId xmlns:a16="http://schemas.microsoft.com/office/drawing/2014/main" id="{4084C46F-8DE0-475E-B7B5-9C07931F5F31}"/>
                </a:ext>
              </a:extLst>
            </p:cNvPr>
            <p:cNvSpPr>
              <a:spLocks noChangeArrowheads="1"/>
            </p:cNvSpPr>
            <p:nvPr/>
          </p:nvSpPr>
          <p:spPr bwMode="auto">
            <a:xfrm>
              <a:off x="821" y="111"/>
              <a:ext cx="82" cy="102"/>
            </a:xfrm>
            <a:prstGeom prst="ellipse">
              <a:avLst/>
            </a:prstGeom>
            <a:solidFill>
              <a:srgbClr val="000000"/>
            </a:solidFill>
            <a:ln w="9525">
              <a:solidFill>
                <a:srgbClr val="000000"/>
              </a:solidFill>
              <a:round/>
              <a:headEnd/>
              <a:tailEnd/>
            </a:ln>
          </p:spPr>
          <p:txBody>
            <a:bodyPr/>
            <a:lstStyle/>
            <a:p>
              <a:endParaRPr lang="en-US" dirty="0"/>
            </a:p>
          </p:txBody>
        </p:sp>
        <p:sp>
          <p:nvSpPr>
            <p:cNvPr id="13" name="WordArt 22">
              <a:extLst>
                <a:ext uri="{FF2B5EF4-FFF2-40B4-BE49-F238E27FC236}">
                  <a16:creationId xmlns:a16="http://schemas.microsoft.com/office/drawing/2014/main" id="{96AD63FC-753C-4FC6-9324-9DA8D719EFD1}"/>
                </a:ext>
              </a:extLst>
            </p:cNvPr>
            <p:cNvSpPr>
              <a:spLocks noChangeArrowheads="1" noChangeShapeType="1" noTextEdit="1"/>
            </p:cNvSpPr>
            <p:nvPr/>
          </p:nvSpPr>
          <p:spPr bwMode="auto">
            <a:xfrm>
              <a:off x="136" y="64"/>
              <a:ext cx="240" cy="576"/>
            </a:xfrm>
            <a:prstGeom prst="rect">
              <a:avLst/>
            </a:prstGeom>
          </p:spPr>
          <p:txBody>
            <a:bodyPr wrap="none" fromWordArt="1">
              <a:prstTxWarp prst="textPlain">
                <a:avLst>
                  <a:gd name="adj" fmla="val 50000"/>
                </a:avLst>
              </a:prstTxWarp>
            </a:bodyPr>
            <a:lstStyle/>
            <a:p>
              <a:r>
                <a:rPr lang="fa-IR" sz="3600" b="1" kern="10">
                  <a:ln w="9525">
                    <a:noFill/>
                    <a:round/>
                    <a:headEnd/>
                    <a:tailEnd/>
                  </a:ln>
                  <a:solidFill>
                    <a:srgbClr val="000000"/>
                  </a:solidFill>
                  <a:latin typeface="Times New Roman"/>
                  <a:cs typeface="Times New Roman"/>
                </a:rPr>
                <a:t>مجتمع</a:t>
              </a:r>
            </a:p>
            <a:p>
              <a:r>
                <a:rPr lang="fa-IR" sz="3600" b="1" kern="10">
                  <a:ln w="9525">
                    <a:noFill/>
                    <a:round/>
                    <a:headEnd/>
                    <a:tailEnd/>
                  </a:ln>
                  <a:solidFill>
                    <a:srgbClr val="000000"/>
                  </a:solidFill>
                  <a:latin typeface="Times New Roman"/>
                  <a:cs typeface="Times New Roman"/>
                </a:rPr>
                <a:t>فولاد</a:t>
              </a:r>
            </a:p>
            <a:p>
              <a:r>
                <a:rPr lang="fa-IR" sz="3600" b="1" kern="10">
                  <a:ln w="9525">
                    <a:noFill/>
                    <a:round/>
                    <a:headEnd/>
                    <a:tailEnd/>
                  </a:ln>
                  <a:solidFill>
                    <a:srgbClr val="000000"/>
                  </a:solidFill>
                  <a:latin typeface="Times New Roman"/>
                  <a:cs typeface="Times New Roman"/>
                </a:rPr>
                <a:t>مباركه</a:t>
              </a:r>
              <a:endParaRPr lang="en-US" sz="3600" b="1" kern="10" dirty="0">
                <a:ln w="9525">
                  <a:noFill/>
                  <a:round/>
                  <a:headEnd/>
                  <a:tailEnd/>
                </a:ln>
                <a:solidFill>
                  <a:srgbClr val="000000"/>
                </a:solidFill>
                <a:latin typeface="Times New Roman"/>
                <a:cs typeface="Times New Roman"/>
              </a:endParaRPr>
            </a:p>
          </p:txBody>
        </p:sp>
      </p:grpSp>
      <p:pic>
        <p:nvPicPr>
          <p:cNvPr id="18" name="Picture 17">
            <a:extLst>
              <a:ext uri="{FF2B5EF4-FFF2-40B4-BE49-F238E27FC236}">
                <a16:creationId xmlns:a16="http://schemas.microsoft.com/office/drawing/2014/main" id="{8DEF4365-DAC5-4DE8-8179-5100D6542A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6591" y="2103653"/>
            <a:ext cx="9956800" cy="3436994"/>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extLst>
      <p:ext uri="{BB962C8B-B14F-4D97-AF65-F5344CB8AC3E}">
        <p14:creationId xmlns:p14="http://schemas.microsoft.com/office/powerpoint/2010/main" val="2304769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500" fill="hold"/>
                                        <p:tgtEl>
                                          <p:spTgt spid="18"/>
                                        </p:tgtEl>
                                        <p:attrNameLst>
                                          <p:attrName>ppt_w</p:attrName>
                                        </p:attrNameLst>
                                      </p:cBhvr>
                                      <p:tavLst>
                                        <p:tav tm="0">
                                          <p:val>
                                            <p:fltVal val="0"/>
                                          </p:val>
                                        </p:tav>
                                        <p:tav tm="100000">
                                          <p:val>
                                            <p:strVal val="#ppt_w"/>
                                          </p:val>
                                        </p:tav>
                                      </p:tavLst>
                                    </p:anim>
                                    <p:anim calcmode="lin" valueType="num">
                                      <p:cBhvr>
                                        <p:cTn id="8" dur="1500" fill="hold"/>
                                        <p:tgtEl>
                                          <p:spTgt spid="18"/>
                                        </p:tgtEl>
                                        <p:attrNameLst>
                                          <p:attrName>ppt_h</p:attrName>
                                        </p:attrNameLst>
                                      </p:cBhvr>
                                      <p:tavLst>
                                        <p:tav tm="0">
                                          <p:val>
                                            <p:fltVal val="0"/>
                                          </p:val>
                                        </p:tav>
                                        <p:tav tm="100000">
                                          <p:val>
                                            <p:strVal val="#ppt_h"/>
                                          </p:val>
                                        </p:tav>
                                      </p:tavLst>
                                    </p:anim>
                                    <p:animEffect transition="in" filter="fade">
                                      <p:cBhvr>
                                        <p:cTn id="9" dur="1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EA13A27-8C15-4982-A7E2-E852770EAAA2}"/>
              </a:ext>
            </a:extLst>
          </p:cNvPr>
          <p:cNvSpPr txBox="1"/>
          <p:nvPr/>
        </p:nvSpPr>
        <p:spPr>
          <a:xfrm>
            <a:off x="5026412" y="1349518"/>
            <a:ext cx="6105292" cy="646331"/>
          </a:xfrm>
          <a:prstGeom prst="rect">
            <a:avLst/>
          </a:prstGeom>
          <a:noFill/>
        </p:spPr>
        <p:txBody>
          <a:bodyPr wrap="square">
            <a:spAutoFit/>
          </a:bodyPr>
          <a:lstStyle/>
          <a:p>
            <a:pPr algn="r"/>
            <a:r>
              <a:rPr lang="fa-IR" sz="1800" dirty="0">
                <a:cs typeface="+mj-cs"/>
              </a:rPr>
              <a:t>1- زیبایی بخشی به ورق گالوانیزه</a:t>
            </a:r>
          </a:p>
          <a:p>
            <a:pPr algn="r"/>
            <a:r>
              <a:rPr lang="fa-IR" sz="1800" dirty="0">
                <a:cs typeface="+mj-cs"/>
              </a:rPr>
              <a:t>2- حفاظت از ورق و بالابردن عمر و دوام زیرلایه گالوانیزه </a:t>
            </a:r>
          </a:p>
        </p:txBody>
      </p:sp>
      <p:sp>
        <p:nvSpPr>
          <p:cNvPr id="7" name="TextBox 6">
            <a:extLst>
              <a:ext uri="{FF2B5EF4-FFF2-40B4-BE49-F238E27FC236}">
                <a16:creationId xmlns:a16="http://schemas.microsoft.com/office/drawing/2014/main" id="{426B21AD-621E-4092-B306-E7183EC8F1DE}"/>
              </a:ext>
            </a:extLst>
          </p:cNvPr>
          <p:cNvSpPr txBox="1"/>
          <p:nvPr/>
        </p:nvSpPr>
        <p:spPr>
          <a:xfrm>
            <a:off x="9029700" y="885851"/>
            <a:ext cx="2446020" cy="369332"/>
          </a:xfrm>
          <a:prstGeom prst="rect">
            <a:avLst/>
          </a:prstGeom>
          <a:noFill/>
        </p:spPr>
        <p:txBody>
          <a:bodyPr wrap="square">
            <a:spAutoFit/>
          </a:bodyPr>
          <a:lstStyle/>
          <a:p>
            <a:r>
              <a:rPr lang="fa-IR" dirty="0">
                <a:cs typeface="+mj-cs"/>
              </a:rPr>
              <a:t>هدف از رنگ کردن ورق</a:t>
            </a:r>
          </a:p>
        </p:txBody>
      </p:sp>
      <p:sp>
        <p:nvSpPr>
          <p:cNvPr id="9" name="TextBox 8">
            <a:extLst>
              <a:ext uri="{FF2B5EF4-FFF2-40B4-BE49-F238E27FC236}">
                <a16:creationId xmlns:a16="http://schemas.microsoft.com/office/drawing/2014/main" id="{A42178E4-B24E-44B0-89F3-BC4D160455A9}"/>
              </a:ext>
            </a:extLst>
          </p:cNvPr>
          <p:cNvSpPr txBox="1"/>
          <p:nvPr/>
        </p:nvSpPr>
        <p:spPr>
          <a:xfrm>
            <a:off x="9387096" y="2090184"/>
            <a:ext cx="1731227" cy="369332"/>
          </a:xfrm>
          <a:prstGeom prst="rect">
            <a:avLst/>
          </a:prstGeom>
          <a:noFill/>
        </p:spPr>
        <p:txBody>
          <a:bodyPr wrap="square">
            <a:spAutoFit/>
          </a:bodyPr>
          <a:lstStyle/>
          <a:p>
            <a:r>
              <a:rPr lang="fa-IR" sz="1800" dirty="0">
                <a:cs typeface="+mj-cs"/>
              </a:rPr>
              <a:t>روش اعمال رنگ</a:t>
            </a:r>
            <a:endParaRPr lang="fa-IR" dirty="0">
              <a:cs typeface="+mj-cs"/>
            </a:endParaRPr>
          </a:p>
        </p:txBody>
      </p:sp>
      <p:sp>
        <p:nvSpPr>
          <p:cNvPr id="11" name="TextBox 10">
            <a:extLst>
              <a:ext uri="{FF2B5EF4-FFF2-40B4-BE49-F238E27FC236}">
                <a16:creationId xmlns:a16="http://schemas.microsoft.com/office/drawing/2014/main" id="{3297D1A7-4202-46E2-9DCE-458B6F86EC98}"/>
              </a:ext>
            </a:extLst>
          </p:cNvPr>
          <p:cNvSpPr txBox="1"/>
          <p:nvPr/>
        </p:nvSpPr>
        <p:spPr>
          <a:xfrm>
            <a:off x="5026412" y="2692348"/>
            <a:ext cx="6105292" cy="369332"/>
          </a:xfrm>
          <a:prstGeom prst="rect">
            <a:avLst/>
          </a:prstGeom>
          <a:noFill/>
        </p:spPr>
        <p:txBody>
          <a:bodyPr wrap="square">
            <a:spAutoFit/>
          </a:bodyPr>
          <a:lstStyle/>
          <a:p>
            <a:pPr marL="0" indent="0" algn="r">
              <a:buNone/>
            </a:pPr>
            <a:r>
              <a:rPr lang="fa-IR" sz="1800" dirty="0">
                <a:cs typeface="+mj-cs"/>
              </a:rPr>
              <a:t>رنگ مایع به روش غلتکی اعمال می گردد</a:t>
            </a:r>
          </a:p>
        </p:txBody>
      </p:sp>
      <p:pic>
        <p:nvPicPr>
          <p:cNvPr id="12" name="Picture 11">
            <a:extLst>
              <a:ext uri="{FF2B5EF4-FFF2-40B4-BE49-F238E27FC236}">
                <a16:creationId xmlns:a16="http://schemas.microsoft.com/office/drawing/2014/main" id="{9281A008-2182-4677-A75D-B0A738A36B63}"/>
              </a:ext>
            </a:extLst>
          </p:cNvPr>
          <p:cNvPicPr>
            <a:picLocks noChangeAspect="1"/>
          </p:cNvPicPr>
          <p:nvPr/>
        </p:nvPicPr>
        <p:blipFill>
          <a:blip r:embed="rId2"/>
          <a:stretch>
            <a:fillRect/>
          </a:stretch>
        </p:blipFill>
        <p:spPr>
          <a:xfrm>
            <a:off x="2599657" y="1420231"/>
            <a:ext cx="2962275" cy="3441921"/>
          </a:xfrm>
          <a:prstGeom prst="rect">
            <a:avLst/>
          </a:prstGeom>
        </p:spPr>
      </p:pic>
      <p:sp>
        <p:nvSpPr>
          <p:cNvPr id="14" name="TextBox 13">
            <a:extLst>
              <a:ext uri="{FF2B5EF4-FFF2-40B4-BE49-F238E27FC236}">
                <a16:creationId xmlns:a16="http://schemas.microsoft.com/office/drawing/2014/main" id="{E4E8E564-7037-4488-A7FB-4A035C9DC2E1}"/>
              </a:ext>
            </a:extLst>
          </p:cNvPr>
          <p:cNvSpPr txBox="1"/>
          <p:nvPr/>
        </p:nvSpPr>
        <p:spPr>
          <a:xfrm>
            <a:off x="8572499" y="3244334"/>
            <a:ext cx="2731771" cy="369332"/>
          </a:xfrm>
          <a:prstGeom prst="rect">
            <a:avLst/>
          </a:prstGeom>
          <a:noFill/>
        </p:spPr>
        <p:txBody>
          <a:bodyPr wrap="square">
            <a:spAutoFit/>
          </a:bodyPr>
          <a:lstStyle/>
          <a:p>
            <a:r>
              <a:rPr lang="fa-IR" sz="1800" dirty="0">
                <a:cs typeface="+mj-cs"/>
              </a:rPr>
              <a:t>کنترل ضخامت و مصرف رنگ</a:t>
            </a:r>
            <a:endParaRPr lang="fa-IR" dirty="0">
              <a:cs typeface="+mj-cs"/>
            </a:endParaRPr>
          </a:p>
        </p:txBody>
      </p:sp>
      <p:sp>
        <p:nvSpPr>
          <p:cNvPr id="16" name="TextBox 15">
            <a:extLst>
              <a:ext uri="{FF2B5EF4-FFF2-40B4-BE49-F238E27FC236}">
                <a16:creationId xmlns:a16="http://schemas.microsoft.com/office/drawing/2014/main" id="{67CD4ACA-63E7-4B26-831F-448D4B9874A6}"/>
              </a:ext>
            </a:extLst>
          </p:cNvPr>
          <p:cNvSpPr txBox="1"/>
          <p:nvPr/>
        </p:nvSpPr>
        <p:spPr>
          <a:xfrm>
            <a:off x="5026412" y="3708001"/>
            <a:ext cx="6105292" cy="646331"/>
          </a:xfrm>
          <a:prstGeom prst="rect">
            <a:avLst/>
          </a:prstGeom>
          <a:noFill/>
        </p:spPr>
        <p:txBody>
          <a:bodyPr wrap="square">
            <a:spAutoFit/>
          </a:bodyPr>
          <a:lstStyle/>
          <a:p>
            <a:pPr marL="0" indent="0" algn="r" rtl="1">
              <a:buNone/>
            </a:pPr>
            <a:r>
              <a:rPr lang="fa-IR" sz="1800" dirty="0">
                <a:cs typeface="+mj-cs"/>
              </a:rPr>
              <a:t>1- تنظیم فشار بین غلتک های </a:t>
            </a:r>
            <a:r>
              <a:rPr lang="en-US" sz="1800" dirty="0">
                <a:cs typeface="+mj-cs"/>
              </a:rPr>
              <a:t>Pick up</a:t>
            </a:r>
            <a:r>
              <a:rPr lang="fa-IR" sz="1800" dirty="0">
                <a:cs typeface="+mj-cs"/>
              </a:rPr>
              <a:t> و </a:t>
            </a:r>
            <a:r>
              <a:rPr lang="en-US" sz="1800" dirty="0">
                <a:cs typeface="+mj-cs"/>
              </a:rPr>
              <a:t>Applicator</a:t>
            </a:r>
            <a:endParaRPr lang="fa-IR" sz="1800" dirty="0">
              <a:cs typeface="+mj-cs"/>
            </a:endParaRPr>
          </a:p>
          <a:p>
            <a:pPr marL="0" indent="0" algn="r">
              <a:buNone/>
            </a:pPr>
            <a:r>
              <a:rPr lang="fa-IR" sz="1800" dirty="0">
                <a:cs typeface="+mj-cs"/>
              </a:rPr>
              <a:t>2- کنترل سیالیت رنگ</a:t>
            </a:r>
          </a:p>
        </p:txBody>
      </p:sp>
    </p:spTree>
    <p:extLst>
      <p:ext uri="{BB962C8B-B14F-4D97-AF65-F5344CB8AC3E}">
        <p14:creationId xmlns:p14="http://schemas.microsoft.com/office/powerpoint/2010/main" val="39769580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3">
            <a:extLst>
              <a:ext uri="{FF2B5EF4-FFF2-40B4-BE49-F238E27FC236}">
                <a16:creationId xmlns:a16="http://schemas.microsoft.com/office/drawing/2014/main" id="{3265D51D-BDF6-43BC-ADB5-04EF1F606868}"/>
              </a:ext>
            </a:extLst>
          </p:cNvPr>
          <p:cNvGraphicFramePr>
            <a:graphicFrameLocks/>
          </p:cNvGraphicFramePr>
          <p:nvPr>
            <p:extLst>
              <p:ext uri="{D42A27DB-BD31-4B8C-83A1-F6EECF244321}">
                <p14:modId xmlns:p14="http://schemas.microsoft.com/office/powerpoint/2010/main" val="2734989453"/>
              </p:ext>
            </p:extLst>
          </p:nvPr>
        </p:nvGraphicFramePr>
        <p:xfrm>
          <a:off x="1625875" y="1249625"/>
          <a:ext cx="6389510" cy="4528864"/>
        </p:xfrm>
        <a:graphic>
          <a:graphicData uri="http://schemas.openxmlformats.org/drawingml/2006/table">
            <a:tbl>
              <a:tblPr rtl="1" firstRow="1" bandRow="1">
                <a:tableStyleId>{5C22544A-7EE6-4342-B048-85BDC9FD1C3A}</a:tableStyleId>
              </a:tblPr>
              <a:tblGrid>
                <a:gridCol w="3194755">
                  <a:extLst>
                    <a:ext uri="{9D8B030D-6E8A-4147-A177-3AD203B41FA5}">
                      <a16:colId xmlns:a16="http://schemas.microsoft.com/office/drawing/2014/main" val="2874313074"/>
                    </a:ext>
                  </a:extLst>
                </a:gridCol>
                <a:gridCol w="3194755">
                  <a:extLst>
                    <a:ext uri="{9D8B030D-6E8A-4147-A177-3AD203B41FA5}">
                      <a16:colId xmlns:a16="http://schemas.microsoft.com/office/drawing/2014/main" val="3123311808"/>
                    </a:ext>
                  </a:extLst>
                </a:gridCol>
              </a:tblGrid>
              <a:tr h="365950">
                <a:tc>
                  <a:txBody>
                    <a:bodyPr/>
                    <a:lstStyle/>
                    <a:p>
                      <a:pPr algn="ctr" rtl="1">
                        <a:lnSpc>
                          <a:spcPct val="107000"/>
                        </a:lnSpc>
                        <a:spcAft>
                          <a:spcPts val="800"/>
                        </a:spcAft>
                      </a:pPr>
                      <a:r>
                        <a:rPr lang="fa-IR" sz="2000" b="1">
                          <a:effectLst/>
                          <a:cs typeface="B Davat" panose="00000400000000000000" pitchFamily="2" charset="-78"/>
                        </a:rPr>
                        <a:t>مصرف رنگ(</a:t>
                      </a:r>
                      <a:r>
                        <a:rPr lang="en-US" sz="2000" b="1">
                          <a:effectLst/>
                          <a:cs typeface="B Davat" panose="00000400000000000000" pitchFamily="2" charset="-78"/>
                        </a:rPr>
                        <a:t>kg/ton</a:t>
                      </a:r>
                      <a:r>
                        <a:rPr lang="fa-IR" sz="2000" b="1">
                          <a:effectLst/>
                          <a:cs typeface="B Davat" panose="00000400000000000000" pitchFamily="2" charset="-78"/>
                        </a:rPr>
                        <a:t>)</a:t>
                      </a:r>
                      <a:endParaRPr lang="en-US" sz="3200" b="1">
                        <a:effectLst/>
                        <a:latin typeface="Calibri" panose="020F0502020204030204" pitchFamily="34" charset="0"/>
                        <a:ea typeface="Calibri" panose="020F0502020204030204" pitchFamily="34" charset="0"/>
                        <a:cs typeface="B Davat" panose="00000400000000000000" pitchFamily="2" charset="-78"/>
                      </a:endParaRPr>
                    </a:p>
                  </a:txBody>
                  <a:tcPr/>
                </a:tc>
                <a:tc>
                  <a:txBody>
                    <a:bodyPr/>
                    <a:lstStyle/>
                    <a:p>
                      <a:pPr algn="ctr" rtl="1">
                        <a:lnSpc>
                          <a:spcPct val="107000"/>
                        </a:lnSpc>
                        <a:spcAft>
                          <a:spcPts val="800"/>
                        </a:spcAft>
                      </a:pPr>
                      <a:r>
                        <a:rPr lang="fa-IR" sz="2000" b="1" dirty="0">
                          <a:effectLst/>
                          <a:cs typeface="B Davat" panose="00000400000000000000" pitchFamily="2" charset="-78"/>
                        </a:rPr>
                        <a:t>ماه(سال1404)</a:t>
                      </a:r>
                      <a:endParaRPr lang="en-US" sz="3200" b="1" dirty="0">
                        <a:effectLst/>
                        <a:latin typeface="Calibri" panose="020F0502020204030204" pitchFamily="34" charset="0"/>
                        <a:ea typeface="Calibri" panose="020F0502020204030204" pitchFamily="34" charset="0"/>
                        <a:cs typeface="B Davat" panose="00000400000000000000" pitchFamily="2" charset="-78"/>
                      </a:endParaRPr>
                    </a:p>
                  </a:txBody>
                  <a:tcPr/>
                </a:tc>
                <a:extLst>
                  <a:ext uri="{0D108BD9-81ED-4DB2-BD59-A6C34878D82A}">
                    <a16:rowId xmlns:a16="http://schemas.microsoft.com/office/drawing/2014/main" val="299118417"/>
                  </a:ext>
                </a:extLst>
              </a:tr>
              <a:tr h="341224">
                <a:tc>
                  <a:txBody>
                    <a:bodyPr/>
                    <a:lstStyle/>
                    <a:p>
                      <a:pPr algn="ctr" rtl="1">
                        <a:lnSpc>
                          <a:spcPct val="107000"/>
                        </a:lnSpc>
                        <a:spcAft>
                          <a:spcPts val="800"/>
                        </a:spcAft>
                      </a:pPr>
                      <a:r>
                        <a:rPr lang="fa-IR" sz="2000" b="1">
                          <a:effectLst/>
                          <a:cs typeface="B Davat" panose="00000400000000000000" pitchFamily="2" charset="-78"/>
                        </a:rPr>
                        <a:t>21.04</a:t>
                      </a:r>
                      <a:endParaRPr lang="en-US" sz="3200" b="1">
                        <a:effectLst/>
                        <a:latin typeface="Calibri" panose="020F0502020204030204" pitchFamily="34" charset="0"/>
                        <a:ea typeface="Calibri" panose="020F0502020204030204" pitchFamily="34" charset="0"/>
                        <a:cs typeface="B Davat" panose="00000400000000000000" pitchFamily="2" charset="-78"/>
                      </a:endParaRPr>
                    </a:p>
                  </a:txBody>
                  <a:tcPr/>
                </a:tc>
                <a:tc>
                  <a:txBody>
                    <a:bodyPr/>
                    <a:lstStyle/>
                    <a:p>
                      <a:pPr algn="ctr" rtl="1">
                        <a:lnSpc>
                          <a:spcPct val="107000"/>
                        </a:lnSpc>
                        <a:spcAft>
                          <a:spcPts val="800"/>
                        </a:spcAft>
                      </a:pPr>
                      <a:r>
                        <a:rPr lang="fa-IR" sz="2000" b="1">
                          <a:effectLst/>
                          <a:cs typeface="B Davat" panose="00000400000000000000" pitchFamily="2" charset="-78"/>
                        </a:rPr>
                        <a:t>فروردین</a:t>
                      </a:r>
                      <a:endParaRPr lang="en-US" sz="3200" b="1">
                        <a:effectLst/>
                        <a:latin typeface="Calibri" panose="020F0502020204030204" pitchFamily="34" charset="0"/>
                        <a:ea typeface="Calibri" panose="020F0502020204030204" pitchFamily="34" charset="0"/>
                        <a:cs typeface="B Davat" panose="00000400000000000000" pitchFamily="2" charset="-78"/>
                      </a:endParaRPr>
                    </a:p>
                  </a:txBody>
                  <a:tcPr/>
                </a:tc>
                <a:extLst>
                  <a:ext uri="{0D108BD9-81ED-4DB2-BD59-A6C34878D82A}">
                    <a16:rowId xmlns:a16="http://schemas.microsoft.com/office/drawing/2014/main" val="1614189050"/>
                  </a:ext>
                </a:extLst>
              </a:tr>
              <a:tr h="299602">
                <a:tc>
                  <a:txBody>
                    <a:bodyPr/>
                    <a:lstStyle/>
                    <a:p>
                      <a:pPr algn="ctr" rtl="1">
                        <a:lnSpc>
                          <a:spcPct val="107000"/>
                        </a:lnSpc>
                        <a:spcAft>
                          <a:spcPts val="800"/>
                        </a:spcAft>
                      </a:pPr>
                      <a:r>
                        <a:rPr lang="fa-IR" sz="2000" b="1" dirty="0">
                          <a:effectLst/>
                          <a:cs typeface="B Davat" panose="00000400000000000000" pitchFamily="2" charset="-78"/>
                        </a:rPr>
                        <a:t>22.55</a:t>
                      </a:r>
                      <a:endParaRPr lang="en-US" sz="3200" b="1" dirty="0">
                        <a:effectLst/>
                        <a:latin typeface="Calibri" panose="020F0502020204030204" pitchFamily="34" charset="0"/>
                        <a:ea typeface="Calibri" panose="020F0502020204030204" pitchFamily="34" charset="0"/>
                        <a:cs typeface="B Davat" panose="00000400000000000000" pitchFamily="2" charset="-78"/>
                      </a:endParaRPr>
                    </a:p>
                  </a:txBody>
                  <a:tcPr/>
                </a:tc>
                <a:tc>
                  <a:txBody>
                    <a:bodyPr/>
                    <a:lstStyle/>
                    <a:p>
                      <a:pPr algn="ctr" rtl="1">
                        <a:lnSpc>
                          <a:spcPct val="107000"/>
                        </a:lnSpc>
                        <a:spcAft>
                          <a:spcPts val="800"/>
                        </a:spcAft>
                      </a:pPr>
                      <a:r>
                        <a:rPr lang="fa-IR" sz="2000" b="1">
                          <a:effectLst/>
                          <a:cs typeface="B Davat" panose="00000400000000000000" pitchFamily="2" charset="-78"/>
                        </a:rPr>
                        <a:t>اردیبهشت</a:t>
                      </a:r>
                      <a:endParaRPr lang="en-US" sz="3200" b="1">
                        <a:effectLst/>
                        <a:latin typeface="Calibri" panose="020F0502020204030204" pitchFamily="34" charset="0"/>
                        <a:ea typeface="Calibri" panose="020F0502020204030204" pitchFamily="34" charset="0"/>
                        <a:cs typeface="B Davat" panose="00000400000000000000" pitchFamily="2" charset="-78"/>
                      </a:endParaRPr>
                    </a:p>
                  </a:txBody>
                  <a:tcPr/>
                </a:tc>
                <a:extLst>
                  <a:ext uri="{0D108BD9-81ED-4DB2-BD59-A6C34878D82A}">
                    <a16:rowId xmlns:a16="http://schemas.microsoft.com/office/drawing/2014/main" val="1695258610"/>
                  </a:ext>
                </a:extLst>
              </a:tr>
              <a:tr h="452493">
                <a:tc>
                  <a:txBody>
                    <a:bodyPr/>
                    <a:lstStyle/>
                    <a:p>
                      <a:pPr algn="ctr" rtl="1">
                        <a:lnSpc>
                          <a:spcPct val="107000"/>
                        </a:lnSpc>
                        <a:spcAft>
                          <a:spcPts val="800"/>
                        </a:spcAft>
                      </a:pPr>
                      <a:r>
                        <a:rPr lang="fa-IR" sz="2000" b="1">
                          <a:effectLst/>
                          <a:cs typeface="B Davat" panose="00000400000000000000" pitchFamily="2" charset="-78"/>
                        </a:rPr>
                        <a:t>19.67</a:t>
                      </a:r>
                      <a:endParaRPr lang="en-US" sz="3200" b="1">
                        <a:effectLst/>
                        <a:latin typeface="Calibri" panose="020F0502020204030204" pitchFamily="34" charset="0"/>
                        <a:ea typeface="Calibri" panose="020F0502020204030204" pitchFamily="34" charset="0"/>
                        <a:cs typeface="B Davat" panose="00000400000000000000" pitchFamily="2" charset="-78"/>
                      </a:endParaRPr>
                    </a:p>
                  </a:txBody>
                  <a:tcPr/>
                </a:tc>
                <a:tc>
                  <a:txBody>
                    <a:bodyPr/>
                    <a:lstStyle/>
                    <a:p>
                      <a:pPr algn="ctr" rtl="1">
                        <a:lnSpc>
                          <a:spcPct val="107000"/>
                        </a:lnSpc>
                        <a:spcAft>
                          <a:spcPts val="800"/>
                        </a:spcAft>
                      </a:pPr>
                      <a:r>
                        <a:rPr lang="fa-IR" sz="2000" b="1">
                          <a:effectLst/>
                          <a:cs typeface="B Davat" panose="00000400000000000000" pitchFamily="2" charset="-78"/>
                        </a:rPr>
                        <a:t>خرداد</a:t>
                      </a:r>
                      <a:endParaRPr lang="en-US" sz="3200" b="1">
                        <a:effectLst/>
                        <a:latin typeface="Calibri" panose="020F0502020204030204" pitchFamily="34" charset="0"/>
                        <a:ea typeface="Calibri" panose="020F0502020204030204" pitchFamily="34" charset="0"/>
                        <a:cs typeface="B Davat" panose="00000400000000000000" pitchFamily="2" charset="-78"/>
                      </a:endParaRPr>
                    </a:p>
                  </a:txBody>
                  <a:tcPr/>
                </a:tc>
                <a:extLst>
                  <a:ext uri="{0D108BD9-81ED-4DB2-BD59-A6C34878D82A}">
                    <a16:rowId xmlns:a16="http://schemas.microsoft.com/office/drawing/2014/main" val="4145894043"/>
                  </a:ext>
                </a:extLst>
              </a:tr>
              <a:tr h="422820">
                <a:tc>
                  <a:txBody>
                    <a:bodyPr/>
                    <a:lstStyle/>
                    <a:p>
                      <a:pPr algn="ctr" rtl="1">
                        <a:lnSpc>
                          <a:spcPct val="107000"/>
                        </a:lnSpc>
                        <a:spcAft>
                          <a:spcPts val="800"/>
                        </a:spcAft>
                      </a:pPr>
                      <a:r>
                        <a:rPr lang="fa-IR" sz="2000" b="1" dirty="0">
                          <a:effectLst/>
                          <a:cs typeface="B Davat" panose="00000400000000000000" pitchFamily="2" charset="-78"/>
                        </a:rPr>
                        <a:t>21.38</a:t>
                      </a:r>
                      <a:endParaRPr lang="en-US" sz="3200" b="1" dirty="0">
                        <a:effectLst/>
                        <a:latin typeface="Calibri" panose="020F0502020204030204" pitchFamily="34" charset="0"/>
                        <a:ea typeface="Calibri" panose="020F0502020204030204" pitchFamily="34" charset="0"/>
                        <a:cs typeface="B Davat" panose="00000400000000000000" pitchFamily="2" charset="-78"/>
                      </a:endParaRPr>
                    </a:p>
                  </a:txBody>
                  <a:tcPr/>
                </a:tc>
                <a:tc>
                  <a:txBody>
                    <a:bodyPr/>
                    <a:lstStyle/>
                    <a:p>
                      <a:pPr algn="ctr" rtl="1">
                        <a:lnSpc>
                          <a:spcPct val="107000"/>
                        </a:lnSpc>
                        <a:spcAft>
                          <a:spcPts val="800"/>
                        </a:spcAft>
                      </a:pPr>
                      <a:r>
                        <a:rPr lang="fa-IR" sz="2000" b="1">
                          <a:effectLst/>
                          <a:cs typeface="B Davat" panose="00000400000000000000" pitchFamily="2" charset="-78"/>
                        </a:rPr>
                        <a:t>تیر</a:t>
                      </a:r>
                      <a:endParaRPr lang="en-US" sz="3200" b="1">
                        <a:effectLst/>
                        <a:latin typeface="Calibri" panose="020F0502020204030204" pitchFamily="34" charset="0"/>
                        <a:ea typeface="Calibri" panose="020F0502020204030204" pitchFamily="34" charset="0"/>
                        <a:cs typeface="B Davat" panose="00000400000000000000" pitchFamily="2" charset="-78"/>
                      </a:endParaRPr>
                    </a:p>
                  </a:txBody>
                  <a:tcPr/>
                </a:tc>
                <a:extLst>
                  <a:ext uri="{0D108BD9-81ED-4DB2-BD59-A6C34878D82A}">
                    <a16:rowId xmlns:a16="http://schemas.microsoft.com/office/drawing/2014/main" val="2787460777"/>
                  </a:ext>
                </a:extLst>
              </a:tr>
              <a:tr h="415403">
                <a:tc>
                  <a:txBody>
                    <a:bodyPr/>
                    <a:lstStyle/>
                    <a:p>
                      <a:pPr algn="ctr" rtl="1">
                        <a:lnSpc>
                          <a:spcPct val="107000"/>
                        </a:lnSpc>
                        <a:spcAft>
                          <a:spcPts val="800"/>
                        </a:spcAft>
                      </a:pPr>
                      <a:r>
                        <a:rPr lang="fa-IR" sz="2000" b="1">
                          <a:effectLst/>
                          <a:cs typeface="B Davat" panose="00000400000000000000" pitchFamily="2" charset="-78"/>
                        </a:rPr>
                        <a:t>20.43</a:t>
                      </a:r>
                      <a:endParaRPr lang="en-US" sz="3200" b="1">
                        <a:effectLst/>
                        <a:latin typeface="Calibri" panose="020F0502020204030204" pitchFamily="34" charset="0"/>
                        <a:ea typeface="Calibri" panose="020F0502020204030204" pitchFamily="34" charset="0"/>
                        <a:cs typeface="B Davat" panose="00000400000000000000" pitchFamily="2" charset="-78"/>
                      </a:endParaRPr>
                    </a:p>
                  </a:txBody>
                  <a:tcPr/>
                </a:tc>
                <a:tc>
                  <a:txBody>
                    <a:bodyPr/>
                    <a:lstStyle/>
                    <a:p>
                      <a:pPr algn="ctr" rtl="1">
                        <a:lnSpc>
                          <a:spcPct val="107000"/>
                        </a:lnSpc>
                        <a:spcAft>
                          <a:spcPts val="800"/>
                        </a:spcAft>
                      </a:pPr>
                      <a:r>
                        <a:rPr lang="fa-IR" sz="2000" b="1">
                          <a:effectLst/>
                          <a:cs typeface="B Davat" panose="00000400000000000000" pitchFamily="2" charset="-78"/>
                        </a:rPr>
                        <a:t>مرداد</a:t>
                      </a:r>
                      <a:endParaRPr lang="en-US" sz="3200" b="1">
                        <a:effectLst/>
                        <a:latin typeface="Calibri" panose="020F0502020204030204" pitchFamily="34" charset="0"/>
                        <a:ea typeface="Calibri" panose="020F0502020204030204" pitchFamily="34" charset="0"/>
                        <a:cs typeface="B Davat" panose="00000400000000000000" pitchFamily="2" charset="-78"/>
                      </a:endParaRPr>
                    </a:p>
                  </a:txBody>
                  <a:tcPr/>
                </a:tc>
                <a:extLst>
                  <a:ext uri="{0D108BD9-81ED-4DB2-BD59-A6C34878D82A}">
                    <a16:rowId xmlns:a16="http://schemas.microsoft.com/office/drawing/2014/main" val="3696512082"/>
                  </a:ext>
                </a:extLst>
              </a:tr>
              <a:tr h="430238">
                <a:tc>
                  <a:txBody>
                    <a:bodyPr/>
                    <a:lstStyle/>
                    <a:p>
                      <a:pPr algn="ctr" rtl="1">
                        <a:lnSpc>
                          <a:spcPct val="107000"/>
                        </a:lnSpc>
                        <a:spcAft>
                          <a:spcPts val="800"/>
                        </a:spcAft>
                      </a:pPr>
                      <a:r>
                        <a:rPr lang="fa-IR" sz="2000" b="1">
                          <a:effectLst/>
                          <a:cs typeface="B Davat" panose="00000400000000000000" pitchFamily="2" charset="-78"/>
                        </a:rPr>
                        <a:t>21.76</a:t>
                      </a:r>
                      <a:endParaRPr lang="en-US" sz="3200" b="1">
                        <a:effectLst/>
                        <a:latin typeface="Calibri" panose="020F0502020204030204" pitchFamily="34" charset="0"/>
                        <a:ea typeface="Calibri" panose="020F0502020204030204" pitchFamily="34" charset="0"/>
                        <a:cs typeface="B Davat" panose="00000400000000000000" pitchFamily="2" charset="-78"/>
                      </a:endParaRPr>
                    </a:p>
                  </a:txBody>
                  <a:tcPr/>
                </a:tc>
                <a:tc>
                  <a:txBody>
                    <a:bodyPr/>
                    <a:lstStyle/>
                    <a:p>
                      <a:pPr algn="ctr" rtl="1">
                        <a:lnSpc>
                          <a:spcPct val="107000"/>
                        </a:lnSpc>
                        <a:spcAft>
                          <a:spcPts val="800"/>
                        </a:spcAft>
                      </a:pPr>
                      <a:r>
                        <a:rPr lang="fa-IR" sz="2000" b="1">
                          <a:effectLst/>
                          <a:cs typeface="B Davat" panose="00000400000000000000" pitchFamily="2" charset="-78"/>
                        </a:rPr>
                        <a:t>شهریور</a:t>
                      </a:r>
                      <a:endParaRPr lang="en-US" sz="3200" b="1">
                        <a:effectLst/>
                        <a:latin typeface="Calibri" panose="020F0502020204030204" pitchFamily="34" charset="0"/>
                        <a:ea typeface="Calibri" panose="020F0502020204030204" pitchFamily="34" charset="0"/>
                        <a:cs typeface="B Davat" panose="00000400000000000000" pitchFamily="2" charset="-78"/>
                      </a:endParaRPr>
                    </a:p>
                  </a:txBody>
                  <a:tcPr/>
                </a:tc>
                <a:extLst>
                  <a:ext uri="{0D108BD9-81ED-4DB2-BD59-A6C34878D82A}">
                    <a16:rowId xmlns:a16="http://schemas.microsoft.com/office/drawing/2014/main" val="3765743778"/>
                  </a:ext>
                </a:extLst>
              </a:tr>
              <a:tr h="299602">
                <a:tc>
                  <a:txBody>
                    <a:bodyPr/>
                    <a:lstStyle/>
                    <a:p>
                      <a:pPr algn="ctr" rtl="1">
                        <a:lnSpc>
                          <a:spcPct val="107000"/>
                        </a:lnSpc>
                        <a:spcAft>
                          <a:spcPts val="800"/>
                        </a:spcAft>
                      </a:pPr>
                      <a:r>
                        <a:rPr lang="fa-IR" sz="2000" b="1">
                          <a:effectLst/>
                          <a:cs typeface="B Davat" panose="00000400000000000000" pitchFamily="2" charset="-78"/>
                        </a:rPr>
                        <a:t>21.64</a:t>
                      </a:r>
                      <a:endParaRPr lang="en-US" sz="3200" b="1">
                        <a:effectLst/>
                        <a:latin typeface="Calibri" panose="020F0502020204030204" pitchFamily="34" charset="0"/>
                        <a:ea typeface="Calibri" panose="020F0502020204030204" pitchFamily="34" charset="0"/>
                        <a:cs typeface="B Davat" panose="00000400000000000000" pitchFamily="2" charset="-78"/>
                      </a:endParaRPr>
                    </a:p>
                  </a:txBody>
                  <a:tcPr/>
                </a:tc>
                <a:tc>
                  <a:txBody>
                    <a:bodyPr/>
                    <a:lstStyle/>
                    <a:p>
                      <a:pPr algn="ctr" rtl="1">
                        <a:lnSpc>
                          <a:spcPct val="107000"/>
                        </a:lnSpc>
                        <a:spcAft>
                          <a:spcPts val="800"/>
                        </a:spcAft>
                      </a:pPr>
                      <a:r>
                        <a:rPr lang="fa-IR" sz="2000" b="1">
                          <a:effectLst/>
                          <a:cs typeface="B Davat" panose="00000400000000000000" pitchFamily="2" charset="-78"/>
                        </a:rPr>
                        <a:t>مهر</a:t>
                      </a:r>
                      <a:endParaRPr lang="en-US" sz="3200" b="1">
                        <a:effectLst/>
                        <a:latin typeface="Calibri" panose="020F0502020204030204" pitchFamily="34" charset="0"/>
                        <a:ea typeface="Calibri" panose="020F0502020204030204" pitchFamily="34" charset="0"/>
                        <a:cs typeface="B Davat" panose="00000400000000000000" pitchFamily="2" charset="-78"/>
                      </a:endParaRPr>
                    </a:p>
                  </a:txBody>
                  <a:tcPr/>
                </a:tc>
                <a:extLst>
                  <a:ext uri="{0D108BD9-81ED-4DB2-BD59-A6C34878D82A}">
                    <a16:rowId xmlns:a16="http://schemas.microsoft.com/office/drawing/2014/main" val="3109613808"/>
                  </a:ext>
                </a:extLst>
              </a:tr>
              <a:tr h="299602">
                <a:tc>
                  <a:txBody>
                    <a:bodyPr/>
                    <a:lstStyle/>
                    <a:p>
                      <a:pPr algn="ctr" rtl="1">
                        <a:lnSpc>
                          <a:spcPct val="107000"/>
                        </a:lnSpc>
                        <a:spcAft>
                          <a:spcPts val="800"/>
                        </a:spcAft>
                      </a:pPr>
                      <a:r>
                        <a:rPr lang="fa-IR" sz="2000" b="1">
                          <a:effectLst/>
                          <a:cs typeface="B Davat" panose="00000400000000000000" pitchFamily="2" charset="-78"/>
                        </a:rPr>
                        <a:t>23.67</a:t>
                      </a:r>
                      <a:endParaRPr lang="en-US" sz="3200" b="1">
                        <a:effectLst/>
                        <a:latin typeface="Calibri" panose="020F0502020204030204" pitchFamily="34" charset="0"/>
                        <a:ea typeface="Calibri" panose="020F0502020204030204" pitchFamily="34" charset="0"/>
                        <a:cs typeface="B Davat" panose="00000400000000000000" pitchFamily="2" charset="-78"/>
                      </a:endParaRPr>
                    </a:p>
                  </a:txBody>
                  <a:tcPr/>
                </a:tc>
                <a:tc>
                  <a:txBody>
                    <a:bodyPr/>
                    <a:lstStyle/>
                    <a:p>
                      <a:pPr algn="ctr" rtl="1">
                        <a:lnSpc>
                          <a:spcPct val="107000"/>
                        </a:lnSpc>
                        <a:spcAft>
                          <a:spcPts val="800"/>
                        </a:spcAft>
                      </a:pPr>
                      <a:r>
                        <a:rPr lang="fa-IR" sz="2000" b="1">
                          <a:effectLst/>
                          <a:cs typeface="B Davat" panose="00000400000000000000" pitchFamily="2" charset="-78"/>
                        </a:rPr>
                        <a:t>آبان</a:t>
                      </a:r>
                      <a:endParaRPr lang="en-US" sz="3200" b="1">
                        <a:effectLst/>
                        <a:latin typeface="Calibri" panose="020F0502020204030204" pitchFamily="34" charset="0"/>
                        <a:ea typeface="Calibri" panose="020F0502020204030204" pitchFamily="34" charset="0"/>
                        <a:cs typeface="B Davat" panose="00000400000000000000" pitchFamily="2" charset="-78"/>
                      </a:endParaRPr>
                    </a:p>
                  </a:txBody>
                  <a:tcPr/>
                </a:tc>
                <a:extLst>
                  <a:ext uri="{0D108BD9-81ED-4DB2-BD59-A6C34878D82A}">
                    <a16:rowId xmlns:a16="http://schemas.microsoft.com/office/drawing/2014/main" val="4245910610"/>
                  </a:ext>
                </a:extLst>
              </a:tr>
              <a:tr h="299602">
                <a:tc>
                  <a:txBody>
                    <a:bodyPr/>
                    <a:lstStyle/>
                    <a:p>
                      <a:pPr algn="ctr" rtl="1">
                        <a:lnSpc>
                          <a:spcPct val="107000"/>
                        </a:lnSpc>
                        <a:spcAft>
                          <a:spcPts val="800"/>
                        </a:spcAft>
                      </a:pPr>
                      <a:r>
                        <a:rPr lang="fa-IR" sz="2000" b="1">
                          <a:effectLst/>
                          <a:cs typeface="B Davat" panose="00000400000000000000" pitchFamily="2" charset="-78"/>
                        </a:rPr>
                        <a:t>22.7</a:t>
                      </a:r>
                      <a:endParaRPr lang="en-US" sz="3200" b="1">
                        <a:effectLst/>
                        <a:latin typeface="Calibri" panose="020F0502020204030204" pitchFamily="34" charset="0"/>
                        <a:ea typeface="Calibri" panose="020F0502020204030204" pitchFamily="34" charset="0"/>
                        <a:cs typeface="B Davat" panose="00000400000000000000" pitchFamily="2" charset="-78"/>
                      </a:endParaRPr>
                    </a:p>
                  </a:txBody>
                  <a:tcPr/>
                </a:tc>
                <a:tc>
                  <a:txBody>
                    <a:bodyPr/>
                    <a:lstStyle/>
                    <a:p>
                      <a:pPr algn="ctr" rtl="1">
                        <a:lnSpc>
                          <a:spcPct val="107000"/>
                        </a:lnSpc>
                        <a:spcAft>
                          <a:spcPts val="800"/>
                        </a:spcAft>
                      </a:pPr>
                      <a:r>
                        <a:rPr lang="fa-IR" sz="2000" b="1">
                          <a:effectLst/>
                          <a:cs typeface="B Davat" panose="00000400000000000000" pitchFamily="2" charset="-78"/>
                        </a:rPr>
                        <a:t>آذر</a:t>
                      </a:r>
                      <a:endParaRPr lang="en-US" sz="3200" b="1">
                        <a:effectLst/>
                        <a:latin typeface="Calibri" panose="020F0502020204030204" pitchFamily="34" charset="0"/>
                        <a:ea typeface="Calibri" panose="020F0502020204030204" pitchFamily="34" charset="0"/>
                        <a:cs typeface="B Davat" panose="00000400000000000000" pitchFamily="2" charset="-78"/>
                      </a:endParaRPr>
                    </a:p>
                  </a:txBody>
                  <a:tcPr/>
                </a:tc>
                <a:extLst>
                  <a:ext uri="{0D108BD9-81ED-4DB2-BD59-A6C34878D82A}">
                    <a16:rowId xmlns:a16="http://schemas.microsoft.com/office/drawing/2014/main" val="2385962327"/>
                  </a:ext>
                </a:extLst>
              </a:tr>
              <a:tr h="299602">
                <a:tc>
                  <a:txBody>
                    <a:bodyPr/>
                    <a:lstStyle/>
                    <a:p>
                      <a:pPr algn="ctr" rtl="1">
                        <a:lnSpc>
                          <a:spcPct val="107000"/>
                        </a:lnSpc>
                        <a:spcAft>
                          <a:spcPts val="800"/>
                        </a:spcAft>
                      </a:pPr>
                      <a:r>
                        <a:rPr lang="fa-IR" sz="2000" b="1">
                          <a:effectLst/>
                          <a:cs typeface="B Davat" panose="00000400000000000000" pitchFamily="2" charset="-78"/>
                        </a:rPr>
                        <a:t>21.31</a:t>
                      </a:r>
                      <a:endParaRPr lang="en-US" sz="3200" b="1">
                        <a:effectLst/>
                        <a:latin typeface="Calibri" panose="020F0502020204030204" pitchFamily="34" charset="0"/>
                        <a:ea typeface="Calibri" panose="020F0502020204030204" pitchFamily="34" charset="0"/>
                        <a:cs typeface="B Davat" panose="00000400000000000000" pitchFamily="2" charset="-78"/>
                      </a:endParaRPr>
                    </a:p>
                  </a:txBody>
                  <a:tcPr/>
                </a:tc>
                <a:tc>
                  <a:txBody>
                    <a:bodyPr/>
                    <a:lstStyle/>
                    <a:p>
                      <a:pPr algn="ctr" rtl="1">
                        <a:lnSpc>
                          <a:spcPct val="107000"/>
                        </a:lnSpc>
                        <a:spcAft>
                          <a:spcPts val="800"/>
                        </a:spcAft>
                      </a:pPr>
                      <a:r>
                        <a:rPr lang="fa-IR" sz="2000" b="1" dirty="0">
                          <a:effectLst/>
                          <a:cs typeface="B Davat" panose="00000400000000000000" pitchFamily="2" charset="-78"/>
                        </a:rPr>
                        <a:t>دی</a:t>
                      </a:r>
                      <a:endParaRPr lang="en-US" sz="3200" b="1" dirty="0">
                        <a:effectLst/>
                        <a:latin typeface="Calibri" panose="020F0502020204030204" pitchFamily="34" charset="0"/>
                        <a:ea typeface="Calibri" panose="020F0502020204030204" pitchFamily="34" charset="0"/>
                        <a:cs typeface="B Davat" panose="00000400000000000000" pitchFamily="2" charset="-78"/>
                      </a:endParaRPr>
                    </a:p>
                  </a:txBody>
                  <a:tcPr/>
                </a:tc>
                <a:extLst>
                  <a:ext uri="{0D108BD9-81ED-4DB2-BD59-A6C34878D82A}">
                    <a16:rowId xmlns:a16="http://schemas.microsoft.com/office/drawing/2014/main" val="3203805166"/>
                  </a:ext>
                </a:extLst>
              </a:tr>
            </a:tbl>
          </a:graphicData>
        </a:graphic>
      </p:graphicFrame>
      <p:sp>
        <p:nvSpPr>
          <p:cNvPr id="8" name="TextBox 7">
            <a:extLst>
              <a:ext uri="{FF2B5EF4-FFF2-40B4-BE49-F238E27FC236}">
                <a16:creationId xmlns:a16="http://schemas.microsoft.com/office/drawing/2014/main" id="{4F478354-0BAA-43E5-9124-236C3BD36876}"/>
              </a:ext>
            </a:extLst>
          </p:cNvPr>
          <p:cNvSpPr txBox="1"/>
          <p:nvPr/>
        </p:nvSpPr>
        <p:spPr>
          <a:xfrm>
            <a:off x="7892275" y="592884"/>
            <a:ext cx="3343415" cy="369332"/>
          </a:xfrm>
          <a:prstGeom prst="rect">
            <a:avLst/>
          </a:prstGeom>
          <a:noFill/>
        </p:spPr>
        <p:txBody>
          <a:bodyPr wrap="square">
            <a:spAutoFit/>
          </a:bodyPr>
          <a:lstStyle/>
          <a:p>
            <a:r>
              <a:rPr lang="fa-IR" sz="1800" dirty="0">
                <a:cs typeface="+mj-cs"/>
              </a:rPr>
              <a:t>میزان مصرف رنگ طی 10ماهه سال </a:t>
            </a:r>
            <a:endParaRPr lang="fa-IR" dirty="0">
              <a:cs typeface="+mj-cs"/>
            </a:endParaRPr>
          </a:p>
        </p:txBody>
      </p:sp>
    </p:spTree>
    <p:extLst>
      <p:ext uri="{BB962C8B-B14F-4D97-AF65-F5344CB8AC3E}">
        <p14:creationId xmlns:p14="http://schemas.microsoft.com/office/powerpoint/2010/main" val="36494762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B494BB1-CD51-479B-9E9F-1E36AE757CEB}"/>
              </a:ext>
            </a:extLst>
          </p:cNvPr>
          <p:cNvSpPr txBox="1"/>
          <p:nvPr/>
        </p:nvSpPr>
        <p:spPr>
          <a:xfrm>
            <a:off x="4473498" y="691374"/>
            <a:ext cx="6991814" cy="584775"/>
          </a:xfrm>
          <a:prstGeom prst="rect">
            <a:avLst/>
          </a:prstGeom>
          <a:noFill/>
        </p:spPr>
        <p:txBody>
          <a:bodyPr wrap="square" rtlCol="1">
            <a:spAutoFit/>
          </a:bodyPr>
          <a:lstStyle/>
          <a:p>
            <a:pPr algn="r"/>
            <a:r>
              <a:rPr lang="fa-IR" sz="3200" cap="all" dirty="0">
                <a:latin typeface="+mj-lt"/>
                <a:ea typeface="+mj-ea"/>
                <a:cs typeface="+mj-cs"/>
              </a:rPr>
              <a:t>اثرات و پیامدها:</a:t>
            </a:r>
          </a:p>
        </p:txBody>
      </p:sp>
      <p:sp>
        <p:nvSpPr>
          <p:cNvPr id="3" name="TextBox 2">
            <a:extLst>
              <a:ext uri="{FF2B5EF4-FFF2-40B4-BE49-F238E27FC236}">
                <a16:creationId xmlns:a16="http://schemas.microsoft.com/office/drawing/2014/main" id="{CFB25029-7908-41AB-AEA0-EAE1D6DD2F71}"/>
              </a:ext>
            </a:extLst>
          </p:cNvPr>
          <p:cNvSpPr txBox="1"/>
          <p:nvPr/>
        </p:nvSpPr>
        <p:spPr>
          <a:xfrm>
            <a:off x="1483112" y="2074128"/>
            <a:ext cx="9523142" cy="369332"/>
          </a:xfrm>
          <a:prstGeom prst="rect">
            <a:avLst/>
          </a:prstGeom>
          <a:noFill/>
        </p:spPr>
        <p:txBody>
          <a:bodyPr wrap="square" rtlCol="1" anchor="ctr">
            <a:spAutoFit/>
          </a:bodyPr>
          <a:lstStyle/>
          <a:p>
            <a:pPr algn="just" rtl="1"/>
            <a:r>
              <a:rPr lang="fa-IR" dirty="0">
                <a:latin typeface="Calibri" panose="020F0502020204030204" pitchFamily="34" charset="0"/>
                <a:cs typeface="B Nazanin" panose="00000400000000000000" pitchFamily="2" charset="-78"/>
              </a:rPr>
              <a:t>با توجه به تعدد پارامترهای فرایندی خط رنگی تغییرات اندک می توالند باعث افت کیفیت محصول گردد</a:t>
            </a:r>
          </a:p>
        </p:txBody>
      </p:sp>
      <p:sp>
        <p:nvSpPr>
          <p:cNvPr id="4" name="TextBox 3">
            <a:extLst>
              <a:ext uri="{FF2B5EF4-FFF2-40B4-BE49-F238E27FC236}">
                <a16:creationId xmlns:a16="http://schemas.microsoft.com/office/drawing/2014/main" id="{2C8215FF-7B39-4F10-8554-85BDB7F85286}"/>
              </a:ext>
            </a:extLst>
          </p:cNvPr>
          <p:cNvSpPr txBox="1"/>
          <p:nvPr/>
        </p:nvSpPr>
        <p:spPr>
          <a:xfrm>
            <a:off x="4473498" y="2949052"/>
            <a:ext cx="6991814" cy="584775"/>
          </a:xfrm>
          <a:prstGeom prst="rect">
            <a:avLst/>
          </a:prstGeom>
          <a:noFill/>
        </p:spPr>
        <p:txBody>
          <a:bodyPr wrap="square" rtlCol="1">
            <a:spAutoFit/>
          </a:bodyPr>
          <a:lstStyle/>
          <a:p>
            <a:pPr algn="r"/>
            <a:r>
              <a:rPr lang="fa-IR" sz="3200" cap="all" dirty="0">
                <a:latin typeface="+mj-lt"/>
                <a:ea typeface="+mj-ea"/>
                <a:cs typeface="+mj-cs"/>
              </a:rPr>
              <a:t>داده های موجود و سطح آمادگی دیجیتال:</a:t>
            </a:r>
          </a:p>
        </p:txBody>
      </p:sp>
      <p:sp>
        <p:nvSpPr>
          <p:cNvPr id="5" name="TextBox 4">
            <a:extLst>
              <a:ext uri="{FF2B5EF4-FFF2-40B4-BE49-F238E27FC236}">
                <a16:creationId xmlns:a16="http://schemas.microsoft.com/office/drawing/2014/main" id="{9761D38B-7BC9-4823-B604-2D2EEC3C065F}"/>
              </a:ext>
            </a:extLst>
          </p:cNvPr>
          <p:cNvSpPr txBox="1"/>
          <p:nvPr/>
        </p:nvSpPr>
        <p:spPr>
          <a:xfrm>
            <a:off x="1483112" y="3537378"/>
            <a:ext cx="9523142" cy="923330"/>
          </a:xfrm>
          <a:prstGeom prst="rect">
            <a:avLst/>
          </a:prstGeom>
          <a:noFill/>
        </p:spPr>
        <p:txBody>
          <a:bodyPr wrap="square" rtlCol="1" anchor="ctr">
            <a:spAutoFit/>
          </a:bodyPr>
          <a:lstStyle/>
          <a:p>
            <a:pPr algn="just" rtl="1"/>
            <a:r>
              <a:rPr lang="fa-IR" dirty="0">
                <a:latin typeface="Calibri" panose="020F0502020204030204" pitchFamily="34" charset="0"/>
                <a:cs typeface="B Nazanin" panose="00000400000000000000" pitchFamily="2" charset="-78"/>
              </a:rPr>
              <a:t>اکثر داده های فرایندی در لاگرهای خط تولید نگهداری می گردد.</a:t>
            </a:r>
          </a:p>
          <a:p>
            <a:pPr algn="r" rtl="1"/>
            <a:r>
              <a:rPr lang="fa-IR" dirty="0">
                <a:latin typeface="Calibri" panose="020F0502020204030204" pitchFamily="34" charset="0"/>
                <a:cs typeface="B Nazanin" panose="00000400000000000000" pitchFamily="2" charset="-78"/>
              </a:rPr>
              <a:t>بسیاری از داده ها در سیستم </a:t>
            </a:r>
            <a:r>
              <a:rPr lang="en-US" dirty="0">
                <a:latin typeface="Calibri" panose="020F0502020204030204" pitchFamily="34" charset="0"/>
                <a:cs typeface="B Nazanin" panose="00000400000000000000" pitchFamily="2" charset="-78"/>
              </a:rPr>
              <a:t>ERP </a:t>
            </a:r>
            <a:r>
              <a:rPr lang="fa-IR" dirty="0">
                <a:latin typeface="Calibri" panose="020F0502020204030204" pitchFamily="34" charset="0"/>
                <a:cs typeface="B Nazanin" panose="00000400000000000000" pitchFamily="2" charset="-78"/>
              </a:rPr>
              <a:t> آرشیو می گردد.</a:t>
            </a:r>
          </a:p>
          <a:p>
            <a:pPr algn="r" rtl="1"/>
            <a:r>
              <a:rPr lang="fa-IR" dirty="0">
                <a:latin typeface="Calibri" panose="020F0502020204030204" pitchFamily="34" charset="0"/>
                <a:cs typeface="B Nazanin" panose="00000400000000000000" pitchFamily="2" charset="-78"/>
              </a:rPr>
              <a:t>برخی از داده های فرایندی در لاگرهای خط تولید یا </a:t>
            </a:r>
            <a:r>
              <a:rPr lang="en-US" dirty="0">
                <a:latin typeface="Calibri" panose="020F0502020204030204" pitchFamily="34" charset="0"/>
                <a:cs typeface="B Nazanin" panose="00000400000000000000" pitchFamily="2" charset="-78"/>
              </a:rPr>
              <a:t>PLC </a:t>
            </a:r>
            <a:r>
              <a:rPr lang="fa-IR" dirty="0">
                <a:latin typeface="Calibri" panose="020F0502020204030204" pitchFamily="34" charset="0"/>
                <a:cs typeface="B Nazanin" panose="00000400000000000000" pitchFamily="2" charset="-78"/>
              </a:rPr>
              <a:t>ها هستند </a:t>
            </a:r>
          </a:p>
        </p:txBody>
      </p:sp>
    </p:spTree>
    <p:extLst>
      <p:ext uri="{BB962C8B-B14F-4D97-AF65-F5344CB8AC3E}">
        <p14:creationId xmlns:p14="http://schemas.microsoft.com/office/powerpoint/2010/main" val="21323415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434D21-E49E-42DE-B3C5-68022FA0F88C}"/>
              </a:ext>
            </a:extLst>
          </p:cNvPr>
          <p:cNvSpPr>
            <a:spLocks noGrp="1"/>
          </p:cNvSpPr>
          <p:nvPr>
            <p:ph type="title" idx="4294967295"/>
          </p:nvPr>
        </p:nvSpPr>
        <p:spPr>
          <a:xfrm>
            <a:off x="3471863" y="804863"/>
            <a:ext cx="8720137" cy="979487"/>
          </a:xfrm>
        </p:spPr>
        <p:txBody>
          <a:bodyPr>
            <a:normAutofit/>
          </a:bodyPr>
          <a:lstStyle/>
          <a:p>
            <a:pPr algn="r"/>
            <a:r>
              <a:rPr lang="fa-IR" sz="3600" b="1" dirty="0"/>
              <a:t>8-تحلیل و آنالیز پارگی ورق با استفاده از هوش مصنوعی </a:t>
            </a:r>
          </a:p>
        </p:txBody>
      </p:sp>
      <p:sp>
        <p:nvSpPr>
          <p:cNvPr id="3" name="Content Placeholder 2">
            <a:extLst>
              <a:ext uri="{FF2B5EF4-FFF2-40B4-BE49-F238E27FC236}">
                <a16:creationId xmlns:a16="http://schemas.microsoft.com/office/drawing/2014/main" id="{52E82C4B-1115-4596-AA74-5FD040BDFA44}"/>
              </a:ext>
            </a:extLst>
          </p:cNvPr>
          <p:cNvSpPr>
            <a:spLocks noGrp="1"/>
          </p:cNvSpPr>
          <p:nvPr>
            <p:ph idx="4294967295"/>
          </p:nvPr>
        </p:nvSpPr>
        <p:spPr>
          <a:xfrm>
            <a:off x="2587625" y="2163763"/>
            <a:ext cx="9604375" cy="3455987"/>
          </a:xfrm>
        </p:spPr>
        <p:txBody>
          <a:bodyPr>
            <a:normAutofit/>
          </a:bodyPr>
          <a:lstStyle/>
          <a:p>
            <a:endParaRPr lang="fa-IR" dirty="0"/>
          </a:p>
          <a:p>
            <a:endParaRPr lang="fa-IR" dirty="0"/>
          </a:p>
          <a:p>
            <a:endParaRPr lang="fa-IR" dirty="0"/>
          </a:p>
          <a:p>
            <a:endParaRPr lang="fa-IR" dirty="0"/>
          </a:p>
        </p:txBody>
      </p:sp>
      <p:grpSp>
        <p:nvGrpSpPr>
          <p:cNvPr id="4" name="Group 9">
            <a:extLst>
              <a:ext uri="{FF2B5EF4-FFF2-40B4-BE49-F238E27FC236}">
                <a16:creationId xmlns:a16="http://schemas.microsoft.com/office/drawing/2014/main" id="{14C34DEB-C4EF-4838-815F-2B8F1F68424E}"/>
              </a:ext>
            </a:extLst>
          </p:cNvPr>
          <p:cNvGrpSpPr>
            <a:grpSpLocks/>
          </p:cNvGrpSpPr>
          <p:nvPr/>
        </p:nvGrpSpPr>
        <p:grpSpPr bwMode="auto">
          <a:xfrm>
            <a:off x="227510" y="282872"/>
            <a:ext cx="1819275" cy="809625"/>
            <a:chOff x="48" y="48"/>
            <a:chExt cx="1296" cy="624"/>
          </a:xfrm>
        </p:grpSpPr>
        <p:sp>
          <p:nvSpPr>
            <p:cNvPr id="5" name="Rectangle 10">
              <a:extLst>
                <a:ext uri="{FF2B5EF4-FFF2-40B4-BE49-F238E27FC236}">
                  <a16:creationId xmlns:a16="http://schemas.microsoft.com/office/drawing/2014/main" id="{47742D9F-28A2-463F-AED5-9689333946B4}"/>
                </a:ext>
              </a:extLst>
            </p:cNvPr>
            <p:cNvSpPr>
              <a:spLocks noChangeArrowheads="1"/>
            </p:cNvSpPr>
            <p:nvPr/>
          </p:nvSpPr>
          <p:spPr bwMode="auto">
            <a:xfrm>
              <a:off x="48" y="48"/>
              <a:ext cx="1296" cy="624"/>
            </a:xfrm>
            <a:prstGeom prst="rect">
              <a:avLst/>
            </a:prstGeom>
            <a:solidFill>
              <a:srgbClr val="FFFFFF"/>
            </a:solidFill>
            <a:ln w="9525">
              <a:solidFill>
                <a:srgbClr val="000000"/>
              </a:solidFill>
              <a:miter lim="800000"/>
              <a:headEnd/>
              <a:tailEnd/>
            </a:ln>
            <a:effectLst>
              <a:outerShdw dist="107763" dir="2700000" algn="ctr" rotWithShape="0">
                <a:srgbClr val="000000"/>
              </a:outerShdw>
            </a:effectLst>
          </p:spPr>
          <p:txBody>
            <a:bodyPr/>
            <a:lstStyle/>
            <a:p>
              <a:pPr>
                <a:defRPr/>
              </a:pPr>
              <a:endParaRPr lang="en-US" dirty="0"/>
            </a:p>
          </p:txBody>
        </p:sp>
        <p:grpSp>
          <p:nvGrpSpPr>
            <p:cNvPr id="6" name="Group 11">
              <a:extLst>
                <a:ext uri="{FF2B5EF4-FFF2-40B4-BE49-F238E27FC236}">
                  <a16:creationId xmlns:a16="http://schemas.microsoft.com/office/drawing/2014/main" id="{2179CAE2-3FBF-4917-8AAE-C83C020DEFE3}"/>
                </a:ext>
              </a:extLst>
            </p:cNvPr>
            <p:cNvGrpSpPr>
              <a:grpSpLocks/>
            </p:cNvGrpSpPr>
            <p:nvPr/>
          </p:nvGrpSpPr>
          <p:grpSpPr bwMode="auto">
            <a:xfrm>
              <a:off x="1010" y="94"/>
              <a:ext cx="286" cy="357"/>
              <a:chOff x="14728" y="3789"/>
              <a:chExt cx="1638" cy="1638"/>
            </a:xfrm>
          </p:grpSpPr>
          <p:sp>
            <p:nvSpPr>
              <p:cNvPr id="16" name="Oval 12">
                <a:extLst>
                  <a:ext uri="{FF2B5EF4-FFF2-40B4-BE49-F238E27FC236}">
                    <a16:creationId xmlns:a16="http://schemas.microsoft.com/office/drawing/2014/main" id="{C9C6FD47-1E8C-4A3E-80E4-91ECE122C4F8}"/>
                  </a:ext>
                </a:extLst>
              </p:cNvPr>
              <p:cNvSpPr>
                <a:spLocks noChangeArrowheads="1"/>
              </p:cNvSpPr>
              <p:nvPr/>
            </p:nvSpPr>
            <p:spPr bwMode="auto">
              <a:xfrm>
                <a:off x="14728" y="3789"/>
                <a:ext cx="1638" cy="1638"/>
              </a:xfrm>
              <a:prstGeom prst="ellipse">
                <a:avLst/>
              </a:prstGeom>
              <a:solidFill>
                <a:srgbClr val="000000"/>
              </a:solidFill>
              <a:ln w="9525">
                <a:solidFill>
                  <a:srgbClr val="000000"/>
                </a:solidFill>
                <a:round/>
                <a:headEnd/>
                <a:tailEnd/>
              </a:ln>
            </p:spPr>
            <p:txBody>
              <a:bodyPr/>
              <a:lstStyle/>
              <a:p>
                <a:endParaRPr lang="en-US" dirty="0"/>
              </a:p>
            </p:txBody>
          </p:sp>
          <p:sp>
            <p:nvSpPr>
              <p:cNvPr id="17" name="Oval 13">
                <a:extLst>
                  <a:ext uri="{FF2B5EF4-FFF2-40B4-BE49-F238E27FC236}">
                    <a16:creationId xmlns:a16="http://schemas.microsoft.com/office/drawing/2014/main" id="{7FD3FB9C-D279-4D09-8635-8E804A9EB5B0}"/>
                  </a:ext>
                </a:extLst>
              </p:cNvPr>
              <p:cNvSpPr>
                <a:spLocks noChangeArrowheads="1"/>
              </p:cNvSpPr>
              <p:nvPr/>
            </p:nvSpPr>
            <p:spPr bwMode="auto">
              <a:xfrm>
                <a:off x="15322" y="4381"/>
                <a:ext cx="468" cy="468"/>
              </a:xfrm>
              <a:prstGeom prst="ellipse">
                <a:avLst/>
              </a:prstGeom>
              <a:solidFill>
                <a:srgbClr val="FFFFFF"/>
              </a:solidFill>
              <a:ln w="9525">
                <a:solidFill>
                  <a:srgbClr val="000000"/>
                </a:solidFill>
                <a:round/>
                <a:headEnd/>
                <a:tailEnd/>
              </a:ln>
            </p:spPr>
            <p:txBody>
              <a:bodyPr/>
              <a:lstStyle/>
              <a:p>
                <a:endParaRPr lang="en-US" dirty="0"/>
              </a:p>
            </p:txBody>
          </p:sp>
        </p:grpSp>
        <p:sp>
          <p:nvSpPr>
            <p:cNvPr id="7" name="Rectangle 14">
              <a:extLst>
                <a:ext uri="{FF2B5EF4-FFF2-40B4-BE49-F238E27FC236}">
                  <a16:creationId xmlns:a16="http://schemas.microsoft.com/office/drawing/2014/main" id="{B5A871B7-51EC-444C-8EF4-0DB446499055}"/>
                </a:ext>
              </a:extLst>
            </p:cNvPr>
            <p:cNvSpPr>
              <a:spLocks noChangeArrowheads="1"/>
            </p:cNvSpPr>
            <p:nvPr/>
          </p:nvSpPr>
          <p:spPr bwMode="auto">
            <a:xfrm>
              <a:off x="1010" y="256"/>
              <a:ext cx="82" cy="370"/>
            </a:xfrm>
            <a:prstGeom prst="rect">
              <a:avLst/>
            </a:prstGeom>
            <a:solidFill>
              <a:srgbClr val="000000"/>
            </a:solidFill>
            <a:ln w="9525">
              <a:solidFill>
                <a:srgbClr val="000000"/>
              </a:solidFill>
              <a:miter lim="800000"/>
              <a:headEnd/>
              <a:tailEnd/>
            </a:ln>
          </p:spPr>
          <p:txBody>
            <a:bodyPr/>
            <a:lstStyle/>
            <a:p>
              <a:endParaRPr lang="en-US" dirty="0"/>
            </a:p>
          </p:txBody>
        </p:sp>
        <p:grpSp>
          <p:nvGrpSpPr>
            <p:cNvPr id="8" name="Group 15">
              <a:extLst>
                <a:ext uri="{FF2B5EF4-FFF2-40B4-BE49-F238E27FC236}">
                  <a16:creationId xmlns:a16="http://schemas.microsoft.com/office/drawing/2014/main" id="{414E584B-4EDA-4D2C-85AA-EC3436A8CB8E}"/>
                </a:ext>
              </a:extLst>
            </p:cNvPr>
            <p:cNvGrpSpPr>
              <a:grpSpLocks/>
            </p:cNvGrpSpPr>
            <p:nvPr/>
          </p:nvGrpSpPr>
          <p:grpSpPr bwMode="auto">
            <a:xfrm>
              <a:off x="431" y="94"/>
              <a:ext cx="287" cy="357"/>
              <a:chOff x="14728" y="3789"/>
              <a:chExt cx="1638" cy="1638"/>
            </a:xfrm>
          </p:grpSpPr>
          <p:sp>
            <p:nvSpPr>
              <p:cNvPr id="14" name="Oval 16">
                <a:extLst>
                  <a:ext uri="{FF2B5EF4-FFF2-40B4-BE49-F238E27FC236}">
                    <a16:creationId xmlns:a16="http://schemas.microsoft.com/office/drawing/2014/main" id="{17C88D04-1266-472B-BE62-FC706A7B5339}"/>
                  </a:ext>
                </a:extLst>
              </p:cNvPr>
              <p:cNvSpPr>
                <a:spLocks noChangeArrowheads="1"/>
              </p:cNvSpPr>
              <p:nvPr/>
            </p:nvSpPr>
            <p:spPr bwMode="auto">
              <a:xfrm>
                <a:off x="14728" y="3789"/>
                <a:ext cx="1638" cy="1638"/>
              </a:xfrm>
              <a:prstGeom prst="ellipse">
                <a:avLst/>
              </a:prstGeom>
              <a:solidFill>
                <a:srgbClr val="000000"/>
              </a:solidFill>
              <a:ln w="9525">
                <a:solidFill>
                  <a:srgbClr val="000000"/>
                </a:solidFill>
                <a:round/>
                <a:headEnd/>
                <a:tailEnd/>
              </a:ln>
            </p:spPr>
            <p:txBody>
              <a:bodyPr/>
              <a:lstStyle/>
              <a:p>
                <a:endParaRPr lang="en-US" dirty="0"/>
              </a:p>
            </p:txBody>
          </p:sp>
          <p:sp>
            <p:nvSpPr>
              <p:cNvPr id="15" name="Oval 17">
                <a:extLst>
                  <a:ext uri="{FF2B5EF4-FFF2-40B4-BE49-F238E27FC236}">
                    <a16:creationId xmlns:a16="http://schemas.microsoft.com/office/drawing/2014/main" id="{6D3531BA-73AE-43BE-9D9D-85ED5A475011}"/>
                  </a:ext>
                </a:extLst>
              </p:cNvPr>
              <p:cNvSpPr>
                <a:spLocks noChangeArrowheads="1"/>
              </p:cNvSpPr>
              <p:nvPr/>
            </p:nvSpPr>
            <p:spPr bwMode="auto">
              <a:xfrm>
                <a:off x="15322" y="4381"/>
                <a:ext cx="468" cy="468"/>
              </a:xfrm>
              <a:prstGeom prst="ellipse">
                <a:avLst/>
              </a:prstGeom>
              <a:solidFill>
                <a:srgbClr val="FFFFFF"/>
              </a:solidFill>
              <a:ln w="9525">
                <a:solidFill>
                  <a:srgbClr val="000000"/>
                </a:solidFill>
                <a:round/>
                <a:headEnd/>
                <a:tailEnd/>
              </a:ln>
            </p:spPr>
            <p:txBody>
              <a:bodyPr/>
              <a:lstStyle/>
              <a:p>
                <a:endParaRPr lang="en-US" dirty="0"/>
              </a:p>
            </p:txBody>
          </p:sp>
        </p:grpSp>
        <p:sp>
          <p:nvSpPr>
            <p:cNvPr id="9" name="Rectangle 18">
              <a:extLst>
                <a:ext uri="{FF2B5EF4-FFF2-40B4-BE49-F238E27FC236}">
                  <a16:creationId xmlns:a16="http://schemas.microsoft.com/office/drawing/2014/main" id="{065D8E3F-BC62-474D-AA78-D1FEFFB69656}"/>
                </a:ext>
              </a:extLst>
            </p:cNvPr>
            <p:cNvSpPr>
              <a:spLocks noChangeArrowheads="1"/>
            </p:cNvSpPr>
            <p:nvPr/>
          </p:nvSpPr>
          <p:spPr bwMode="auto">
            <a:xfrm>
              <a:off x="636" y="256"/>
              <a:ext cx="82" cy="370"/>
            </a:xfrm>
            <a:prstGeom prst="rect">
              <a:avLst/>
            </a:prstGeom>
            <a:solidFill>
              <a:srgbClr val="000000"/>
            </a:solidFill>
            <a:ln w="9525">
              <a:solidFill>
                <a:srgbClr val="000000"/>
              </a:solidFill>
              <a:miter lim="800000"/>
              <a:headEnd/>
              <a:tailEnd/>
            </a:ln>
          </p:spPr>
          <p:txBody>
            <a:bodyPr/>
            <a:lstStyle/>
            <a:p>
              <a:endParaRPr lang="en-US" dirty="0"/>
            </a:p>
          </p:txBody>
        </p:sp>
        <p:sp>
          <p:nvSpPr>
            <p:cNvPr id="10" name="Oval 19">
              <a:extLst>
                <a:ext uri="{FF2B5EF4-FFF2-40B4-BE49-F238E27FC236}">
                  <a16:creationId xmlns:a16="http://schemas.microsoft.com/office/drawing/2014/main" id="{6E39F912-6046-4226-9301-F7520B8935E9}"/>
                </a:ext>
              </a:extLst>
            </p:cNvPr>
            <p:cNvSpPr>
              <a:spLocks noChangeArrowheads="1"/>
            </p:cNvSpPr>
            <p:nvPr/>
          </p:nvSpPr>
          <p:spPr bwMode="auto">
            <a:xfrm>
              <a:off x="721" y="213"/>
              <a:ext cx="286" cy="357"/>
            </a:xfrm>
            <a:prstGeom prst="ellipse">
              <a:avLst/>
            </a:prstGeom>
            <a:solidFill>
              <a:srgbClr val="000000"/>
            </a:solidFill>
            <a:ln w="9525">
              <a:solidFill>
                <a:srgbClr val="000000"/>
              </a:solidFill>
              <a:round/>
              <a:headEnd/>
              <a:tailEnd/>
            </a:ln>
          </p:spPr>
          <p:txBody>
            <a:bodyPr/>
            <a:lstStyle/>
            <a:p>
              <a:endParaRPr lang="en-US" dirty="0"/>
            </a:p>
          </p:txBody>
        </p:sp>
        <p:sp>
          <p:nvSpPr>
            <p:cNvPr id="11" name="Oval 20">
              <a:extLst>
                <a:ext uri="{FF2B5EF4-FFF2-40B4-BE49-F238E27FC236}">
                  <a16:creationId xmlns:a16="http://schemas.microsoft.com/office/drawing/2014/main" id="{8CF1A625-C85B-4431-B18B-02E212F39373}"/>
                </a:ext>
              </a:extLst>
            </p:cNvPr>
            <p:cNvSpPr>
              <a:spLocks noChangeArrowheads="1"/>
            </p:cNvSpPr>
            <p:nvPr/>
          </p:nvSpPr>
          <p:spPr bwMode="auto">
            <a:xfrm>
              <a:off x="825" y="348"/>
              <a:ext cx="81" cy="102"/>
            </a:xfrm>
            <a:prstGeom prst="ellipse">
              <a:avLst/>
            </a:prstGeom>
            <a:solidFill>
              <a:srgbClr val="FFFFFF"/>
            </a:solidFill>
            <a:ln w="9525">
              <a:solidFill>
                <a:srgbClr val="000000"/>
              </a:solidFill>
              <a:round/>
              <a:headEnd/>
              <a:tailEnd/>
            </a:ln>
          </p:spPr>
          <p:txBody>
            <a:bodyPr/>
            <a:lstStyle/>
            <a:p>
              <a:endParaRPr lang="en-US" dirty="0"/>
            </a:p>
          </p:txBody>
        </p:sp>
        <p:sp>
          <p:nvSpPr>
            <p:cNvPr id="12" name="Oval 21">
              <a:extLst>
                <a:ext uri="{FF2B5EF4-FFF2-40B4-BE49-F238E27FC236}">
                  <a16:creationId xmlns:a16="http://schemas.microsoft.com/office/drawing/2014/main" id="{4084C46F-8DE0-475E-B7B5-9C07931F5F31}"/>
                </a:ext>
              </a:extLst>
            </p:cNvPr>
            <p:cNvSpPr>
              <a:spLocks noChangeArrowheads="1"/>
            </p:cNvSpPr>
            <p:nvPr/>
          </p:nvSpPr>
          <p:spPr bwMode="auto">
            <a:xfrm>
              <a:off x="821" y="111"/>
              <a:ext cx="82" cy="102"/>
            </a:xfrm>
            <a:prstGeom prst="ellipse">
              <a:avLst/>
            </a:prstGeom>
            <a:solidFill>
              <a:srgbClr val="000000"/>
            </a:solidFill>
            <a:ln w="9525">
              <a:solidFill>
                <a:srgbClr val="000000"/>
              </a:solidFill>
              <a:round/>
              <a:headEnd/>
              <a:tailEnd/>
            </a:ln>
          </p:spPr>
          <p:txBody>
            <a:bodyPr/>
            <a:lstStyle/>
            <a:p>
              <a:endParaRPr lang="en-US" dirty="0"/>
            </a:p>
          </p:txBody>
        </p:sp>
        <p:sp>
          <p:nvSpPr>
            <p:cNvPr id="13" name="WordArt 22">
              <a:extLst>
                <a:ext uri="{FF2B5EF4-FFF2-40B4-BE49-F238E27FC236}">
                  <a16:creationId xmlns:a16="http://schemas.microsoft.com/office/drawing/2014/main" id="{96AD63FC-753C-4FC6-9324-9DA8D719EFD1}"/>
                </a:ext>
              </a:extLst>
            </p:cNvPr>
            <p:cNvSpPr>
              <a:spLocks noChangeArrowheads="1" noChangeShapeType="1" noTextEdit="1"/>
            </p:cNvSpPr>
            <p:nvPr/>
          </p:nvSpPr>
          <p:spPr bwMode="auto">
            <a:xfrm>
              <a:off x="136" y="64"/>
              <a:ext cx="240" cy="576"/>
            </a:xfrm>
            <a:prstGeom prst="rect">
              <a:avLst/>
            </a:prstGeom>
          </p:spPr>
          <p:txBody>
            <a:bodyPr wrap="none" fromWordArt="1">
              <a:prstTxWarp prst="textPlain">
                <a:avLst>
                  <a:gd name="adj" fmla="val 50000"/>
                </a:avLst>
              </a:prstTxWarp>
            </a:bodyPr>
            <a:lstStyle/>
            <a:p>
              <a:r>
                <a:rPr lang="fa-IR" sz="3600" b="1" kern="10">
                  <a:ln w="9525">
                    <a:noFill/>
                    <a:round/>
                    <a:headEnd/>
                    <a:tailEnd/>
                  </a:ln>
                  <a:solidFill>
                    <a:srgbClr val="000000"/>
                  </a:solidFill>
                  <a:latin typeface="Times New Roman"/>
                  <a:cs typeface="Times New Roman"/>
                </a:rPr>
                <a:t>مجتمع</a:t>
              </a:r>
            </a:p>
            <a:p>
              <a:r>
                <a:rPr lang="fa-IR" sz="3600" b="1" kern="10">
                  <a:ln w="9525">
                    <a:noFill/>
                    <a:round/>
                    <a:headEnd/>
                    <a:tailEnd/>
                  </a:ln>
                  <a:solidFill>
                    <a:srgbClr val="000000"/>
                  </a:solidFill>
                  <a:latin typeface="Times New Roman"/>
                  <a:cs typeface="Times New Roman"/>
                </a:rPr>
                <a:t>فولاد</a:t>
              </a:r>
            </a:p>
            <a:p>
              <a:r>
                <a:rPr lang="fa-IR" sz="3600" b="1" kern="10">
                  <a:ln w="9525">
                    <a:noFill/>
                    <a:round/>
                    <a:headEnd/>
                    <a:tailEnd/>
                  </a:ln>
                  <a:solidFill>
                    <a:srgbClr val="000000"/>
                  </a:solidFill>
                  <a:latin typeface="Times New Roman"/>
                  <a:cs typeface="Times New Roman"/>
                </a:rPr>
                <a:t>مباركه</a:t>
              </a:r>
              <a:endParaRPr lang="en-US" sz="3600" b="1" kern="10" dirty="0">
                <a:ln w="9525">
                  <a:noFill/>
                  <a:round/>
                  <a:headEnd/>
                  <a:tailEnd/>
                </a:ln>
                <a:solidFill>
                  <a:srgbClr val="000000"/>
                </a:solidFill>
                <a:latin typeface="Times New Roman"/>
                <a:cs typeface="Times New Roman"/>
              </a:endParaRPr>
            </a:p>
          </p:txBody>
        </p:sp>
      </p:grpSp>
      <p:pic>
        <p:nvPicPr>
          <p:cNvPr id="20" name="Picture 3" descr="w0232ce">
            <a:extLst>
              <a:ext uri="{FF2B5EF4-FFF2-40B4-BE49-F238E27FC236}">
                <a16:creationId xmlns:a16="http://schemas.microsoft.com/office/drawing/2014/main" id="{9C902291-6440-44B7-A25B-763C6DF5B81E}"/>
              </a:ext>
            </a:extLst>
          </p:cNvPr>
          <p:cNvPicPr>
            <a:picLocks noChangeAspect="1" noChangeArrowheads="1"/>
          </p:cNvPicPr>
          <p:nvPr/>
        </p:nvPicPr>
        <p:blipFill>
          <a:blip r:embed="rId2" cstate="print"/>
          <a:srcRect b="18267"/>
          <a:stretch>
            <a:fillRect/>
          </a:stretch>
        </p:blipFill>
        <p:spPr bwMode="auto">
          <a:xfrm>
            <a:off x="519492" y="1940312"/>
            <a:ext cx="8069169" cy="1704701"/>
          </a:xfrm>
          <a:prstGeom prst="rect">
            <a:avLst/>
          </a:prstGeom>
          <a:noFill/>
          <a:ln w="9525">
            <a:noFill/>
            <a:miter lim="800000"/>
            <a:headEnd/>
            <a:tailEnd/>
          </a:ln>
        </p:spPr>
      </p:pic>
    </p:spTree>
    <p:extLst>
      <p:ext uri="{BB962C8B-B14F-4D97-AF65-F5344CB8AC3E}">
        <p14:creationId xmlns:p14="http://schemas.microsoft.com/office/powerpoint/2010/main" val="16676583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66910" y="253536"/>
            <a:ext cx="8043890" cy="727771"/>
          </a:xfrm>
        </p:spPr>
        <p:txBody>
          <a:bodyPr>
            <a:normAutofit/>
          </a:bodyPr>
          <a:lstStyle/>
          <a:p>
            <a:pPr algn="r"/>
            <a:r>
              <a:rPr lang="fa-IR" sz="3600" b="1" dirty="0"/>
              <a:t>برخی دلایل پارگی در تاندم</a:t>
            </a:r>
            <a:endParaRPr lang="en-US" sz="3600" b="1" dirty="0"/>
          </a:p>
        </p:txBody>
      </p:sp>
      <p:sp>
        <p:nvSpPr>
          <p:cNvPr id="3" name="Content Placeholder 2"/>
          <p:cNvSpPr>
            <a:spLocks noGrp="1"/>
          </p:cNvSpPr>
          <p:nvPr>
            <p:ph idx="1"/>
          </p:nvPr>
        </p:nvSpPr>
        <p:spPr>
          <a:xfrm>
            <a:off x="6188855" y="2051824"/>
            <a:ext cx="5081239" cy="3163127"/>
          </a:xfrm>
        </p:spPr>
        <p:txBody>
          <a:bodyPr>
            <a:normAutofit fontScale="25000" lnSpcReduction="20000"/>
          </a:bodyPr>
          <a:lstStyle/>
          <a:p>
            <a:pPr algn="just">
              <a:spcAft>
                <a:spcPts val="1200"/>
              </a:spcAft>
            </a:pPr>
            <a:r>
              <a:rPr lang="ar-SA" sz="5600" b="1" dirty="0">
                <a:cs typeface="+mj-cs"/>
              </a:rPr>
              <a:t>پارگی خط جوش ب</a:t>
            </a:r>
            <a:r>
              <a:rPr lang="fa-IR" sz="5600" b="1" dirty="0">
                <a:cs typeface="+mj-cs"/>
              </a:rPr>
              <a:t>ه </a:t>
            </a:r>
            <a:r>
              <a:rPr lang="ar-SA" sz="5600" b="1" dirty="0">
                <a:cs typeface="+mj-cs"/>
              </a:rPr>
              <a:t>دلیل کیفیت نامناسب جوش</a:t>
            </a:r>
            <a:endParaRPr lang="en-US" sz="5600" b="1" dirty="0">
              <a:cs typeface="+mj-cs"/>
            </a:endParaRPr>
          </a:p>
          <a:p>
            <a:pPr algn="just">
              <a:spcAft>
                <a:spcPts val="1200"/>
              </a:spcAft>
            </a:pPr>
            <a:r>
              <a:rPr lang="ar-SA" sz="5600" b="1" dirty="0">
                <a:cs typeface="+mj-cs"/>
              </a:rPr>
              <a:t>پارگی ورق هنگام عبور جوش ناشی از نوسانات نیرو و کشش ب</a:t>
            </a:r>
            <a:r>
              <a:rPr lang="fa-IR" sz="5600" b="1" dirty="0">
                <a:cs typeface="+mj-cs"/>
              </a:rPr>
              <a:t>ه </a:t>
            </a:r>
            <a:r>
              <a:rPr lang="ar-SA" sz="5600" b="1" dirty="0">
                <a:cs typeface="+mj-cs"/>
              </a:rPr>
              <a:t>دلیل اختلاف ضخامت سر و دم کلاف</a:t>
            </a:r>
            <a:r>
              <a:rPr lang="fa-IR" sz="5600" b="1" dirty="0">
                <a:cs typeface="+mj-cs"/>
              </a:rPr>
              <a:t> ورودي</a:t>
            </a:r>
            <a:r>
              <a:rPr lang="ar-SA" sz="5600" b="1" dirty="0">
                <a:cs typeface="+mj-cs"/>
              </a:rPr>
              <a:t> </a:t>
            </a:r>
            <a:endParaRPr lang="en-US" sz="5600" b="1" dirty="0">
              <a:cs typeface="+mj-cs"/>
            </a:endParaRPr>
          </a:p>
          <a:p>
            <a:pPr algn="just">
              <a:spcAft>
                <a:spcPts val="1200"/>
              </a:spcAft>
            </a:pPr>
            <a:r>
              <a:rPr lang="ar-SA" sz="5600" b="1" dirty="0">
                <a:cs typeface="+mj-cs"/>
              </a:rPr>
              <a:t>پارگی ورق هنگام عبور جوش ناشی از خرابی کناره ورق </a:t>
            </a:r>
            <a:r>
              <a:rPr lang="fa-IR" sz="5600" b="1" dirty="0">
                <a:cs typeface="+mj-cs"/>
              </a:rPr>
              <a:t>ورودي </a:t>
            </a:r>
            <a:r>
              <a:rPr lang="ar-SA" sz="5600" b="1" dirty="0">
                <a:cs typeface="+mj-cs"/>
              </a:rPr>
              <a:t>یا ناخالصی سر و دم </a:t>
            </a:r>
            <a:endParaRPr lang="fa-IR" sz="5600" b="1" dirty="0">
              <a:cs typeface="+mj-cs"/>
            </a:endParaRPr>
          </a:p>
          <a:p>
            <a:pPr>
              <a:spcAft>
                <a:spcPts val="1200"/>
              </a:spcAft>
            </a:pPr>
            <a:r>
              <a:rPr lang="ar-SA" sz="5600" b="1" dirty="0">
                <a:cs typeface="+mj-cs"/>
              </a:rPr>
              <a:t>خرابی کناره ورق</a:t>
            </a:r>
            <a:r>
              <a:rPr lang="fa-IR" sz="5600" b="1" dirty="0">
                <a:cs typeface="+mj-cs"/>
              </a:rPr>
              <a:t> (موج کناري يا بد تريم)</a:t>
            </a:r>
            <a:endParaRPr lang="en-US" sz="5600" b="1" dirty="0">
              <a:cs typeface="+mj-cs"/>
            </a:endParaRPr>
          </a:p>
          <a:p>
            <a:pPr>
              <a:spcAft>
                <a:spcPts val="1200"/>
              </a:spcAft>
            </a:pPr>
            <a:r>
              <a:rPr lang="fa-IR" sz="5600" b="1" dirty="0">
                <a:cs typeface="+mj-cs"/>
              </a:rPr>
              <a:t>وجود </a:t>
            </a:r>
            <a:r>
              <a:rPr lang="ar-SA" sz="5600" b="1" dirty="0">
                <a:cs typeface="+mj-cs"/>
              </a:rPr>
              <a:t>ناخالصی</a:t>
            </a:r>
            <a:r>
              <a:rPr lang="fa-IR" sz="5600" b="1" dirty="0">
                <a:cs typeface="+mj-cs"/>
              </a:rPr>
              <a:t> در ورق</a:t>
            </a:r>
            <a:endParaRPr lang="en-US" sz="5600" b="1" dirty="0">
              <a:cs typeface="+mj-cs"/>
            </a:endParaRPr>
          </a:p>
          <a:p>
            <a:pPr>
              <a:spcAft>
                <a:spcPts val="1200"/>
              </a:spcAft>
            </a:pPr>
            <a:r>
              <a:rPr lang="ar-SA" sz="5600" b="1" dirty="0">
                <a:cs typeface="+mj-cs"/>
              </a:rPr>
              <a:t>ضخامت</a:t>
            </a:r>
            <a:r>
              <a:rPr lang="fa-IR" sz="5600" b="1" dirty="0">
                <a:cs typeface="+mj-cs"/>
              </a:rPr>
              <a:t> خارج از رنج یا نوسان شدید ضخامت ورق ورودی</a:t>
            </a:r>
            <a:r>
              <a:rPr lang="ar-SA" sz="5600" b="1" dirty="0">
                <a:cs typeface="+mj-cs"/>
              </a:rPr>
              <a:t> </a:t>
            </a:r>
            <a:endParaRPr lang="en-US" sz="5600" b="1" dirty="0">
              <a:cs typeface="+mj-cs"/>
            </a:endParaRPr>
          </a:p>
          <a:p>
            <a:pPr>
              <a:spcAft>
                <a:spcPts val="1200"/>
              </a:spcAft>
            </a:pPr>
            <a:r>
              <a:rPr lang="ar-SA" sz="5600" b="1" dirty="0">
                <a:cs typeface="+mj-cs"/>
              </a:rPr>
              <a:t>جوش ناخواسته اسید شویی</a:t>
            </a:r>
            <a:endParaRPr lang="fa-IR" sz="5600" b="1" dirty="0">
              <a:cs typeface="+mj-cs"/>
            </a:endParaRPr>
          </a:p>
          <a:p>
            <a:pPr>
              <a:spcAft>
                <a:spcPts val="1200"/>
              </a:spcAft>
            </a:pPr>
            <a:endParaRPr lang="en-US" b="1" dirty="0">
              <a:cs typeface="+mj-cs"/>
            </a:endParaRPr>
          </a:p>
          <a:p>
            <a:pPr algn="just">
              <a:spcAft>
                <a:spcPts val="1200"/>
              </a:spcAft>
            </a:pPr>
            <a:endParaRPr lang="en-US" b="1" dirty="0">
              <a:cs typeface="+mj-cs"/>
            </a:endParaRPr>
          </a:p>
        </p:txBody>
      </p:sp>
      <p:sp>
        <p:nvSpPr>
          <p:cNvPr id="4" name="TextBox 3">
            <a:extLst>
              <a:ext uri="{FF2B5EF4-FFF2-40B4-BE49-F238E27FC236}">
                <a16:creationId xmlns:a16="http://schemas.microsoft.com/office/drawing/2014/main" id="{F96AA560-7103-4F56-982E-7D2166FFB36F}"/>
              </a:ext>
            </a:extLst>
          </p:cNvPr>
          <p:cNvSpPr txBox="1"/>
          <p:nvPr/>
        </p:nvSpPr>
        <p:spPr>
          <a:xfrm>
            <a:off x="936702" y="2397247"/>
            <a:ext cx="4683513" cy="2954655"/>
          </a:xfrm>
          <a:prstGeom prst="rect">
            <a:avLst/>
          </a:prstGeom>
          <a:noFill/>
        </p:spPr>
        <p:txBody>
          <a:bodyPr wrap="square" rtlCol="1">
            <a:spAutoFit/>
          </a:bodyPr>
          <a:lstStyle/>
          <a:p>
            <a:pPr marL="285750" indent="-285750" algn="r" rtl="1">
              <a:spcAft>
                <a:spcPts val="1200"/>
              </a:spcAft>
              <a:buFont typeface="Arial" panose="020B0604020202020204" pitchFamily="34" charset="0"/>
              <a:buChar char="•"/>
            </a:pPr>
            <a:r>
              <a:rPr lang="ar-SA" b="1" dirty="0">
                <a:cs typeface="+mj-cs"/>
              </a:rPr>
              <a:t>نوسان کشش به هنگام افزایش و کاهش سرعت</a:t>
            </a:r>
            <a:endParaRPr lang="en-US" b="1" dirty="0">
              <a:cs typeface="+mj-cs"/>
            </a:endParaRPr>
          </a:p>
          <a:p>
            <a:pPr marL="285750" indent="-285750" algn="r" rtl="1">
              <a:spcAft>
                <a:spcPts val="1200"/>
              </a:spcAft>
              <a:buFont typeface="Arial" panose="020B0604020202020204" pitchFamily="34" charset="0"/>
              <a:buChar char="•"/>
            </a:pPr>
            <a:r>
              <a:rPr lang="ar-SA" b="1" dirty="0">
                <a:cs typeface="+mj-cs"/>
              </a:rPr>
              <a:t>افت ناگهانی رفرنس سرعت </a:t>
            </a:r>
            <a:endParaRPr lang="en-US" b="1" dirty="0">
              <a:cs typeface="+mj-cs"/>
            </a:endParaRPr>
          </a:p>
          <a:p>
            <a:pPr marL="285750" indent="-285750" algn="r" rtl="1">
              <a:spcAft>
                <a:spcPts val="1200"/>
              </a:spcAft>
              <a:buFont typeface="Arial" panose="020B0604020202020204" pitchFamily="34" charset="0"/>
              <a:buChar char="•"/>
            </a:pPr>
            <a:r>
              <a:rPr lang="ar-SA" b="1" dirty="0">
                <a:cs typeface="+mj-cs"/>
              </a:rPr>
              <a:t>قطع ارتباط پروفیباس با درایوهای تنشن ریل</a:t>
            </a:r>
            <a:endParaRPr lang="en-US" b="1" dirty="0">
              <a:cs typeface="+mj-cs"/>
            </a:endParaRPr>
          </a:p>
          <a:p>
            <a:pPr marL="285750" indent="-285750" algn="r" rtl="1">
              <a:spcAft>
                <a:spcPts val="1200"/>
              </a:spcAft>
              <a:buFont typeface="Arial" panose="020B0604020202020204" pitchFamily="34" charset="0"/>
              <a:buChar char="•"/>
            </a:pPr>
            <a:r>
              <a:rPr lang="ar-SA" b="1" dirty="0">
                <a:cs typeface="+mj-cs"/>
              </a:rPr>
              <a:t>فعال نشدن </a:t>
            </a:r>
            <a:r>
              <a:rPr lang="en-US" b="1" dirty="0">
                <a:cs typeface="+mj-cs"/>
              </a:rPr>
              <a:t>ATC </a:t>
            </a:r>
          </a:p>
          <a:p>
            <a:pPr marL="285750" indent="-285750" algn="r" rtl="1">
              <a:spcAft>
                <a:spcPts val="1200"/>
              </a:spcAft>
              <a:buFont typeface="Arial" panose="020B0604020202020204" pitchFamily="34" charset="0"/>
              <a:buChar char="•"/>
            </a:pPr>
            <a:r>
              <a:rPr lang="fa-IR" b="1" dirty="0">
                <a:cs typeface="+mj-cs"/>
              </a:rPr>
              <a:t>ریست کلیه تریم ها یا باز شدن یک قفسه به هنگام نورد</a:t>
            </a:r>
            <a:endParaRPr lang="en-US" b="1" dirty="0">
              <a:cs typeface="+mj-cs"/>
            </a:endParaRPr>
          </a:p>
          <a:p>
            <a:pPr marL="285750" indent="-285750" algn="r" rtl="1">
              <a:spcAft>
                <a:spcPts val="1200"/>
              </a:spcAft>
              <a:buFont typeface="Arial" panose="020B0604020202020204" pitchFamily="34" charset="0"/>
              <a:buChar char="•"/>
            </a:pPr>
            <a:r>
              <a:rPr lang="ar-SA" b="1" dirty="0">
                <a:cs typeface="+mj-cs"/>
              </a:rPr>
              <a:t>اشکال در سیستم ضخامت سنج </a:t>
            </a:r>
            <a:endParaRPr lang="fa-IR" b="1" dirty="0">
              <a:cs typeface="+mj-cs"/>
            </a:endParaRPr>
          </a:p>
          <a:p>
            <a:endParaRPr lang="fa-IR" dirty="0">
              <a:cs typeface="+mj-cs"/>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B494BB1-CD51-479B-9E9F-1E36AE757CEB}"/>
              </a:ext>
            </a:extLst>
          </p:cNvPr>
          <p:cNvSpPr txBox="1"/>
          <p:nvPr/>
        </p:nvSpPr>
        <p:spPr>
          <a:xfrm>
            <a:off x="4473498" y="691374"/>
            <a:ext cx="6991814" cy="584775"/>
          </a:xfrm>
          <a:prstGeom prst="rect">
            <a:avLst/>
          </a:prstGeom>
          <a:noFill/>
        </p:spPr>
        <p:txBody>
          <a:bodyPr wrap="square" rtlCol="1">
            <a:spAutoFit/>
          </a:bodyPr>
          <a:lstStyle/>
          <a:p>
            <a:pPr algn="r"/>
            <a:r>
              <a:rPr lang="fa-IR" sz="3200" cap="all" dirty="0">
                <a:latin typeface="+mj-lt"/>
                <a:ea typeface="+mj-ea"/>
                <a:cs typeface="+mj-cs"/>
              </a:rPr>
              <a:t>اثرات و پیامدها:</a:t>
            </a:r>
          </a:p>
        </p:txBody>
      </p:sp>
      <p:sp>
        <p:nvSpPr>
          <p:cNvPr id="3" name="TextBox 2">
            <a:extLst>
              <a:ext uri="{FF2B5EF4-FFF2-40B4-BE49-F238E27FC236}">
                <a16:creationId xmlns:a16="http://schemas.microsoft.com/office/drawing/2014/main" id="{CFB25029-7908-41AB-AEA0-EAE1D6DD2F71}"/>
              </a:ext>
            </a:extLst>
          </p:cNvPr>
          <p:cNvSpPr txBox="1"/>
          <p:nvPr/>
        </p:nvSpPr>
        <p:spPr>
          <a:xfrm>
            <a:off x="1483112" y="1935629"/>
            <a:ext cx="9523142" cy="646331"/>
          </a:xfrm>
          <a:prstGeom prst="rect">
            <a:avLst/>
          </a:prstGeom>
          <a:noFill/>
        </p:spPr>
        <p:txBody>
          <a:bodyPr wrap="square" rtlCol="1" anchor="ctr">
            <a:spAutoFit/>
          </a:bodyPr>
          <a:lstStyle/>
          <a:p>
            <a:pPr algn="just" rtl="1"/>
            <a:r>
              <a:rPr lang="fa-IR" dirty="0">
                <a:latin typeface="Calibri" panose="020F0502020204030204" pitchFamily="34" charset="0"/>
                <a:cs typeface="B Nazanin" panose="00000400000000000000" pitchFamily="2" charset="-78"/>
              </a:rPr>
              <a:t>با توجه به حساس بودن از لحاظ امکان ایجاد خسارت در اثر پارگی ورق تغییرات هر چند اندک می تواند باعث خسارات زیادی چه به لحاظ تجهیزاتی و چه به لحاظ تولید گردد</a:t>
            </a:r>
          </a:p>
        </p:txBody>
      </p:sp>
      <p:sp>
        <p:nvSpPr>
          <p:cNvPr id="4" name="TextBox 3">
            <a:extLst>
              <a:ext uri="{FF2B5EF4-FFF2-40B4-BE49-F238E27FC236}">
                <a16:creationId xmlns:a16="http://schemas.microsoft.com/office/drawing/2014/main" id="{2C8215FF-7B39-4F10-8554-85BDB7F85286}"/>
              </a:ext>
            </a:extLst>
          </p:cNvPr>
          <p:cNvSpPr txBox="1"/>
          <p:nvPr/>
        </p:nvSpPr>
        <p:spPr>
          <a:xfrm>
            <a:off x="4473498" y="2949052"/>
            <a:ext cx="6991814" cy="584775"/>
          </a:xfrm>
          <a:prstGeom prst="rect">
            <a:avLst/>
          </a:prstGeom>
          <a:noFill/>
        </p:spPr>
        <p:txBody>
          <a:bodyPr wrap="square" rtlCol="1">
            <a:spAutoFit/>
          </a:bodyPr>
          <a:lstStyle/>
          <a:p>
            <a:pPr algn="r"/>
            <a:r>
              <a:rPr lang="fa-IR" sz="3200" cap="all" dirty="0">
                <a:latin typeface="+mj-lt"/>
                <a:ea typeface="+mj-ea"/>
                <a:cs typeface="+mj-cs"/>
              </a:rPr>
              <a:t>داده های موجود و سطح آمادگی دیجیتال:</a:t>
            </a:r>
          </a:p>
        </p:txBody>
      </p:sp>
      <p:sp>
        <p:nvSpPr>
          <p:cNvPr id="5" name="TextBox 4">
            <a:extLst>
              <a:ext uri="{FF2B5EF4-FFF2-40B4-BE49-F238E27FC236}">
                <a16:creationId xmlns:a16="http://schemas.microsoft.com/office/drawing/2014/main" id="{9761D38B-7BC9-4823-B604-2D2EEC3C065F}"/>
              </a:ext>
            </a:extLst>
          </p:cNvPr>
          <p:cNvSpPr txBox="1"/>
          <p:nvPr/>
        </p:nvSpPr>
        <p:spPr>
          <a:xfrm>
            <a:off x="1483112" y="3537378"/>
            <a:ext cx="9523142" cy="923330"/>
          </a:xfrm>
          <a:prstGeom prst="rect">
            <a:avLst/>
          </a:prstGeom>
          <a:noFill/>
        </p:spPr>
        <p:txBody>
          <a:bodyPr wrap="square" rtlCol="1" anchor="ctr">
            <a:spAutoFit/>
          </a:bodyPr>
          <a:lstStyle/>
          <a:p>
            <a:pPr algn="just" rtl="1"/>
            <a:r>
              <a:rPr lang="fa-IR" dirty="0">
                <a:latin typeface="Calibri" panose="020F0502020204030204" pitchFamily="34" charset="0"/>
                <a:cs typeface="B Nazanin" panose="00000400000000000000" pitchFamily="2" charset="-78"/>
              </a:rPr>
              <a:t>اکثر داده های فرایندی در لاگرهای خط تولید نگهداری می گردد.</a:t>
            </a:r>
          </a:p>
          <a:p>
            <a:pPr algn="r" rtl="1"/>
            <a:r>
              <a:rPr lang="fa-IR" dirty="0">
                <a:latin typeface="Calibri" panose="020F0502020204030204" pitchFamily="34" charset="0"/>
                <a:cs typeface="B Nazanin" panose="00000400000000000000" pitchFamily="2" charset="-78"/>
              </a:rPr>
              <a:t>بسیاری از داده ها در سیستم </a:t>
            </a:r>
            <a:r>
              <a:rPr lang="en-US" dirty="0">
                <a:latin typeface="Calibri" panose="020F0502020204030204" pitchFamily="34" charset="0"/>
                <a:cs typeface="B Nazanin" panose="00000400000000000000" pitchFamily="2" charset="-78"/>
              </a:rPr>
              <a:t>ERP </a:t>
            </a:r>
            <a:r>
              <a:rPr lang="fa-IR" dirty="0">
                <a:latin typeface="Calibri" panose="020F0502020204030204" pitchFamily="34" charset="0"/>
                <a:cs typeface="B Nazanin" panose="00000400000000000000" pitchFamily="2" charset="-78"/>
              </a:rPr>
              <a:t> آرشیو می گردد.</a:t>
            </a:r>
          </a:p>
          <a:p>
            <a:pPr algn="r" rtl="1"/>
            <a:r>
              <a:rPr lang="fa-IR" dirty="0">
                <a:latin typeface="Calibri" panose="020F0502020204030204" pitchFamily="34" charset="0"/>
                <a:cs typeface="B Nazanin" panose="00000400000000000000" pitchFamily="2" charset="-78"/>
              </a:rPr>
              <a:t>برخی از داده های فرایندی در لاگرهای خط تولید یا </a:t>
            </a:r>
            <a:r>
              <a:rPr lang="en-US" dirty="0">
                <a:latin typeface="Calibri" panose="020F0502020204030204" pitchFamily="34" charset="0"/>
                <a:cs typeface="B Nazanin" panose="00000400000000000000" pitchFamily="2" charset="-78"/>
              </a:rPr>
              <a:t>PLC </a:t>
            </a:r>
            <a:r>
              <a:rPr lang="fa-IR" dirty="0">
                <a:latin typeface="Calibri" panose="020F0502020204030204" pitchFamily="34" charset="0"/>
                <a:cs typeface="B Nazanin" panose="00000400000000000000" pitchFamily="2" charset="-78"/>
              </a:rPr>
              <a:t>ها هستند </a:t>
            </a:r>
          </a:p>
        </p:txBody>
      </p:sp>
      <p:pic>
        <p:nvPicPr>
          <p:cNvPr id="6" name="Picture 4">
            <a:extLst>
              <a:ext uri="{FF2B5EF4-FFF2-40B4-BE49-F238E27FC236}">
                <a16:creationId xmlns:a16="http://schemas.microsoft.com/office/drawing/2014/main" id="{D9FC6246-5307-4BDA-9843-2F19259FB9BB}"/>
              </a:ext>
            </a:extLst>
          </p:cNvPr>
          <p:cNvPicPr>
            <a:picLocks noChangeAspect="1" noChangeArrowheads="1"/>
          </p:cNvPicPr>
          <p:nvPr/>
        </p:nvPicPr>
        <p:blipFill>
          <a:blip r:embed="rId2" cstate="print"/>
          <a:srcRect l="48627" t="22449" r="22269" b="40457"/>
          <a:stretch>
            <a:fillRect/>
          </a:stretch>
        </p:blipFill>
        <p:spPr bwMode="auto">
          <a:xfrm>
            <a:off x="498087" y="2732243"/>
            <a:ext cx="4435475" cy="3179762"/>
          </a:xfrm>
          <a:prstGeom prst="rect">
            <a:avLst/>
          </a:prstGeom>
          <a:noFill/>
          <a:ln w="9525">
            <a:noFill/>
            <a:miter lim="800000"/>
            <a:headEnd/>
            <a:tailEnd/>
          </a:ln>
        </p:spPr>
      </p:pic>
    </p:spTree>
    <p:extLst>
      <p:ext uri="{BB962C8B-B14F-4D97-AF65-F5344CB8AC3E}">
        <p14:creationId xmlns:p14="http://schemas.microsoft.com/office/powerpoint/2010/main" val="1099141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524496" y="1785926"/>
            <a:ext cx="357190" cy="214314"/>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ECL</a:t>
            </a:r>
          </a:p>
        </p:txBody>
      </p:sp>
      <p:sp>
        <p:nvSpPr>
          <p:cNvPr id="6" name="Rectangle 5"/>
          <p:cNvSpPr/>
          <p:nvPr/>
        </p:nvSpPr>
        <p:spPr>
          <a:xfrm>
            <a:off x="6024562" y="1785926"/>
            <a:ext cx="357190" cy="214314"/>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BAP</a:t>
            </a:r>
          </a:p>
        </p:txBody>
      </p:sp>
      <p:sp>
        <p:nvSpPr>
          <p:cNvPr id="7" name="Rectangle 6"/>
          <p:cNvSpPr/>
          <p:nvPr/>
        </p:nvSpPr>
        <p:spPr>
          <a:xfrm>
            <a:off x="5524496" y="2071678"/>
            <a:ext cx="857256" cy="214314"/>
          </a:xfrm>
          <a:prstGeom prst="rect">
            <a:avLst/>
          </a:prstGeom>
          <a:solidFill>
            <a:schemeClr val="bg1">
              <a:lumMod val="85000"/>
            </a:schemeClr>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BOX1</a:t>
            </a:r>
          </a:p>
        </p:txBody>
      </p:sp>
      <p:sp>
        <p:nvSpPr>
          <p:cNvPr id="8" name="Rectangle 7"/>
          <p:cNvSpPr/>
          <p:nvPr/>
        </p:nvSpPr>
        <p:spPr>
          <a:xfrm>
            <a:off x="5524496" y="2285992"/>
            <a:ext cx="857256" cy="214314"/>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BOX2</a:t>
            </a:r>
          </a:p>
        </p:txBody>
      </p:sp>
      <p:sp>
        <p:nvSpPr>
          <p:cNvPr id="9" name="Rectangle 8"/>
          <p:cNvSpPr/>
          <p:nvPr/>
        </p:nvSpPr>
        <p:spPr>
          <a:xfrm>
            <a:off x="5095868" y="1785926"/>
            <a:ext cx="214314" cy="785818"/>
          </a:xfrm>
          <a:prstGeom prst="rect">
            <a:avLst/>
          </a:prstGeom>
          <a:no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defTabSz="914400" rtl="1" fontAlgn="base">
              <a:spcBef>
                <a:spcPct val="0"/>
              </a:spcBef>
              <a:spcAft>
                <a:spcPct val="0"/>
              </a:spcAft>
              <a:defRPr/>
            </a:pPr>
            <a:r>
              <a:rPr lang="fa-IR" sz="800" b="1" dirty="0">
                <a:solidFill>
                  <a:prstClr val="black"/>
                </a:solidFill>
                <a:latin typeface="Calibri"/>
                <a:cs typeface="B Titr" pitchFamily="2" charset="-78"/>
              </a:rPr>
              <a:t>انبار</a:t>
            </a:r>
            <a:endParaRPr lang="en-US" sz="800" b="1" dirty="0">
              <a:solidFill>
                <a:prstClr val="black"/>
              </a:solidFill>
              <a:latin typeface="Calibri"/>
              <a:cs typeface="B Titr" pitchFamily="2" charset="-78"/>
            </a:endParaRPr>
          </a:p>
        </p:txBody>
      </p:sp>
      <p:sp>
        <p:nvSpPr>
          <p:cNvPr id="11" name="Rectangle 10"/>
          <p:cNvSpPr/>
          <p:nvPr/>
        </p:nvSpPr>
        <p:spPr>
          <a:xfrm>
            <a:off x="7024694" y="1285860"/>
            <a:ext cx="428628" cy="214314"/>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TEM</a:t>
            </a:r>
          </a:p>
        </p:txBody>
      </p:sp>
      <p:sp>
        <p:nvSpPr>
          <p:cNvPr id="13" name="Rectangle 12"/>
          <p:cNvSpPr/>
          <p:nvPr/>
        </p:nvSpPr>
        <p:spPr>
          <a:xfrm>
            <a:off x="7024694" y="2071678"/>
            <a:ext cx="428628" cy="214314"/>
          </a:xfrm>
          <a:prstGeom prst="rect">
            <a:avLst/>
          </a:prstGeom>
          <a:solidFill>
            <a:schemeClr val="bg1">
              <a:lumMod val="85000"/>
            </a:schemeClr>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SKP1</a:t>
            </a:r>
          </a:p>
        </p:txBody>
      </p:sp>
      <p:sp>
        <p:nvSpPr>
          <p:cNvPr id="14" name="Rectangle 13"/>
          <p:cNvSpPr/>
          <p:nvPr/>
        </p:nvSpPr>
        <p:spPr>
          <a:xfrm>
            <a:off x="7024694" y="2857496"/>
            <a:ext cx="428628" cy="214314"/>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SKP2</a:t>
            </a:r>
          </a:p>
        </p:txBody>
      </p:sp>
      <p:sp>
        <p:nvSpPr>
          <p:cNvPr id="15" name="Rectangle 14"/>
          <p:cNvSpPr/>
          <p:nvPr/>
        </p:nvSpPr>
        <p:spPr>
          <a:xfrm>
            <a:off x="6596066" y="1500174"/>
            <a:ext cx="214314" cy="1357322"/>
          </a:xfrm>
          <a:prstGeom prst="rect">
            <a:avLst/>
          </a:prstGeom>
          <a:no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defTabSz="914400" rtl="1" fontAlgn="base">
              <a:spcBef>
                <a:spcPct val="0"/>
              </a:spcBef>
              <a:spcAft>
                <a:spcPct val="0"/>
              </a:spcAft>
              <a:defRPr/>
            </a:pPr>
            <a:r>
              <a:rPr lang="fa-IR" sz="800" b="1" dirty="0">
                <a:solidFill>
                  <a:prstClr val="black"/>
                </a:solidFill>
                <a:latin typeface="Calibri"/>
                <a:cs typeface="B Titr" pitchFamily="2" charset="-78"/>
              </a:rPr>
              <a:t>انبار</a:t>
            </a:r>
            <a:endParaRPr lang="en-US" sz="800" b="1" dirty="0">
              <a:solidFill>
                <a:prstClr val="black"/>
              </a:solidFill>
              <a:latin typeface="Calibri"/>
              <a:cs typeface="B Titr" pitchFamily="2" charset="-78"/>
            </a:endParaRPr>
          </a:p>
        </p:txBody>
      </p:sp>
      <p:sp>
        <p:nvSpPr>
          <p:cNvPr id="17" name="Rectangle 16"/>
          <p:cNvSpPr/>
          <p:nvPr/>
        </p:nvSpPr>
        <p:spPr>
          <a:xfrm>
            <a:off x="8596330" y="2500306"/>
            <a:ext cx="428628" cy="214314"/>
          </a:xfrm>
          <a:prstGeom prst="rect">
            <a:avLst/>
          </a:prstGeom>
          <a:solidFill>
            <a:schemeClr val="bg1">
              <a:lumMod val="85000"/>
            </a:schemeClr>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HG</a:t>
            </a:r>
          </a:p>
        </p:txBody>
      </p:sp>
      <p:sp>
        <p:nvSpPr>
          <p:cNvPr id="19" name="Rectangle 18"/>
          <p:cNvSpPr/>
          <p:nvPr/>
        </p:nvSpPr>
        <p:spPr>
          <a:xfrm>
            <a:off x="8596330" y="2786058"/>
            <a:ext cx="428628" cy="214314"/>
          </a:xfrm>
          <a:prstGeom prst="rect">
            <a:avLst/>
          </a:prstGeom>
          <a:solidFill>
            <a:schemeClr val="bg1">
              <a:lumMod val="85000"/>
            </a:schemeClr>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LG</a:t>
            </a:r>
          </a:p>
        </p:txBody>
      </p:sp>
      <p:sp>
        <p:nvSpPr>
          <p:cNvPr id="20" name="Rectangle 19"/>
          <p:cNvSpPr/>
          <p:nvPr/>
        </p:nvSpPr>
        <p:spPr>
          <a:xfrm>
            <a:off x="8596330" y="3071810"/>
            <a:ext cx="428628" cy="214314"/>
          </a:xfrm>
          <a:prstGeom prst="rect">
            <a:avLst/>
          </a:prstGeom>
          <a:solidFill>
            <a:schemeClr val="bg1">
              <a:lumMod val="85000"/>
            </a:schemeClr>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COR1</a:t>
            </a:r>
          </a:p>
        </p:txBody>
      </p:sp>
      <p:sp>
        <p:nvSpPr>
          <p:cNvPr id="23" name="Rectangle 22"/>
          <p:cNvSpPr/>
          <p:nvPr/>
        </p:nvSpPr>
        <p:spPr>
          <a:xfrm>
            <a:off x="8381952" y="1500174"/>
            <a:ext cx="428692" cy="214314"/>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ETL</a:t>
            </a:r>
          </a:p>
        </p:txBody>
      </p:sp>
      <p:sp>
        <p:nvSpPr>
          <p:cNvPr id="25" name="Rectangle 24"/>
          <p:cNvSpPr/>
          <p:nvPr/>
        </p:nvSpPr>
        <p:spPr>
          <a:xfrm>
            <a:off x="9382084" y="1357298"/>
            <a:ext cx="428628" cy="214314"/>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TSL1</a:t>
            </a:r>
          </a:p>
        </p:txBody>
      </p:sp>
      <p:sp>
        <p:nvSpPr>
          <p:cNvPr id="26" name="Rectangle 25"/>
          <p:cNvSpPr/>
          <p:nvPr/>
        </p:nvSpPr>
        <p:spPr>
          <a:xfrm>
            <a:off x="9382084" y="1643050"/>
            <a:ext cx="428692" cy="214314"/>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TSL2</a:t>
            </a:r>
          </a:p>
        </p:txBody>
      </p:sp>
      <p:sp>
        <p:nvSpPr>
          <p:cNvPr id="28" name="Rectangle 27"/>
          <p:cNvSpPr/>
          <p:nvPr/>
        </p:nvSpPr>
        <p:spPr>
          <a:xfrm>
            <a:off x="8596330" y="3357562"/>
            <a:ext cx="428628" cy="214314"/>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COR2</a:t>
            </a:r>
          </a:p>
        </p:txBody>
      </p:sp>
      <p:sp>
        <p:nvSpPr>
          <p:cNvPr id="29" name="Rectangle 28"/>
          <p:cNvSpPr/>
          <p:nvPr/>
        </p:nvSpPr>
        <p:spPr>
          <a:xfrm>
            <a:off x="8596330" y="3643314"/>
            <a:ext cx="428628" cy="214314"/>
          </a:xfrm>
          <a:prstGeom prst="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COR3</a:t>
            </a:r>
          </a:p>
        </p:txBody>
      </p:sp>
      <p:sp>
        <p:nvSpPr>
          <p:cNvPr id="30" name="Rectangle 29"/>
          <p:cNvSpPr/>
          <p:nvPr/>
        </p:nvSpPr>
        <p:spPr>
          <a:xfrm>
            <a:off x="8596330" y="3929066"/>
            <a:ext cx="428628" cy="214314"/>
          </a:xfrm>
          <a:prstGeom prst="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COR4</a:t>
            </a:r>
          </a:p>
        </p:txBody>
      </p:sp>
      <p:sp>
        <p:nvSpPr>
          <p:cNvPr id="32" name="Rectangle 31"/>
          <p:cNvSpPr/>
          <p:nvPr/>
        </p:nvSpPr>
        <p:spPr>
          <a:xfrm>
            <a:off x="8953520" y="1428736"/>
            <a:ext cx="214346" cy="357190"/>
          </a:xfrm>
          <a:prstGeom prst="rect">
            <a:avLst/>
          </a:prstGeom>
          <a:no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defTabSz="914400" rtl="1" fontAlgn="base">
              <a:spcBef>
                <a:spcPct val="0"/>
              </a:spcBef>
              <a:spcAft>
                <a:spcPct val="0"/>
              </a:spcAft>
              <a:defRPr/>
            </a:pPr>
            <a:r>
              <a:rPr lang="fa-IR" sz="800" b="1" dirty="0">
                <a:solidFill>
                  <a:prstClr val="black"/>
                </a:solidFill>
                <a:latin typeface="Calibri"/>
                <a:cs typeface="B Titr" pitchFamily="2" charset="-78"/>
              </a:rPr>
              <a:t>انبار</a:t>
            </a:r>
            <a:endParaRPr lang="en-US" sz="800" b="1" dirty="0">
              <a:solidFill>
                <a:prstClr val="black"/>
              </a:solidFill>
              <a:latin typeface="Calibri"/>
              <a:cs typeface="B Titr" pitchFamily="2" charset="-78"/>
            </a:endParaRPr>
          </a:p>
        </p:txBody>
      </p:sp>
      <p:sp>
        <p:nvSpPr>
          <p:cNvPr id="36" name="Rectangle 35"/>
          <p:cNvSpPr/>
          <p:nvPr/>
        </p:nvSpPr>
        <p:spPr>
          <a:xfrm>
            <a:off x="2881290" y="1928802"/>
            <a:ext cx="428628" cy="214314"/>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PIC1</a:t>
            </a:r>
          </a:p>
        </p:txBody>
      </p:sp>
      <p:sp>
        <p:nvSpPr>
          <p:cNvPr id="37" name="Rectangle 36"/>
          <p:cNvSpPr/>
          <p:nvPr/>
        </p:nvSpPr>
        <p:spPr>
          <a:xfrm>
            <a:off x="2881290" y="2214554"/>
            <a:ext cx="428628" cy="214314"/>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PIC2</a:t>
            </a:r>
          </a:p>
        </p:txBody>
      </p:sp>
      <p:sp>
        <p:nvSpPr>
          <p:cNvPr id="42" name="Rectangle 41"/>
          <p:cNvSpPr/>
          <p:nvPr/>
        </p:nvSpPr>
        <p:spPr>
          <a:xfrm>
            <a:off x="3952860" y="1928802"/>
            <a:ext cx="428628" cy="214314"/>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SRM</a:t>
            </a:r>
          </a:p>
        </p:txBody>
      </p:sp>
      <p:sp>
        <p:nvSpPr>
          <p:cNvPr id="43" name="Rectangle 42"/>
          <p:cNvSpPr/>
          <p:nvPr/>
        </p:nvSpPr>
        <p:spPr>
          <a:xfrm>
            <a:off x="3952860" y="2214554"/>
            <a:ext cx="857256" cy="214314"/>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TAM</a:t>
            </a:r>
          </a:p>
        </p:txBody>
      </p:sp>
      <p:sp>
        <p:nvSpPr>
          <p:cNvPr id="45" name="Rectangle 44"/>
          <p:cNvSpPr/>
          <p:nvPr/>
        </p:nvSpPr>
        <p:spPr>
          <a:xfrm>
            <a:off x="3524232" y="1928802"/>
            <a:ext cx="214314" cy="500066"/>
          </a:xfrm>
          <a:prstGeom prst="rect">
            <a:avLst/>
          </a:prstGeom>
          <a:no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defTabSz="914400" rtl="1" fontAlgn="base">
              <a:spcBef>
                <a:spcPct val="0"/>
              </a:spcBef>
              <a:spcAft>
                <a:spcPct val="0"/>
              </a:spcAft>
              <a:defRPr/>
            </a:pPr>
            <a:r>
              <a:rPr lang="fa-IR" sz="800" b="1" dirty="0">
                <a:solidFill>
                  <a:prstClr val="black"/>
                </a:solidFill>
                <a:latin typeface="Calibri"/>
                <a:cs typeface="B Titr" pitchFamily="2" charset="-78"/>
              </a:rPr>
              <a:t>انبار</a:t>
            </a:r>
            <a:endParaRPr lang="en-US" sz="800" b="1" dirty="0">
              <a:solidFill>
                <a:prstClr val="black"/>
              </a:solidFill>
              <a:latin typeface="Calibri"/>
              <a:cs typeface="B Titr" pitchFamily="2" charset="-78"/>
            </a:endParaRPr>
          </a:p>
        </p:txBody>
      </p:sp>
      <p:sp>
        <p:nvSpPr>
          <p:cNvPr id="46" name="Rectangle 45"/>
          <p:cNvSpPr/>
          <p:nvPr/>
        </p:nvSpPr>
        <p:spPr>
          <a:xfrm>
            <a:off x="4524364" y="1928802"/>
            <a:ext cx="357190" cy="214314"/>
          </a:xfrm>
          <a:prstGeom prst="rect">
            <a:avLst/>
          </a:prstGeom>
          <a:no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defTabSz="914400" rtl="1" fontAlgn="base">
              <a:spcBef>
                <a:spcPct val="0"/>
              </a:spcBef>
              <a:spcAft>
                <a:spcPct val="0"/>
              </a:spcAft>
              <a:defRPr/>
            </a:pPr>
            <a:r>
              <a:rPr lang="fa-IR" sz="800" b="1" dirty="0">
                <a:solidFill>
                  <a:prstClr val="black"/>
                </a:solidFill>
                <a:latin typeface="Calibri"/>
                <a:cs typeface="B Titr" pitchFamily="2" charset="-78"/>
              </a:rPr>
              <a:t>انبار</a:t>
            </a:r>
            <a:endParaRPr lang="en-US" sz="800" b="1" dirty="0">
              <a:solidFill>
                <a:prstClr val="black"/>
              </a:solidFill>
              <a:latin typeface="Calibri"/>
              <a:cs typeface="B Titr" pitchFamily="2" charset="-78"/>
            </a:endParaRPr>
          </a:p>
        </p:txBody>
      </p:sp>
      <p:cxnSp>
        <p:nvCxnSpPr>
          <p:cNvPr id="50" name="Elbow Connector 49"/>
          <p:cNvCxnSpPr/>
          <p:nvPr/>
        </p:nvCxnSpPr>
        <p:spPr>
          <a:xfrm flipV="1">
            <a:off x="3738546" y="2000240"/>
            <a:ext cx="214314" cy="142876"/>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3" name="Elbow Connector 52"/>
          <p:cNvCxnSpPr>
            <a:stCxn id="82" idx="3"/>
            <a:endCxn id="435" idx="1"/>
          </p:cNvCxnSpPr>
          <p:nvPr/>
        </p:nvCxnSpPr>
        <p:spPr>
          <a:xfrm>
            <a:off x="2238348" y="2143117"/>
            <a:ext cx="214314" cy="35719"/>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0" name="Elbow Connector 59"/>
          <p:cNvCxnSpPr/>
          <p:nvPr/>
        </p:nvCxnSpPr>
        <p:spPr>
          <a:xfrm>
            <a:off x="7453322" y="2214554"/>
            <a:ext cx="357190" cy="1588"/>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1" name="Elbow Connector 60"/>
          <p:cNvCxnSpPr>
            <a:stCxn id="11" idx="3"/>
            <a:endCxn id="23" idx="1"/>
          </p:cNvCxnSpPr>
          <p:nvPr/>
        </p:nvCxnSpPr>
        <p:spPr>
          <a:xfrm>
            <a:off x="7453322" y="1393017"/>
            <a:ext cx="928630" cy="214314"/>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2" name="Elbow Connector 61"/>
          <p:cNvCxnSpPr>
            <a:stCxn id="7" idx="3"/>
            <a:endCxn id="15" idx="1"/>
          </p:cNvCxnSpPr>
          <p:nvPr/>
        </p:nvCxnSpPr>
        <p:spPr>
          <a:xfrm>
            <a:off x="6381752" y="2178835"/>
            <a:ext cx="214314" cy="1588"/>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2" name="Pentagon 81"/>
          <p:cNvSpPr/>
          <p:nvPr/>
        </p:nvSpPr>
        <p:spPr>
          <a:xfrm>
            <a:off x="1595406" y="1928802"/>
            <a:ext cx="642942" cy="428628"/>
          </a:xfrm>
          <a:prstGeom prst="homePlate">
            <a:avLst/>
          </a:prstGeom>
          <a:solidFill>
            <a:schemeClr val="accent6">
              <a:lumMod val="40000"/>
              <a:lumOff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rtl="1" fontAlgn="base">
              <a:spcBef>
                <a:spcPct val="0"/>
              </a:spcBef>
              <a:spcAft>
                <a:spcPct val="0"/>
              </a:spcAft>
              <a:defRPr/>
            </a:pPr>
            <a:r>
              <a:rPr lang="fa-IR" sz="800" b="1" dirty="0">
                <a:solidFill>
                  <a:prstClr val="black"/>
                </a:solidFill>
                <a:latin typeface="Calibri"/>
                <a:cs typeface="Arial" panose="020B0604020202020204" pitchFamily="34" charset="0"/>
              </a:rPr>
              <a:t>تولید کلاف گرم</a:t>
            </a:r>
            <a:endParaRPr lang="en-US" sz="800" b="1" dirty="0">
              <a:solidFill>
                <a:prstClr val="black"/>
              </a:solidFill>
              <a:latin typeface="Calibri"/>
            </a:endParaRPr>
          </a:p>
        </p:txBody>
      </p:sp>
      <p:sp>
        <p:nvSpPr>
          <p:cNvPr id="91" name="Rectangle 90"/>
          <p:cNvSpPr/>
          <p:nvPr/>
        </p:nvSpPr>
        <p:spPr>
          <a:xfrm>
            <a:off x="6098568" y="5677709"/>
            <a:ext cx="571504" cy="285752"/>
          </a:xfrm>
          <a:prstGeom prst="rect">
            <a:avLst/>
          </a:prstGeom>
          <a:solidFill>
            <a:srgbClr val="FFFF00"/>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rtl="1" fontAlgn="base">
              <a:spcBef>
                <a:spcPct val="0"/>
              </a:spcBef>
              <a:spcAft>
                <a:spcPct val="0"/>
              </a:spcAft>
              <a:defRPr/>
            </a:pPr>
            <a:r>
              <a:rPr lang="fa-IR" sz="800" b="1" dirty="0">
                <a:solidFill>
                  <a:prstClr val="black"/>
                </a:solidFill>
                <a:latin typeface="Calibri"/>
                <a:cs typeface="Arial" panose="020B0604020202020204" pitchFamily="34" charset="0"/>
              </a:rPr>
              <a:t>انبارداري </a:t>
            </a:r>
            <a:r>
              <a:rPr lang="en-US" sz="800" b="1" dirty="0">
                <a:solidFill>
                  <a:prstClr val="black"/>
                </a:solidFill>
                <a:latin typeface="Calibri"/>
              </a:rPr>
              <a:t>Unpack</a:t>
            </a:r>
          </a:p>
        </p:txBody>
      </p:sp>
      <p:sp>
        <p:nvSpPr>
          <p:cNvPr id="92" name="Rectangle 91"/>
          <p:cNvSpPr/>
          <p:nvPr/>
        </p:nvSpPr>
        <p:spPr>
          <a:xfrm>
            <a:off x="6884386" y="5677709"/>
            <a:ext cx="428628" cy="285752"/>
          </a:xfrm>
          <a:prstGeom prst="rect">
            <a:avLst/>
          </a:prstGeom>
          <a:solidFill>
            <a:srgbClr val="FFFF00"/>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Pack</a:t>
            </a:r>
          </a:p>
        </p:txBody>
      </p:sp>
      <p:sp>
        <p:nvSpPr>
          <p:cNvPr id="93" name="Rectangle 92"/>
          <p:cNvSpPr/>
          <p:nvPr/>
        </p:nvSpPr>
        <p:spPr>
          <a:xfrm>
            <a:off x="7527329" y="5677709"/>
            <a:ext cx="428627" cy="285752"/>
          </a:xfrm>
          <a:prstGeom prst="rect">
            <a:avLst/>
          </a:prstGeom>
          <a:solidFill>
            <a:srgbClr val="FFFF00"/>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Load</a:t>
            </a:r>
          </a:p>
        </p:txBody>
      </p:sp>
      <p:cxnSp>
        <p:nvCxnSpPr>
          <p:cNvPr id="143" name="Elbow Connector 142"/>
          <p:cNvCxnSpPr>
            <a:stCxn id="93" idx="3"/>
            <a:endCxn id="148" idx="1"/>
          </p:cNvCxnSpPr>
          <p:nvPr/>
        </p:nvCxnSpPr>
        <p:spPr>
          <a:xfrm>
            <a:off x="7955956" y="5820585"/>
            <a:ext cx="285753" cy="1588"/>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35" name="Rectangle 434"/>
          <p:cNvSpPr/>
          <p:nvPr/>
        </p:nvSpPr>
        <p:spPr>
          <a:xfrm>
            <a:off x="2452662" y="1928802"/>
            <a:ext cx="214314" cy="500066"/>
          </a:xfrm>
          <a:prstGeom prst="rect">
            <a:avLst/>
          </a:prstGeom>
          <a:no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defTabSz="914400" rtl="1" fontAlgn="base">
              <a:spcBef>
                <a:spcPct val="0"/>
              </a:spcBef>
              <a:spcAft>
                <a:spcPct val="0"/>
              </a:spcAft>
              <a:defRPr/>
            </a:pPr>
            <a:r>
              <a:rPr lang="fa-IR" sz="800" b="1" dirty="0">
                <a:solidFill>
                  <a:prstClr val="black"/>
                </a:solidFill>
                <a:latin typeface="Calibri"/>
                <a:cs typeface="B Titr" pitchFamily="2" charset="-78"/>
              </a:rPr>
              <a:t>انبار</a:t>
            </a:r>
            <a:endParaRPr lang="en-US" sz="800" b="1" dirty="0">
              <a:solidFill>
                <a:prstClr val="black"/>
              </a:solidFill>
              <a:latin typeface="Calibri"/>
              <a:cs typeface="B Titr" pitchFamily="2" charset="-78"/>
            </a:endParaRPr>
          </a:p>
        </p:txBody>
      </p:sp>
      <p:cxnSp>
        <p:nvCxnSpPr>
          <p:cNvPr id="578" name="Elbow Connector 577"/>
          <p:cNvCxnSpPr>
            <a:stCxn id="43" idx="3"/>
            <a:endCxn id="9" idx="1"/>
          </p:cNvCxnSpPr>
          <p:nvPr/>
        </p:nvCxnSpPr>
        <p:spPr>
          <a:xfrm flipV="1">
            <a:off x="4810116" y="2178835"/>
            <a:ext cx="285752" cy="142876"/>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89" name="Elbow Connector 588"/>
          <p:cNvCxnSpPr>
            <a:stCxn id="17" idx="3"/>
            <a:endCxn id="205" idx="1"/>
          </p:cNvCxnSpPr>
          <p:nvPr/>
        </p:nvCxnSpPr>
        <p:spPr>
          <a:xfrm>
            <a:off x="9024958" y="2607463"/>
            <a:ext cx="357190" cy="642942"/>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01" name="Elbow Connector 577"/>
          <p:cNvCxnSpPr/>
          <p:nvPr/>
        </p:nvCxnSpPr>
        <p:spPr>
          <a:xfrm flipH="1" flipV="1">
            <a:off x="7167570" y="1928803"/>
            <a:ext cx="214314" cy="250033"/>
          </a:xfrm>
          <a:prstGeom prst="bentConnector4">
            <a:avLst>
              <a:gd name="adj1" fmla="val -106666"/>
              <a:gd name="adj2" fmla="val 71429"/>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1" name="Rectangle 80"/>
          <p:cNvSpPr/>
          <p:nvPr/>
        </p:nvSpPr>
        <p:spPr>
          <a:xfrm>
            <a:off x="6180598" y="4391824"/>
            <a:ext cx="571504" cy="214314"/>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GAL</a:t>
            </a:r>
          </a:p>
        </p:txBody>
      </p:sp>
      <p:sp>
        <p:nvSpPr>
          <p:cNvPr id="84" name="Rectangle 83"/>
          <p:cNvSpPr/>
          <p:nvPr/>
        </p:nvSpPr>
        <p:spPr>
          <a:xfrm>
            <a:off x="5751970" y="4320386"/>
            <a:ext cx="214314" cy="357190"/>
          </a:xfrm>
          <a:prstGeom prst="rect">
            <a:avLst/>
          </a:prstGeom>
          <a:no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defTabSz="914400" rtl="1" fontAlgn="base">
              <a:spcBef>
                <a:spcPct val="0"/>
              </a:spcBef>
              <a:spcAft>
                <a:spcPct val="0"/>
              </a:spcAft>
              <a:defRPr/>
            </a:pPr>
            <a:r>
              <a:rPr lang="fa-IR" sz="800" b="1" dirty="0">
                <a:solidFill>
                  <a:prstClr val="black"/>
                </a:solidFill>
                <a:latin typeface="Calibri"/>
                <a:cs typeface="B Titr" pitchFamily="2" charset="-78"/>
              </a:rPr>
              <a:t>انبار</a:t>
            </a:r>
            <a:endParaRPr lang="en-US" sz="800" b="1" dirty="0">
              <a:solidFill>
                <a:prstClr val="black"/>
              </a:solidFill>
              <a:latin typeface="Calibri"/>
              <a:cs typeface="B Titr" pitchFamily="2" charset="-78"/>
            </a:endParaRPr>
          </a:p>
        </p:txBody>
      </p:sp>
      <p:cxnSp>
        <p:nvCxnSpPr>
          <p:cNvPr id="118" name="Elbow Connector 577"/>
          <p:cNvCxnSpPr>
            <a:stCxn id="9" idx="3"/>
            <a:endCxn id="84" idx="1"/>
          </p:cNvCxnSpPr>
          <p:nvPr/>
        </p:nvCxnSpPr>
        <p:spPr>
          <a:xfrm>
            <a:off x="5310182" y="2178835"/>
            <a:ext cx="441788" cy="2320146"/>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8" name="Rectangle 107"/>
          <p:cNvSpPr/>
          <p:nvPr/>
        </p:nvSpPr>
        <p:spPr>
          <a:xfrm>
            <a:off x="7810512" y="1285860"/>
            <a:ext cx="214314" cy="1571636"/>
          </a:xfrm>
          <a:prstGeom prst="rect">
            <a:avLst/>
          </a:prstGeom>
          <a:no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defTabSz="914400" rtl="1" fontAlgn="base">
              <a:spcBef>
                <a:spcPct val="0"/>
              </a:spcBef>
              <a:spcAft>
                <a:spcPct val="0"/>
              </a:spcAft>
              <a:defRPr/>
            </a:pPr>
            <a:r>
              <a:rPr lang="fa-IR" sz="800" b="1" dirty="0">
                <a:solidFill>
                  <a:prstClr val="black"/>
                </a:solidFill>
                <a:latin typeface="Calibri"/>
                <a:cs typeface="B Titr" pitchFamily="2" charset="-78"/>
              </a:rPr>
              <a:t>انبار</a:t>
            </a:r>
            <a:endParaRPr lang="en-US" sz="800" b="1" dirty="0">
              <a:solidFill>
                <a:prstClr val="black"/>
              </a:solidFill>
              <a:latin typeface="Calibri"/>
              <a:cs typeface="B Titr" pitchFamily="2" charset="-78"/>
            </a:endParaRPr>
          </a:p>
        </p:txBody>
      </p:sp>
      <p:cxnSp>
        <p:nvCxnSpPr>
          <p:cNvPr id="117" name="Elbow Connector 116"/>
          <p:cNvCxnSpPr>
            <a:stCxn id="108" idx="3"/>
            <a:endCxn id="17" idx="1"/>
          </p:cNvCxnSpPr>
          <p:nvPr/>
        </p:nvCxnSpPr>
        <p:spPr>
          <a:xfrm>
            <a:off x="8024826" y="2071679"/>
            <a:ext cx="571504" cy="535785"/>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6" name="Rectangle 175"/>
          <p:cNvSpPr/>
          <p:nvPr/>
        </p:nvSpPr>
        <p:spPr>
          <a:xfrm>
            <a:off x="8180862" y="4391824"/>
            <a:ext cx="500066" cy="214314"/>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CCL</a:t>
            </a:r>
          </a:p>
        </p:txBody>
      </p:sp>
      <p:cxnSp>
        <p:nvCxnSpPr>
          <p:cNvPr id="177" name="Elbow Connector 577"/>
          <p:cNvCxnSpPr>
            <a:stCxn id="176" idx="3"/>
            <a:endCxn id="142" idx="1"/>
          </p:cNvCxnSpPr>
          <p:nvPr/>
        </p:nvCxnSpPr>
        <p:spPr>
          <a:xfrm>
            <a:off x="8680928" y="4498981"/>
            <a:ext cx="214314" cy="1588"/>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0" name="Elbow Connector 577"/>
          <p:cNvCxnSpPr>
            <a:stCxn id="81" idx="3"/>
            <a:endCxn id="141" idx="0"/>
          </p:cNvCxnSpPr>
          <p:nvPr/>
        </p:nvCxnSpPr>
        <p:spPr>
          <a:xfrm>
            <a:off x="6752102" y="4498982"/>
            <a:ext cx="285752" cy="178595"/>
          </a:xfrm>
          <a:prstGeom prst="bentConnector2">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7" name="Elbow Connector 106"/>
          <p:cNvCxnSpPr>
            <a:stCxn id="46" idx="3"/>
          </p:cNvCxnSpPr>
          <p:nvPr/>
        </p:nvCxnSpPr>
        <p:spPr>
          <a:xfrm flipV="1">
            <a:off x="4881554" y="1857365"/>
            <a:ext cx="642942" cy="178594"/>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9" name="Elbow Connector 108"/>
          <p:cNvCxnSpPr>
            <a:stCxn id="42" idx="3"/>
            <a:endCxn id="46" idx="1"/>
          </p:cNvCxnSpPr>
          <p:nvPr/>
        </p:nvCxnSpPr>
        <p:spPr>
          <a:xfrm>
            <a:off x="4381488" y="2035959"/>
            <a:ext cx="142876" cy="1588"/>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0" name="Elbow Connector 109"/>
          <p:cNvCxnSpPr/>
          <p:nvPr/>
        </p:nvCxnSpPr>
        <p:spPr>
          <a:xfrm>
            <a:off x="3738546" y="2143116"/>
            <a:ext cx="214314" cy="142876"/>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1" name="Elbow Connector 110"/>
          <p:cNvCxnSpPr/>
          <p:nvPr/>
        </p:nvCxnSpPr>
        <p:spPr>
          <a:xfrm flipV="1">
            <a:off x="3309918" y="2143116"/>
            <a:ext cx="214314" cy="142876"/>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2" name="Elbow Connector 111"/>
          <p:cNvCxnSpPr/>
          <p:nvPr/>
        </p:nvCxnSpPr>
        <p:spPr>
          <a:xfrm>
            <a:off x="3309918" y="2000240"/>
            <a:ext cx="214314" cy="142876"/>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5" name="Elbow Connector 114"/>
          <p:cNvCxnSpPr/>
          <p:nvPr/>
        </p:nvCxnSpPr>
        <p:spPr>
          <a:xfrm>
            <a:off x="2666976" y="2143116"/>
            <a:ext cx="214314" cy="142876"/>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6" name="Elbow Connector 115"/>
          <p:cNvCxnSpPr/>
          <p:nvPr/>
        </p:nvCxnSpPr>
        <p:spPr>
          <a:xfrm flipV="1">
            <a:off x="2666976" y="2000240"/>
            <a:ext cx="214314" cy="142876"/>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9" name="Elbow Connector 188"/>
          <p:cNvCxnSpPr>
            <a:stCxn id="9" idx="3"/>
            <a:endCxn id="7" idx="1"/>
          </p:cNvCxnSpPr>
          <p:nvPr/>
        </p:nvCxnSpPr>
        <p:spPr>
          <a:xfrm>
            <a:off x="5310182" y="2178835"/>
            <a:ext cx="214314" cy="1588"/>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2" name="Elbow Connector 191"/>
          <p:cNvCxnSpPr>
            <a:stCxn id="9" idx="3"/>
            <a:endCxn id="8" idx="1"/>
          </p:cNvCxnSpPr>
          <p:nvPr/>
        </p:nvCxnSpPr>
        <p:spPr>
          <a:xfrm>
            <a:off x="5310182" y="2178835"/>
            <a:ext cx="214314" cy="214314"/>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1" name="Elbow Connector 200"/>
          <p:cNvCxnSpPr>
            <a:stCxn id="6" idx="3"/>
            <a:endCxn id="11" idx="1"/>
          </p:cNvCxnSpPr>
          <p:nvPr/>
        </p:nvCxnSpPr>
        <p:spPr>
          <a:xfrm flipV="1">
            <a:off x="6381752" y="1393017"/>
            <a:ext cx="642942" cy="500066"/>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4" name="Elbow Connector 203"/>
          <p:cNvCxnSpPr>
            <a:stCxn id="8" idx="3"/>
            <a:endCxn id="15" idx="1"/>
          </p:cNvCxnSpPr>
          <p:nvPr/>
        </p:nvCxnSpPr>
        <p:spPr>
          <a:xfrm flipV="1">
            <a:off x="6381752" y="2178835"/>
            <a:ext cx="214314" cy="214314"/>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7" name="Elbow Connector 206"/>
          <p:cNvCxnSpPr>
            <a:stCxn id="5" idx="3"/>
            <a:endCxn id="6" idx="1"/>
          </p:cNvCxnSpPr>
          <p:nvPr/>
        </p:nvCxnSpPr>
        <p:spPr>
          <a:xfrm>
            <a:off x="5881686" y="1893083"/>
            <a:ext cx="142876" cy="1588"/>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6" name="Elbow Connector 215"/>
          <p:cNvCxnSpPr>
            <a:stCxn id="30" idx="3"/>
            <a:endCxn id="205" idx="1"/>
          </p:cNvCxnSpPr>
          <p:nvPr/>
        </p:nvCxnSpPr>
        <p:spPr>
          <a:xfrm flipV="1">
            <a:off x="9024958" y="3250405"/>
            <a:ext cx="357190" cy="785818"/>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7" name="Elbow Connector 216"/>
          <p:cNvCxnSpPr>
            <a:stCxn id="29" idx="3"/>
            <a:endCxn id="205" idx="1"/>
          </p:cNvCxnSpPr>
          <p:nvPr/>
        </p:nvCxnSpPr>
        <p:spPr>
          <a:xfrm flipV="1">
            <a:off x="9024958" y="3250405"/>
            <a:ext cx="357190" cy="500066"/>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8" name="Elbow Connector 217"/>
          <p:cNvCxnSpPr>
            <a:stCxn id="28" idx="3"/>
            <a:endCxn id="205" idx="1"/>
          </p:cNvCxnSpPr>
          <p:nvPr/>
        </p:nvCxnSpPr>
        <p:spPr>
          <a:xfrm flipV="1">
            <a:off x="9024958" y="3250405"/>
            <a:ext cx="357190" cy="214314"/>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9" name="Elbow Connector 218"/>
          <p:cNvCxnSpPr>
            <a:stCxn id="32" idx="3"/>
            <a:endCxn id="25" idx="1"/>
          </p:cNvCxnSpPr>
          <p:nvPr/>
        </p:nvCxnSpPr>
        <p:spPr>
          <a:xfrm flipV="1">
            <a:off x="9167866" y="1464455"/>
            <a:ext cx="214218" cy="142876"/>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0" name="Elbow Connector 219"/>
          <p:cNvCxnSpPr>
            <a:stCxn id="23" idx="3"/>
            <a:endCxn id="32" idx="1"/>
          </p:cNvCxnSpPr>
          <p:nvPr/>
        </p:nvCxnSpPr>
        <p:spPr>
          <a:xfrm>
            <a:off x="8810644" y="1607331"/>
            <a:ext cx="142876" cy="1588"/>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1" name="Elbow Connector 220"/>
          <p:cNvCxnSpPr>
            <a:stCxn id="14" idx="3"/>
          </p:cNvCxnSpPr>
          <p:nvPr/>
        </p:nvCxnSpPr>
        <p:spPr>
          <a:xfrm flipV="1">
            <a:off x="7453322" y="2786059"/>
            <a:ext cx="357190" cy="178595"/>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3" name="Elbow Connector 222"/>
          <p:cNvCxnSpPr>
            <a:stCxn id="15" idx="3"/>
            <a:endCxn id="14" idx="1"/>
          </p:cNvCxnSpPr>
          <p:nvPr/>
        </p:nvCxnSpPr>
        <p:spPr>
          <a:xfrm>
            <a:off x="6810380" y="2178835"/>
            <a:ext cx="214314" cy="785818"/>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4" name="Elbow Connector 223"/>
          <p:cNvCxnSpPr>
            <a:stCxn id="15" idx="3"/>
            <a:endCxn id="13" idx="1"/>
          </p:cNvCxnSpPr>
          <p:nvPr/>
        </p:nvCxnSpPr>
        <p:spPr>
          <a:xfrm>
            <a:off x="6810380" y="2178835"/>
            <a:ext cx="214314" cy="1588"/>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7" name="Elbow Connector 266"/>
          <p:cNvCxnSpPr>
            <a:stCxn id="32" idx="3"/>
            <a:endCxn id="26" idx="1"/>
          </p:cNvCxnSpPr>
          <p:nvPr/>
        </p:nvCxnSpPr>
        <p:spPr>
          <a:xfrm>
            <a:off x="9167866" y="1607331"/>
            <a:ext cx="214218" cy="142876"/>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7" name="Elbow Connector 276"/>
          <p:cNvCxnSpPr>
            <a:stCxn id="108" idx="3"/>
            <a:endCxn id="19" idx="1"/>
          </p:cNvCxnSpPr>
          <p:nvPr/>
        </p:nvCxnSpPr>
        <p:spPr>
          <a:xfrm>
            <a:off x="8024826" y="2071679"/>
            <a:ext cx="571504" cy="821537"/>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8" name="Elbow Connector 277"/>
          <p:cNvCxnSpPr>
            <a:stCxn id="108" idx="3"/>
            <a:endCxn id="20" idx="1"/>
          </p:cNvCxnSpPr>
          <p:nvPr/>
        </p:nvCxnSpPr>
        <p:spPr>
          <a:xfrm>
            <a:off x="8024826" y="2071679"/>
            <a:ext cx="571504" cy="1107289"/>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9" name="Elbow Connector 278"/>
          <p:cNvCxnSpPr>
            <a:stCxn id="108" idx="3"/>
            <a:endCxn id="28" idx="1"/>
          </p:cNvCxnSpPr>
          <p:nvPr/>
        </p:nvCxnSpPr>
        <p:spPr>
          <a:xfrm>
            <a:off x="8024826" y="2071679"/>
            <a:ext cx="571504" cy="1393041"/>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0" name="Elbow Connector 279"/>
          <p:cNvCxnSpPr>
            <a:stCxn id="108" idx="3"/>
            <a:endCxn id="29" idx="1"/>
          </p:cNvCxnSpPr>
          <p:nvPr/>
        </p:nvCxnSpPr>
        <p:spPr>
          <a:xfrm>
            <a:off x="8024826" y="2071679"/>
            <a:ext cx="571504" cy="1678793"/>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1" name="Elbow Connector 280"/>
          <p:cNvCxnSpPr>
            <a:stCxn id="108" idx="3"/>
            <a:endCxn id="30" idx="1"/>
          </p:cNvCxnSpPr>
          <p:nvPr/>
        </p:nvCxnSpPr>
        <p:spPr>
          <a:xfrm>
            <a:off x="8024826" y="2071679"/>
            <a:ext cx="571504" cy="1964545"/>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3" name="Elbow Connector 292"/>
          <p:cNvCxnSpPr>
            <a:stCxn id="19" idx="3"/>
            <a:endCxn id="205" idx="1"/>
          </p:cNvCxnSpPr>
          <p:nvPr/>
        </p:nvCxnSpPr>
        <p:spPr>
          <a:xfrm>
            <a:off x="9024958" y="2893215"/>
            <a:ext cx="357190" cy="357190"/>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6" name="Elbow Connector 295"/>
          <p:cNvCxnSpPr>
            <a:stCxn id="20" idx="3"/>
            <a:endCxn id="205" idx="1"/>
          </p:cNvCxnSpPr>
          <p:nvPr/>
        </p:nvCxnSpPr>
        <p:spPr>
          <a:xfrm>
            <a:off x="9024958" y="3178967"/>
            <a:ext cx="357190" cy="71438"/>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5" name="Elbow Connector 577"/>
          <p:cNvCxnSpPr>
            <a:cxnSpLocks/>
            <a:stCxn id="84" idx="3"/>
            <a:endCxn id="81" idx="1"/>
          </p:cNvCxnSpPr>
          <p:nvPr/>
        </p:nvCxnSpPr>
        <p:spPr>
          <a:xfrm>
            <a:off x="5966284" y="4498981"/>
            <a:ext cx="214314" cy="1588"/>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6" name="Elbow Connector 577"/>
          <p:cNvCxnSpPr>
            <a:stCxn id="14" idx="3"/>
            <a:endCxn id="173" idx="0"/>
          </p:cNvCxnSpPr>
          <p:nvPr/>
        </p:nvCxnSpPr>
        <p:spPr>
          <a:xfrm>
            <a:off x="7453322" y="2964654"/>
            <a:ext cx="71438" cy="250033"/>
          </a:xfrm>
          <a:prstGeom prst="bentConnector2">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64" name="Elbow Connector 363"/>
          <p:cNvCxnSpPr>
            <a:stCxn id="92" idx="3"/>
            <a:endCxn id="93" idx="1"/>
          </p:cNvCxnSpPr>
          <p:nvPr/>
        </p:nvCxnSpPr>
        <p:spPr>
          <a:xfrm>
            <a:off x="7313014" y="5820585"/>
            <a:ext cx="214314" cy="1588"/>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65" name="Elbow Connector 364"/>
          <p:cNvCxnSpPr>
            <a:stCxn id="91" idx="3"/>
            <a:endCxn id="92" idx="1"/>
          </p:cNvCxnSpPr>
          <p:nvPr/>
        </p:nvCxnSpPr>
        <p:spPr>
          <a:xfrm>
            <a:off x="6670072" y="5820585"/>
            <a:ext cx="214314" cy="1588"/>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1" name="TextBox 140"/>
          <p:cNvSpPr txBox="1"/>
          <p:nvPr/>
        </p:nvSpPr>
        <p:spPr>
          <a:xfrm>
            <a:off x="6823540" y="4677576"/>
            <a:ext cx="428628" cy="214314"/>
          </a:xfrm>
          <a:prstGeom prst="rect">
            <a:avLst/>
          </a:prstGeom>
          <a:solidFill>
            <a:srgbClr val="FFFF00"/>
          </a:solidFill>
          <a:ln w="31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rtl="1" fontAlgn="base">
              <a:spcBef>
                <a:spcPct val="0"/>
              </a:spcBef>
              <a:spcAft>
                <a:spcPct val="0"/>
              </a:spcAft>
              <a:defRPr/>
            </a:pPr>
            <a:r>
              <a:rPr lang="en-US" sz="1000" b="1" dirty="0">
                <a:solidFill>
                  <a:prstClr val="black"/>
                </a:solidFill>
                <a:latin typeface="Calibri"/>
                <a:cs typeface="B Titr" pitchFamily="2" charset="-78"/>
              </a:rPr>
              <a:t>Pack</a:t>
            </a:r>
            <a:endParaRPr lang="fa-IR" sz="1000" b="1" dirty="0">
              <a:solidFill>
                <a:prstClr val="black"/>
              </a:solidFill>
              <a:latin typeface="Calibri"/>
              <a:cs typeface="B Titr" pitchFamily="2" charset="-78"/>
            </a:endParaRPr>
          </a:p>
        </p:txBody>
      </p:sp>
      <p:sp>
        <p:nvSpPr>
          <p:cNvPr id="142" name="TextBox 141"/>
          <p:cNvSpPr txBox="1"/>
          <p:nvPr/>
        </p:nvSpPr>
        <p:spPr>
          <a:xfrm>
            <a:off x="8895242" y="4391824"/>
            <a:ext cx="428628" cy="214314"/>
          </a:xfrm>
          <a:prstGeom prst="rect">
            <a:avLst/>
          </a:prstGeom>
          <a:solidFill>
            <a:srgbClr val="FFFF00"/>
          </a:solidFill>
          <a:ln w="31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rtl="1" fontAlgn="base">
              <a:spcBef>
                <a:spcPct val="0"/>
              </a:spcBef>
              <a:spcAft>
                <a:spcPct val="0"/>
              </a:spcAft>
              <a:defRPr/>
            </a:pPr>
            <a:r>
              <a:rPr lang="en-US" sz="1000" b="1" dirty="0">
                <a:solidFill>
                  <a:prstClr val="black"/>
                </a:solidFill>
                <a:latin typeface="Calibri"/>
                <a:cs typeface="B Titr" pitchFamily="2" charset="-78"/>
              </a:rPr>
              <a:t>Pack</a:t>
            </a:r>
            <a:endParaRPr lang="fa-IR" sz="1000" b="1" dirty="0">
              <a:solidFill>
                <a:prstClr val="black"/>
              </a:solidFill>
              <a:latin typeface="Calibri"/>
              <a:cs typeface="B Titr" pitchFamily="2" charset="-78"/>
            </a:endParaRPr>
          </a:p>
        </p:txBody>
      </p:sp>
      <p:cxnSp>
        <p:nvCxnSpPr>
          <p:cNvPr id="146" name="Elbow Connector 577"/>
          <p:cNvCxnSpPr/>
          <p:nvPr/>
        </p:nvCxnSpPr>
        <p:spPr>
          <a:xfrm>
            <a:off x="3309918" y="2285993"/>
            <a:ext cx="71438" cy="392909"/>
          </a:xfrm>
          <a:prstGeom prst="bentConnector2">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7" name="TextBox 146"/>
          <p:cNvSpPr txBox="1"/>
          <p:nvPr/>
        </p:nvSpPr>
        <p:spPr>
          <a:xfrm>
            <a:off x="3167042" y="2714620"/>
            <a:ext cx="428628" cy="214314"/>
          </a:xfrm>
          <a:prstGeom prst="rect">
            <a:avLst/>
          </a:prstGeom>
          <a:solidFill>
            <a:srgbClr val="FFFF00"/>
          </a:solidFill>
          <a:ln w="31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rtl="1" fontAlgn="base">
              <a:spcBef>
                <a:spcPct val="0"/>
              </a:spcBef>
              <a:spcAft>
                <a:spcPct val="0"/>
              </a:spcAft>
              <a:defRPr/>
            </a:pPr>
            <a:r>
              <a:rPr lang="en-US" sz="1000" b="1" dirty="0">
                <a:solidFill>
                  <a:prstClr val="black"/>
                </a:solidFill>
                <a:latin typeface="Calibri"/>
                <a:cs typeface="B Titr" pitchFamily="2" charset="-78"/>
              </a:rPr>
              <a:t>Pack</a:t>
            </a:r>
            <a:endParaRPr lang="fa-IR" sz="1000" b="1" dirty="0">
              <a:solidFill>
                <a:prstClr val="black"/>
              </a:solidFill>
              <a:latin typeface="Calibri"/>
              <a:cs typeface="B Titr" pitchFamily="2" charset="-78"/>
            </a:endParaRPr>
          </a:p>
        </p:txBody>
      </p:sp>
      <p:cxnSp>
        <p:nvCxnSpPr>
          <p:cNvPr id="154" name="Elbow Connector 577"/>
          <p:cNvCxnSpPr>
            <a:stCxn id="42" idx="3"/>
            <a:endCxn id="122" idx="2"/>
          </p:cNvCxnSpPr>
          <p:nvPr/>
        </p:nvCxnSpPr>
        <p:spPr>
          <a:xfrm flipV="1">
            <a:off x="4381488" y="1714489"/>
            <a:ext cx="71438" cy="321471"/>
          </a:xfrm>
          <a:prstGeom prst="bentConnector2">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0" name="Elbow Connector 577"/>
          <p:cNvCxnSpPr>
            <a:stCxn id="43" idx="3"/>
            <a:endCxn id="171" idx="0"/>
          </p:cNvCxnSpPr>
          <p:nvPr/>
        </p:nvCxnSpPr>
        <p:spPr>
          <a:xfrm>
            <a:off x="4810116" y="2321712"/>
            <a:ext cx="71438" cy="321471"/>
          </a:xfrm>
          <a:prstGeom prst="bentConnector2">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1" name="TextBox 170"/>
          <p:cNvSpPr txBox="1"/>
          <p:nvPr/>
        </p:nvSpPr>
        <p:spPr>
          <a:xfrm>
            <a:off x="4667240" y="2643182"/>
            <a:ext cx="428628" cy="214314"/>
          </a:xfrm>
          <a:prstGeom prst="rect">
            <a:avLst/>
          </a:prstGeom>
          <a:solidFill>
            <a:srgbClr val="FFFF00"/>
          </a:solidFill>
          <a:ln w="31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rtl="1" fontAlgn="base">
              <a:spcBef>
                <a:spcPct val="0"/>
              </a:spcBef>
              <a:spcAft>
                <a:spcPct val="0"/>
              </a:spcAft>
              <a:defRPr/>
            </a:pPr>
            <a:r>
              <a:rPr lang="en-US" sz="1000" b="1" dirty="0">
                <a:solidFill>
                  <a:prstClr val="black"/>
                </a:solidFill>
                <a:latin typeface="Calibri"/>
                <a:cs typeface="B Titr" pitchFamily="2" charset="-78"/>
              </a:rPr>
              <a:t>Pack</a:t>
            </a:r>
            <a:endParaRPr lang="fa-IR" sz="1000" b="1" dirty="0">
              <a:solidFill>
                <a:prstClr val="black"/>
              </a:solidFill>
              <a:latin typeface="Calibri"/>
              <a:cs typeface="B Titr" pitchFamily="2" charset="-78"/>
            </a:endParaRPr>
          </a:p>
        </p:txBody>
      </p:sp>
      <p:sp>
        <p:nvSpPr>
          <p:cNvPr id="173" name="TextBox 172"/>
          <p:cNvSpPr txBox="1"/>
          <p:nvPr/>
        </p:nvSpPr>
        <p:spPr>
          <a:xfrm>
            <a:off x="7310446" y="3214686"/>
            <a:ext cx="428628" cy="214314"/>
          </a:xfrm>
          <a:prstGeom prst="rect">
            <a:avLst/>
          </a:prstGeom>
          <a:solidFill>
            <a:srgbClr val="FFFF00"/>
          </a:solidFill>
          <a:ln w="31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rtl="1" fontAlgn="base">
              <a:spcBef>
                <a:spcPct val="0"/>
              </a:spcBef>
              <a:spcAft>
                <a:spcPct val="0"/>
              </a:spcAft>
              <a:defRPr/>
            </a:pPr>
            <a:r>
              <a:rPr lang="en-US" sz="1000" b="1" dirty="0">
                <a:solidFill>
                  <a:prstClr val="black"/>
                </a:solidFill>
                <a:latin typeface="Calibri"/>
                <a:cs typeface="B Titr" pitchFamily="2" charset="-78"/>
              </a:rPr>
              <a:t>Pack</a:t>
            </a:r>
            <a:endParaRPr lang="fa-IR" sz="1000" b="1" dirty="0">
              <a:solidFill>
                <a:prstClr val="black"/>
              </a:solidFill>
              <a:latin typeface="Calibri"/>
              <a:cs typeface="B Titr" pitchFamily="2" charset="-78"/>
            </a:endParaRPr>
          </a:p>
        </p:txBody>
      </p:sp>
      <p:sp>
        <p:nvSpPr>
          <p:cNvPr id="182" name="TextBox 181"/>
          <p:cNvSpPr txBox="1"/>
          <p:nvPr/>
        </p:nvSpPr>
        <p:spPr>
          <a:xfrm>
            <a:off x="10025090" y="1500174"/>
            <a:ext cx="428628" cy="214314"/>
          </a:xfrm>
          <a:prstGeom prst="rect">
            <a:avLst/>
          </a:prstGeom>
          <a:solidFill>
            <a:srgbClr val="FFFF00"/>
          </a:solidFill>
          <a:ln w="31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rtl="1" fontAlgn="base">
              <a:spcBef>
                <a:spcPct val="0"/>
              </a:spcBef>
              <a:spcAft>
                <a:spcPct val="0"/>
              </a:spcAft>
              <a:defRPr/>
            </a:pPr>
            <a:r>
              <a:rPr lang="en-US" sz="1000" b="1" dirty="0">
                <a:solidFill>
                  <a:prstClr val="black"/>
                </a:solidFill>
                <a:latin typeface="Calibri"/>
                <a:cs typeface="B Titr" pitchFamily="2" charset="-78"/>
              </a:rPr>
              <a:t>Pack</a:t>
            </a:r>
            <a:endParaRPr lang="fa-IR" sz="1000" b="1" dirty="0">
              <a:solidFill>
                <a:prstClr val="black"/>
              </a:solidFill>
              <a:latin typeface="Calibri"/>
              <a:cs typeface="B Titr" pitchFamily="2" charset="-78"/>
            </a:endParaRPr>
          </a:p>
        </p:txBody>
      </p:sp>
      <p:cxnSp>
        <p:nvCxnSpPr>
          <p:cNvPr id="183" name="Elbow Connector 182"/>
          <p:cNvCxnSpPr>
            <a:stCxn id="25" idx="3"/>
            <a:endCxn id="182" idx="1"/>
          </p:cNvCxnSpPr>
          <p:nvPr/>
        </p:nvCxnSpPr>
        <p:spPr>
          <a:xfrm>
            <a:off x="9810712" y="1464455"/>
            <a:ext cx="214378" cy="142876"/>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6" name="Elbow Connector 185"/>
          <p:cNvCxnSpPr>
            <a:stCxn id="26" idx="3"/>
            <a:endCxn id="182" idx="1"/>
          </p:cNvCxnSpPr>
          <p:nvPr/>
        </p:nvCxnSpPr>
        <p:spPr>
          <a:xfrm flipV="1">
            <a:off x="9810776" y="1607331"/>
            <a:ext cx="214314" cy="142876"/>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5" name="TextBox 204"/>
          <p:cNvSpPr txBox="1"/>
          <p:nvPr/>
        </p:nvSpPr>
        <p:spPr>
          <a:xfrm>
            <a:off x="9382148" y="3143248"/>
            <a:ext cx="428628" cy="214314"/>
          </a:xfrm>
          <a:prstGeom prst="rect">
            <a:avLst/>
          </a:prstGeom>
          <a:solidFill>
            <a:srgbClr val="FFFF00"/>
          </a:solidFill>
          <a:ln w="31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rtl="1" fontAlgn="base">
              <a:spcBef>
                <a:spcPct val="0"/>
              </a:spcBef>
              <a:spcAft>
                <a:spcPct val="0"/>
              </a:spcAft>
              <a:defRPr/>
            </a:pPr>
            <a:r>
              <a:rPr lang="en-US" sz="1000" b="1" dirty="0">
                <a:solidFill>
                  <a:prstClr val="black"/>
                </a:solidFill>
                <a:latin typeface="Calibri"/>
                <a:cs typeface="B Titr" pitchFamily="2" charset="-78"/>
              </a:rPr>
              <a:t>Pack</a:t>
            </a:r>
            <a:endParaRPr lang="fa-IR" sz="1000" b="1" dirty="0">
              <a:solidFill>
                <a:prstClr val="black"/>
              </a:solidFill>
              <a:latin typeface="Calibri"/>
              <a:cs typeface="B Titr" pitchFamily="2" charset="-78"/>
            </a:endParaRPr>
          </a:p>
        </p:txBody>
      </p:sp>
      <p:cxnSp>
        <p:nvCxnSpPr>
          <p:cNvPr id="241" name="Elbow Connector 577"/>
          <p:cNvCxnSpPr>
            <a:stCxn id="81" idx="3"/>
            <a:endCxn id="176" idx="1"/>
          </p:cNvCxnSpPr>
          <p:nvPr/>
        </p:nvCxnSpPr>
        <p:spPr>
          <a:xfrm>
            <a:off x="6752102" y="4498981"/>
            <a:ext cx="1428760" cy="1588"/>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6" name="TextBox 255"/>
          <p:cNvSpPr txBox="1"/>
          <p:nvPr/>
        </p:nvSpPr>
        <p:spPr>
          <a:xfrm>
            <a:off x="8667768" y="928670"/>
            <a:ext cx="428628" cy="214314"/>
          </a:xfrm>
          <a:prstGeom prst="rect">
            <a:avLst/>
          </a:prstGeom>
          <a:solidFill>
            <a:srgbClr val="FFFF00"/>
          </a:solidFill>
          <a:ln w="31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rtl="1" fontAlgn="base">
              <a:spcBef>
                <a:spcPct val="0"/>
              </a:spcBef>
              <a:spcAft>
                <a:spcPct val="0"/>
              </a:spcAft>
              <a:defRPr/>
            </a:pPr>
            <a:r>
              <a:rPr lang="en-US" sz="1000" b="1" dirty="0">
                <a:solidFill>
                  <a:prstClr val="black"/>
                </a:solidFill>
                <a:latin typeface="Calibri"/>
                <a:cs typeface="B Titr" pitchFamily="2" charset="-78"/>
              </a:rPr>
              <a:t>Pack</a:t>
            </a:r>
            <a:endParaRPr lang="fa-IR" sz="1000" b="1" dirty="0">
              <a:solidFill>
                <a:prstClr val="black"/>
              </a:solidFill>
              <a:latin typeface="Calibri"/>
              <a:cs typeface="B Titr" pitchFamily="2" charset="-78"/>
            </a:endParaRPr>
          </a:p>
        </p:txBody>
      </p:sp>
      <p:cxnSp>
        <p:nvCxnSpPr>
          <p:cNvPr id="257" name="Elbow Connector 256"/>
          <p:cNvCxnSpPr>
            <a:stCxn id="23" idx="3"/>
            <a:endCxn id="256" idx="2"/>
          </p:cNvCxnSpPr>
          <p:nvPr/>
        </p:nvCxnSpPr>
        <p:spPr>
          <a:xfrm flipV="1">
            <a:off x="8810644" y="1142985"/>
            <a:ext cx="71438" cy="464347"/>
          </a:xfrm>
          <a:prstGeom prst="bentConnector2">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8" name="TextBox 267"/>
          <p:cNvSpPr txBox="1"/>
          <p:nvPr/>
        </p:nvSpPr>
        <p:spPr>
          <a:xfrm>
            <a:off x="7024694" y="1714488"/>
            <a:ext cx="428628" cy="214314"/>
          </a:xfrm>
          <a:prstGeom prst="rect">
            <a:avLst/>
          </a:prstGeom>
          <a:solidFill>
            <a:srgbClr val="FFFF00"/>
          </a:solidFill>
          <a:ln w="31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rtl="1" fontAlgn="base">
              <a:spcBef>
                <a:spcPct val="0"/>
              </a:spcBef>
              <a:spcAft>
                <a:spcPct val="0"/>
              </a:spcAft>
              <a:defRPr/>
            </a:pPr>
            <a:r>
              <a:rPr lang="en-US" sz="1000" b="1" dirty="0">
                <a:solidFill>
                  <a:prstClr val="black"/>
                </a:solidFill>
                <a:latin typeface="Calibri"/>
                <a:cs typeface="B Titr" pitchFamily="2" charset="-78"/>
              </a:rPr>
              <a:t>Pack</a:t>
            </a:r>
            <a:endParaRPr lang="fa-IR" sz="1000" b="1" dirty="0">
              <a:solidFill>
                <a:prstClr val="black"/>
              </a:solidFill>
              <a:latin typeface="Calibri"/>
              <a:cs typeface="B Titr" pitchFamily="2" charset="-78"/>
            </a:endParaRPr>
          </a:p>
        </p:txBody>
      </p:sp>
      <p:sp>
        <p:nvSpPr>
          <p:cNvPr id="148" name="Pentagon 147"/>
          <p:cNvSpPr/>
          <p:nvPr/>
        </p:nvSpPr>
        <p:spPr>
          <a:xfrm>
            <a:off x="8241708" y="5677709"/>
            <a:ext cx="1357322" cy="285752"/>
          </a:xfrm>
          <a:prstGeom prst="homePlate">
            <a:avLst/>
          </a:prstGeom>
          <a:solidFill>
            <a:schemeClr val="accent6">
              <a:lumMod val="40000"/>
              <a:lumOff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rtl="1" fontAlgn="base">
              <a:spcBef>
                <a:spcPct val="0"/>
              </a:spcBef>
              <a:spcAft>
                <a:spcPct val="0"/>
              </a:spcAft>
              <a:defRPr/>
            </a:pPr>
            <a:r>
              <a:rPr lang="fa-IR" sz="800" b="1" dirty="0">
                <a:solidFill>
                  <a:prstClr val="black"/>
                </a:solidFill>
                <a:latin typeface="Calibri"/>
                <a:cs typeface="Arial" panose="020B0604020202020204" pitchFamily="34" charset="0"/>
              </a:rPr>
              <a:t>برنامه ريزي و حمل محصولات</a:t>
            </a:r>
          </a:p>
        </p:txBody>
      </p:sp>
      <p:sp>
        <p:nvSpPr>
          <p:cNvPr id="162" name="TextBox 161"/>
          <p:cNvSpPr txBox="1"/>
          <p:nvPr/>
        </p:nvSpPr>
        <p:spPr>
          <a:xfrm>
            <a:off x="5955692" y="5391958"/>
            <a:ext cx="1143008" cy="246221"/>
          </a:xfrm>
          <a:prstGeom prst="rect">
            <a:avLst/>
          </a:prstGeom>
          <a:noFill/>
        </p:spPr>
        <p:txBody>
          <a:bodyPr wrap="square" rtlCol="1">
            <a:spAutoFit/>
          </a:bodyPr>
          <a:lstStyle/>
          <a:p>
            <a:pPr algn="r" defTabSz="914400" rtl="1" fontAlgn="base">
              <a:spcBef>
                <a:spcPct val="0"/>
              </a:spcBef>
              <a:spcAft>
                <a:spcPct val="0"/>
              </a:spcAft>
              <a:defRPr/>
            </a:pPr>
            <a:r>
              <a:rPr lang="fa-IR" sz="1000" dirty="0">
                <a:solidFill>
                  <a:prstClr val="black"/>
                </a:solidFill>
                <a:latin typeface="Garamond" pitchFamily="18" charset="0"/>
                <a:cs typeface="B Titr" pitchFamily="2" charset="-78"/>
              </a:rPr>
              <a:t>بسته بندي و بارگيري</a:t>
            </a:r>
          </a:p>
        </p:txBody>
      </p:sp>
      <p:sp>
        <p:nvSpPr>
          <p:cNvPr id="119" name="Rectangle 118"/>
          <p:cNvSpPr/>
          <p:nvPr/>
        </p:nvSpPr>
        <p:spPr>
          <a:xfrm>
            <a:off x="7222095" y="142852"/>
            <a:ext cx="3336170" cy="369332"/>
          </a:xfrm>
          <a:prstGeom prst="rect">
            <a:avLst/>
          </a:prstGeom>
        </p:spPr>
        <p:txBody>
          <a:bodyPr wrap="none">
            <a:spAutoFit/>
          </a:bodyPr>
          <a:lstStyle/>
          <a:p>
            <a:pPr algn="r" defTabSz="914400" rtl="1" fontAlgn="base">
              <a:spcBef>
                <a:spcPct val="0"/>
              </a:spcBef>
              <a:spcAft>
                <a:spcPct val="0"/>
              </a:spcAft>
              <a:defRPr/>
            </a:pPr>
            <a:r>
              <a:rPr lang="fa-IR" u="sng" dirty="0">
                <a:solidFill>
                  <a:srgbClr val="C0504D">
                    <a:lumMod val="75000"/>
                  </a:srgbClr>
                </a:solidFill>
                <a:latin typeface="Garamond" pitchFamily="18" charset="0"/>
                <a:cs typeface="B Titr" pitchFamily="2" charset="-78"/>
              </a:rPr>
              <a:t>نمودار جريان مواد در ناحيه نورد سرد :</a:t>
            </a:r>
          </a:p>
        </p:txBody>
      </p:sp>
      <p:sp>
        <p:nvSpPr>
          <p:cNvPr id="121" name="Slide Number Placeholder 120"/>
          <p:cNvSpPr>
            <a:spLocks noGrp="1"/>
          </p:cNvSpPr>
          <p:nvPr>
            <p:ph type="sldNum" sz="quarter" idx="12"/>
          </p:nvPr>
        </p:nvSpPr>
        <p:spPr/>
        <p:txBody>
          <a:bodyPr/>
          <a:lstStyle/>
          <a:p>
            <a:pPr defTabSz="914400" rtl="1" fontAlgn="base">
              <a:spcBef>
                <a:spcPct val="0"/>
              </a:spcBef>
              <a:spcAft>
                <a:spcPct val="0"/>
              </a:spcAft>
              <a:defRPr/>
            </a:pPr>
            <a:fld id="{51307F1E-BF24-4CCC-B967-89112D7FFED8}" type="slidenum">
              <a:rPr lang="en-US" sz="1200">
                <a:solidFill>
                  <a:prstClr val="black">
                    <a:tint val="75000"/>
                  </a:prstClr>
                </a:solidFill>
                <a:latin typeface="Garamond" pitchFamily="18" charset="0"/>
                <a:cs typeface="Arial" charset="0"/>
              </a:rPr>
              <a:pPr defTabSz="914400" rtl="1" fontAlgn="base">
                <a:spcBef>
                  <a:spcPct val="0"/>
                </a:spcBef>
                <a:spcAft>
                  <a:spcPct val="0"/>
                </a:spcAft>
                <a:defRPr/>
              </a:pPr>
              <a:t>4</a:t>
            </a:fld>
            <a:endParaRPr lang="en-US" sz="1200">
              <a:solidFill>
                <a:prstClr val="black">
                  <a:tint val="75000"/>
                </a:prstClr>
              </a:solidFill>
              <a:latin typeface="Garamond" pitchFamily="18" charset="0"/>
              <a:cs typeface="Arial" charset="0"/>
            </a:endParaRPr>
          </a:p>
        </p:txBody>
      </p:sp>
      <p:sp>
        <p:nvSpPr>
          <p:cNvPr id="122" name="TextBox 121"/>
          <p:cNvSpPr txBox="1"/>
          <p:nvPr/>
        </p:nvSpPr>
        <p:spPr>
          <a:xfrm>
            <a:off x="4238612" y="1500174"/>
            <a:ext cx="428628" cy="214314"/>
          </a:xfrm>
          <a:prstGeom prst="rect">
            <a:avLst/>
          </a:prstGeom>
          <a:solidFill>
            <a:srgbClr val="FFFF00"/>
          </a:solidFill>
          <a:ln w="31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rtl="1" fontAlgn="base">
              <a:spcBef>
                <a:spcPct val="0"/>
              </a:spcBef>
              <a:spcAft>
                <a:spcPct val="0"/>
              </a:spcAft>
              <a:defRPr/>
            </a:pPr>
            <a:r>
              <a:rPr lang="en-US" sz="1000" b="1" dirty="0">
                <a:solidFill>
                  <a:prstClr val="black"/>
                </a:solidFill>
                <a:latin typeface="Calibri"/>
                <a:cs typeface="B Titr" pitchFamily="2" charset="-78"/>
              </a:rPr>
              <a:t>Pack</a:t>
            </a:r>
            <a:endParaRPr lang="fa-IR" sz="1000" b="1" dirty="0">
              <a:solidFill>
                <a:prstClr val="black"/>
              </a:solidFill>
              <a:latin typeface="Calibri"/>
              <a:cs typeface="B Titr" pitchFamily="2" charset="-78"/>
            </a:endParaRPr>
          </a:p>
        </p:txBody>
      </p:sp>
      <p:sp>
        <p:nvSpPr>
          <p:cNvPr id="123" name="Rectangle 122"/>
          <p:cNvSpPr/>
          <p:nvPr/>
        </p:nvSpPr>
        <p:spPr>
          <a:xfrm>
            <a:off x="8596330" y="2214554"/>
            <a:ext cx="428628" cy="214314"/>
          </a:xfrm>
          <a:prstGeom prst="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SLI</a:t>
            </a:r>
          </a:p>
        </p:txBody>
      </p:sp>
      <p:sp>
        <p:nvSpPr>
          <p:cNvPr id="159" name="Rectangle 158"/>
          <p:cNvSpPr/>
          <p:nvPr/>
        </p:nvSpPr>
        <p:spPr>
          <a:xfrm>
            <a:off x="2361635" y="3536771"/>
            <a:ext cx="500065" cy="234079"/>
          </a:xfrm>
          <a:prstGeom prst="rect">
            <a:avLst/>
          </a:prstGeom>
          <a:solidFill>
            <a:schemeClr val="bg1">
              <a:lumMod val="85000"/>
            </a:schemeClr>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ROS1</a:t>
            </a:r>
          </a:p>
        </p:txBody>
      </p:sp>
      <p:sp>
        <p:nvSpPr>
          <p:cNvPr id="160" name="Rectangle 159"/>
          <p:cNvSpPr/>
          <p:nvPr/>
        </p:nvSpPr>
        <p:spPr>
          <a:xfrm>
            <a:off x="1504378" y="3679646"/>
            <a:ext cx="571504" cy="285753"/>
          </a:xfrm>
          <a:prstGeom prst="rect">
            <a:avLst/>
          </a:prstGeom>
          <a:no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rtl="1" fontAlgn="base">
              <a:spcBef>
                <a:spcPct val="0"/>
              </a:spcBef>
              <a:spcAft>
                <a:spcPct val="0"/>
              </a:spcAft>
              <a:defRPr/>
            </a:pPr>
            <a:r>
              <a:rPr lang="fa-IR" sz="800" b="1" dirty="0">
                <a:solidFill>
                  <a:prstClr val="black"/>
                </a:solidFill>
                <a:latin typeface="Calibri"/>
                <a:cs typeface="Arial" panose="020B0604020202020204" pitchFamily="34" charset="0"/>
              </a:rPr>
              <a:t>کارگاه غلتک</a:t>
            </a:r>
            <a:endParaRPr lang="en-US" sz="800" b="1" dirty="0">
              <a:solidFill>
                <a:prstClr val="black"/>
              </a:solidFill>
              <a:latin typeface="Calibri"/>
            </a:endParaRPr>
          </a:p>
        </p:txBody>
      </p:sp>
      <p:sp>
        <p:nvSpPr>
          <p:cNvPr id="161" name="Rectangle 160"/>
          <p:cNvSpPr/>
          <p:nvPr/>
        </p:nvSpPr>
        <p:spPr>
          <a:xfrm>
            <a:off x="2361635" y="3822522"/>
            <a:ext cx="500065" cy="234080"/>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ROS2</a:t>
            </a:r>
          </a:p>
        </p:txBody>
      </p:sp>
      <p:cxnSp>
        <p:nvCxnSpPr>
          <p:cNvPr id="163" name="Elbow Connector 162"/>
          <p:cNvCxnSpPr>
            <a:stCxn id="160" idx="3"/>
            <a:endCxn id="159" idx="1"/>
          </p:cNvCxnSpPr>
          <p:nvPr/>
        </p:nvCxnSpPr>
        <p:spPr>
          <a:xfrm flipV="1">
            <a:off x="2075882" y="3653810"/>
            <a:ext cx="285752" cy="168712"/>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4" name="Elbow Connector 163"/>
          <p:cNvCxnSpPr>
            <a:stCxn id="160" idx="3"/>
            <a:endCxn id="161" idx="1"/>
          </p:cNvCxnSpPr>
          <p:nvPr/>
        </p:nvCxnSpPr>
        <p:spPr>
          <a:xfrm>
            <a:off x="2075882" y="3822522"/>
            <a:ext cx="285752" cy="117040"/>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8" name="Rectangle 167"/>
          <p:cNvSpPr/>
          <p:nvPr/>
        </p:nvSpPr>
        <p:spPr>
          <a:xfrm>
            <a:off x="2361634" y="4179713"/>
            <a:ext cx="571504" cy="234079"/>
          </a:xfrm>
          <a:prstGeom prst="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Chrome</a:t>
            </a:r>
            <a:endParaRPr lang="en-US" sz="700" b="1" dirty="0">
              <a:solidFill>
                <a:prstClr val="black"/>
              </a:solidFill>
              <a:latin typeface="Calibri"/>
            </a:endParaRPr>
          </a:p>
        </p:txBody>
      </p:sp>
      <p:cxnSp>
        <p:nvCxnSpPr>
          <p:cNvPr id="169" name="Elbow Connector 168"/>
          <p:cNvCxnSpPr/>
          <p:nvPr/>
        </p:nvCxnSpPr>
        <p:spPr>
          <a:xfrm rot="16200000" flipH="1">
            <a:off x="2070943" y="3970339"/>
            <a:ext cx="295633" cy="285752"/>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4" name="Rectangle 173"/>
          <p:cNvSpPr/>
          <p:nvPr/>
        </p:nvSpPr>
        <p:spPr>
          <a:xfrm>
            <a:off x="2361636" y="4608341"/>
            <a:ext cx="500065" cy="234079"/>
          </a:xfrm>
          <a:prstGeom prst="rect">
            <a:avLst/>
          </a:prstGeom>
          <a:solidFill>
            <a:schemeClr val="bg1">
              <a:lumMod val="85000"/>
            </a:schemeClr>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HNX</a:t>
            </a:r>
          </a:p>
        </p:txBody>
      </p:sp>
      <p:sp>
        <p:nvSpPr>
          <p:cNvPr id="175" name="Rectangle 174"/>
          <p:cNvSpPr/>
          <p:nvPr/>
        </p:nvSpPr>
        <p:spPr>
          <a:xfrm>
            <a:off x="1504379" y="4751217"/>
            <a:ext cx="571504" cy="285751"/>
          </a:xfrm>
          <a:prstGeom prst="rect">
            <a:avLst/>
          </a:prstGeom>
          <a:no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rtl="1" fontAlgn="base">
              <a:spcBef>
                <a:spcPct val="0"/>
              </a:spcBef>
              <a:spcAft>
                <a:spcPct val="0"/>
              </a:spcAft>
              <a:defRPr/>
            </a:pPr>
            <a:r>
              <a:rPr lang="fa-IR" sz="800" b="1" dirty="0">
                <a:solidFill>
                  <a:prstClr val="black"/>
                </a:solidFill>
                <a:latin typeface="Calibri"/>
                <a:cs typeface="Arial" panose="020B0604020202020204" pitchFamily="34" charset="0"/>
              </a:rPr>
              <a:t>باکس آنيلينگ</a:t>
            </a:r>
            <a:endParaRPr lang="en-US" sz="800" b="1" dirty="0">
              <a:solidFill>
                <a:prstClr val="black"/>
              </a:solidFill>
              <a:latin typeface="Calibri"/>
            </a:endParaRPr>
          </a:p>
        </p:txBody>
      </p:sp>
      <p:sp>
        <p:nvSpPr>
          <p:cNvPr id="178" name="Rectangle 177"/>
          <p:cNvSpPr/>
          <p:nvPr/>
        </p:nvSpPr>
        <p:spPr>
          <a:xfrm>
            <a:off x="2361636" y="4894092"/>
            <a:ext cx="500065" cy="234080"/>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H2</a:t>
            </a:r>
          </a:p>
        </p:txBody>
      </p:sp>
      <p:cxnSp>
        <p:nvCxnSpPr>
          <p:cNvPr id="181" name="Elbow Connector 180"/>
          <p:cNvCxnSpPr>
            <a:stCxn id="175" idx="3"/>
            <a:endCxn id="174" idx="1"/>
          </p:cNvCxnSpPr>
          <p:nvPr/>
        </p:nvCxnSpPr>
        <p:spPr>
          <a:xfrm flipV="1">
            <a:off x="2075883" y="4725380"/>
            <a:ext cx="285752" cy="168712"/>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4" name="Elbow Connector 183"/>
          <p:cNvCxnSpPr>
            <a:stCxn id="175" idx="3"/>
            <a:endCxn id="178" idx="1"/>
          </p:cNvCxnSpPr>
          <p:nvPr/>
        </p:nvCxnSpPr>
        <p:spPr>
          <a:xfrm>
            <a:off x="2075883" y="4894092"/>
            <a:ext cx="285752" cy="117040"/>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6" name="Rectangle 195"/>
          <p:cNvSpPr/>
          <p:nvPr/>
        </p:nvSpPr>
        <p:spPr>
          <a:xfrm>
            <a:off x="1504379" y="5537035"/>
            <a:ext cx="571504" cy="285751"/>
          </a:xfrm>
          <a:prstGeom prst="rect">
            <a:avLst/>
          </a:prstGeom>
          <a:no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BAP</a:t>
            </a:r>
          </a:p>
        </p:txBody>
      </p:sp>
      <p:sp>
        <p:nvSpPr>
          <p:cNvPr id="197" name="Rectangle 196"/>
          <p:cNvSpPr/>
          <p:nvPr/>
        </p:nvSpPr>
        <p:spPr>
          <a:xfrm>
            <a:off x="2361636" y="5679910"/>
            <a:ext cx="500065" cy="234080"/>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H2</a:t>
            </a:r>
          </a:p>
        </p:txBody>
      </p:sp>
      <p:cxnSp>
        <p:nvCxnSpPr>
          <p:cNvPr id="199" name="Elbow Connector 198"/>
          <p:cNvCxnSpPr>
            <a:stCxn id="196" idx="3"/>
            <a:endCxn id="197" idx="1"/>
          </p:cNvCxnSpPr>
          <p:nvPr/>
        </p:nvCxnSpPr>
        <p:spPr>
          <a:xfrm>
            <a:off x="2075883" y="5679911"/>
            <a:ext cx="285753" cy="117039"/>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2" name="Rectangle 201"/>
          <p:cNvSpPr/>
          <p:nvPr/>
        </p:nvSpPr>
        <p:spPr>
          <a:xfrm>
            <a:off x="2361635" y="2874063"/>
            <a:ext cx="500065" cy="234079"/>
          </a:xfrm>
          <a:prstGeom prst="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REG1</a:t>
            </a:r>
          </a:p>
        </p:txBody>
      </p:sp>
      <p:sp>
        <p:nvSpPr>
          <p:cNvPr id="203" name="Rectangle 202"/>
          <p:cNvSpPr/>
          <p:nvPr/>
        </p:nvSpPr>
        <p:spPr>
          <a:xfrm>
            <a:off x="1504378" y="3016939"/>
            <a:ext cx="571504" cy="285751"/>
          </a:xfrm>
          <a:prstGeom prst="rect">
            <a:avLst/>
          </a:prstGeom>
          <a:no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rtl="1" fontAlgn="base">
              <a:spcBef>
                <a:spcPct val="0"/>
              </a:spcBef>
              <a:spcAft>
                <a:spcPct val="0"/>
              </a:spcAft>
              <a:defRPr/>
            </a:pPr>
            <a:r>
              <a:rPr lang="fa-IR" sz="800" b="1" dirty="0">
                <a:solidFill>
                  <a:prstClr val="black"/>
                </a:solidFill>
                <a:latin typeface="Calibri"/>
                <a:cs typeface="Arial" panose="020B0604020202020204" pitchFamily="34" charset="0"/>
              </a:rPr>
              <a:t>اسيدشويي ها</a:t>
            </a:r>
            <a:endParaRPr lang="en-US" sz="800" b="1" dirty="0">
              <a:solidFill>
                <a:prstClr val="black"/>
              </a:solidFill>
              <a:latin typeface="Calibri"/>
            </a:endParaRPr>
          </a:p>
        </p:txBody>
      </p:sp>
      <p:sp>
        <p:nvSpPr>
          <p:cNvPr id="206" name="Rectangle 205"/>
          <p:cNvSpPr/>
          <p:nvPr/>
        </p:nvSpPr>
        <p:spPr>
          <a:xfrm>
            <a:off x="2361635" y="3159814"/>
            <a:ext cx="500065" cy="234080"/>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REG2</a:t>
            </a:r>
          </a:p>
        </p:txBody>
      </p:sp>
      <p:cxnSp>
        <p:nvCxnSpPr>
          <p:cNvPr id="208" name="Elbow Connector 207"/>
          <p:cNvCxnSpPr>
            <a:stCxn id="203" idx="3"/>
            <a:endCxn id="202" idx="1"/>
          </p:cNvCxnSpPr>
          <p:nvPr/>
        </p:nvCxnSpPr>
        <p:spPr>
          <a:xfrm flipV="1">
            <a:off x="2075882" y="2991102"/>
            <a:ext cx="285752" cy="168712"/>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9" name="Elbow Connector 208"/>
          <p:cNvCxnSpPr>
            <a:stCxn id="203" idx="3"/>
            <a:endCxn id="206" idx="1"/>
          </p:cNvCxnSpPr>
          <p:nvPr/>
        </p:nvCxnSpPr>
        <p:spPr>
          <a:xfrm>
            <a:off x="2075882" y="3159814"/>
            <a:ext cx="285752" cy="117040"/>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0" name="Rectangle 209"/>
          <p:cNvSpPr/>
          <p:nvPr/>
        </p:nvSpPr>
        <p:spPr>
          <a:xfrm>
            <a:off x="2361635" y="5179845"/>
            <a:ext cx="500065" cy="234079"/>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CO2</a:t>
            </a:r>
          </a:p>
        </p:txBody>
      </p:sp>
      <p:cxnSp>
        <p:nvCxnSpPr>
          <p:cNvPr id="211" name="Elbow Connector 210"/>
          <p:cNvCxnSpPr/>
          <p:nvPr/>
        </p:nvCxnSpPr>
        <p:spPr>
          <a:xfrm>
            <a:off x="2075882" y="5036968"/>
            <a:ext cx="285752" cy="188478"/>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6" name="Rectangle 225"/>
          <p:cNvSpPr/>
          <p:nvPr/>
        </p:nvSpPr>
        <p:spPr>
          <a:xfrm>
            <a:off x="4147585" y="5537035"/>
            <a:ext cx="500065" cy="234079"/>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rtl="1" fontAlgn="base">
              <a:spcBef>
                <a:spcPct val="0"/>
              </a:spcBef>
              <a:spcAft>
                <a:spcPct val="0"/>
              </a:spcAft>
              <a:defRPr/>
            </a:pPr>
            <a:r>
              <a:rPr lang="en-US" sz="800" b="1" dirty="0">
                <a:solidFill>
                  <a:prstClr val="black"/>
                </a:solidFill>
                <a:latin typeface="Calibri"/>
              </a:rPr>
              <a:t>Anode</a:t>
            </a:r>
          </a:p>
        </p:txBody>
      </p:sp>
      <p:sp>
        <p:nvSpPr>
          <p:cNvPr id="227" name="Rectangle 226"/>
          <p:cNvSpPr/>
          <p:nvPr/>
        </p:nvSpPr>
        <p:spPr>
          <a:xfrm>
            <a:off x="3290328" y="5537035"/>
            <a:ext cx="571504" cy="285751"/>
          </a:xfrm>
          <a:prstGeom prst="rect">
            <a:avLst/>
          </a:prstGeom>
          <a:no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rtl="1" fontAlgn="base">
              <a:spcBef>
                <a:spcPct val="0"/>
              </a:spcBef>
              <a:spcAft>
                <a:spcPct val="0"/>
              </a:spcAft>
              <a:defRPr/>
            </a:pPr>
            <a:r>
              <a:rPr lang="fa-IR" sz="800" b="1" dirty="0">
                <a:solidFill>
                  <a:prstClr val="black"/>
                </a:solidFill>
                <a:latin typeface="Calibri"/>
                <a:cs typeface="Arial" panose="020B0604020202020204" pitchFamily="34" charset="0"/>
              </a:rPr>
              <a:t>قلع اندود</a:t>
            </a:r>
            <a:endParaRPr lang="en-US" sz="800" b="1" dirty="0">
              <a:solidFill>
                <a:prstClr val="black"/>
              </a:solidFill>
              <a:latin typeface="Calibri"/>
            </a:endParaRPr>
          </a:p>
        </p:txBody>
      </p:sp>
      <p:cxnSp>
        <p:nvCxnSpPr>
          <p:cNvPr id="229" name="Elbow Connector 228"/>
          <p:cNvCxnSpPr>
            <a:stCxn id="227" idx="3"/>
            <a:endCxn id="226" idx="1"/>
          </p:cNvCxnSpPr>
          <p:nvPr/>
        </p:nvCxnSpPr>
        <p:spPr>
          <a:xfrm flipV="1">
            <a:off x="3861832" y="5654075"/>
            <a:ext cx="285753" cy="25836"/>
          </a:xfrm>
          <a:prstGeom prst="bentConnector3">
            <a:avLst>
              <a:gd name="adj1" fmla="val 5000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9"/>
                                        </p:tgtEl>
                                        <p:attrNameLst>
                                          <p:attrName>style.visibility</p:attrName>
                                        </p:attrNameLst>
                                      </p:cBhvr>
                                      <p:to>
                                        <p:strVal val="visible"/>
                                      </p:to>
                                    </p:set>
                                    <p:anim calcmode="lin" valueType="num">
                                      <p:cBhvr additive="base">
                                        <p:cTn id="7" dur="500" fill="hold"/>
                                        <p:tgtEl>
                                          <p:spTgt spid="119"/>
                                        </p:tgtEl>
                                        <p:attrNameLst>
                                          <p:attrName>ppt_x</p:attrName>
                                        </p:attrNameLst>
                                      </p:cBhvr>
                                      <p:tavLst>
                                        <p:tav tm="0">
                                          <p:val>
                                            <p:strVal val="#ppt_x"/>
                                          </p:val>
                                        </p:tav>
                                        <p:tav tm="100000">
                                          <p:val>
                                            <p:strVal val="#ppt_x"/>
                                          </p:val>
                                        </p:tav>
                                      </p:tavLst>
                                    </p:anim>
                                    <p:anim calcmode="lin" valueType="num">
                                      <p:cBhvr additive="base">
                                        <p:cTn id="8" dur="500" fill="hold"/>
                                        <p:tgtEl>
                                          <p:spTgt spid="1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82"/>
                                        </p:tgtEl>
                                        <p:attrNameLst>
                                          <p:attrName>style.visibility</p:attrName>
                                        </p:attrNameLst>
                                      </p:cBhvr>
                                      <p:to>
                                        <p:strVal val="visible"/>
                                      </p:to>
                                    </p:set>
                                    <p:animEffect transition="in" filter="diamond(in)">
                                      <p:cBhvr>
                                        <p:cTn id="13" dur="500"/>
                                        <p:tgtEl>
                                          <p:spTgt spid="82"/>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blinds(horizontal)">
                                      <p:cBhvr>
                                        <p:cTn id="18" dur="500"/>
                                        <p:tgtEl>
                                          <p:spTgt spid="53"/>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435"/>
                                        </p:tgtEl>
                                        <p:attrNameLst>
                                          <p:attrName>style.visibility</p:attrName>
                                        </p:attrNameLst>
                                      </p:cBhvr>
                                      <p:to>
                                        <p:strVal val="visible"/>
                                      </p:to>
                                    </p:set>
                                    <p:animEffect transition="in" filter="blinds(horizontal)">
                                      <p:cBhvr>
                                        <p:cTn id="21" dur="500"/>
                                        <p:tgtEl>
                                          <p:spTgt spid="435"/>
                                        </p:tgtEl>
                                      </p:cBhvr>
                                    </p:animEffect>
                                  </p:childTnLst>
                                </p:cTn>
                              </p:par>
                              <p:par>
                                <p:cTn id="22" presetID="3" presetClass="entr" presetSubtype="10" fill="hold" nodeType="withEffect">
                                  <p:stCondLst>
                                    <p:cond delay="0"/>
                                  </p:stCondLst>
                                  <p:childTnLst>
                                    <p:set>
                                      <p:cBhvr>
                                        <p:cTn id="23" dur="1" fill="hold">
                                          <p:stCondLst>
                                            <p:cond delay="0"/>
                                          </p:stCondLst>
                                        </p:cTn>
                                        <p:tgtEl>
                                          <p:spTgt spid="116"/>
                                        </p:tgtEl>
                                        <p:attrNameLst>
                                          <p:attrName>style.visibility</p:attrName>
                                        </p:attrNameLst>
                                      </p:cBhvr>
                                      <p:to>
                                        <p:strVal val="visible"/>
                                      </p:to>
                                    </p:set>
                                    <p:animEffect transition="in" filter="blinds(horizontal)">
                                      <p:cBhvr>
                                        <p:cTn id="24" dur="500"/>
                                        <p:tgtEl>
                                          <p:spTgt spid="116"/>
                                        </p:tgtEl>
                                      </p:cBhvr>
                                    </p:animEffect>
                                  </p:childTnLst>
                                </p:cTn>
                              </p:par>
                              <p:par>
                                <p:cTn id="25" presetID="3" presetClass="entr" presetSubtype="10" fill="hold" nodeType="withEffect">
                                  <p:stCondLst>
                                    <p:cond delay="0"/>
                                  </p:stCondLst>
                                  <p:childTnLst>
                                    <p:set>
                                      <p:cBhvr>
                                        <p:cTn id="26" dur="1" fill="hold">
                                          <p:stCondLst>
                                            <p:cond delay="0"/>
                                          </p:stCondLst>
                                        </p:cTn>
                                        <p:tgtEl>
                                          <p:spTgt spid="115"/>
                                        </p:tgtEl>
                                        <p:attrNameLst>
                                          <p:attrName>style.visibility</p:attrName>
                                        </p:attrNameLst>
                                      </p:cBhvr>
                                      <p:to>
                                        <p:strVal val="visible"/>
                                      </p:to>
                                    </p:set>
                                    <p:animEffect transition="in" filter="blinds(horizontal)">
                                      <p:cBhvr>
                                        <p:cTn id="27" dur="500"/>
                                        <p:tgtEl>
                                          <p:spTgt spid="11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blinds(horizontal)">
                                      <p:cBhvr>
                                        <p:cTn id="32" dur="500"/>
                                        <p:tgtEl>
                                          <p:spTgt spid="3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blinds(horizontal)">
                                      <p:cBhvr>
                                        <p:cTn id="37" dur="500"/>
                                        <p:tgtEl>
                                          <p:spTgt spid="3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11"/>
                                        </p:tgtEl>
                                        <p:attrNameLst>
                                          <p:attrName>style.visibility</p:attrName>
                                        </p:attrNameLst>
                                      </p:cBhvr>
                                      <p:to>
                                        <p:strVal val="visible"/>
                                      </p:to>
                                    </p:set>
                                    <p:animEffect transition="in" filter="blinds(horizontal)">
                                      <p:cBhvr>
                                        <p:cTn id="42" dur="500"/>
                                        <p:tgtEl>
                                          <p:spTgt spid="111"/>
                                        </p:tgtEl>
                                      </p:cBhvr>
                                    </p:animEffect>
                                  </p:childTnLst>
                                </p:cTn>
                              </p:par>
                              <p:par>
                                <p:cTn id="43" presetID="3" presetClass="entr" presetSubtype="10" fill="hold" nodeType="withEffect">
                                  <p:stCondLst>
                                    <p:cond delay="0"/>
                                  </p:stCondLst>
                                  <p:childTnLst>
                                    <p:set>
                                      <p:cBhvr>
                                        <p:cTn id="44" dur="1" fill="hold">
                                          <p:stCondLst>
                                            <p:cond delay="0"/>
                                          </p:stCondLst>
                                        </p:cTn>
                                        <p:tgtEl>
                                          <p:spTgt spid="112"/>
                                        </p:tgtEl>
                                        <p:attrNameLst>
                                          <p:attrName>style.visibility</p:attrName>
                                        </p:attrNameLst>
                                      </p:cBhvr>
                                      <p:to>
                                        <p:strVal val="visible"/>
                                      </p:to>
                                    </p:set>
                                    <p:animEffect transition="in" filter="blinds(horizontal)">
                                      <p:cBhvr>
                                        <p:cTn id="45" dur="500"/>
                                        <p:tgtEl>
                                          <p:spTgt spid="112"/>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blinds(horizontal)">
                                      <p:cBhvr>
                                        <p:cTn id="48" dur="500"/>
                                        <p:tgtEl>
                                          <p:spTgt spid="45"/>
                                        </p:tgtEl>
                                      </p:cBhvr>
                                    </p:animEffect>
                                  </p:childTnLst>
                                </p:cTn>
                              </p:par>
                              <p:par>
                                <p:cTn id="49" presetID="3" presetClass="entr" presetSubtype="10" fill="hold" nodeType="withEffect">
                                  <p:stCondLst>
                                    <p:cond delay="0"/>
                                  </p:stCondLst>
                                  <p:childTnLst>
                                    <p:set>
                                      <p:cBhvr>
                                        <p:cTn id="50" dur="1" fill="hold">
                                          <p:stCondLst>
                                            <p:cond delay="0"/>
                                          </p:stCondLst>
                                        </p:cTn>
                                        <p:tgtEl>
                                          <p:spTgt spid="146"/>
                                        </p:tgtEl>
                                        <p:attrNameLst>
                                          <p:attrName>style.visibility</p:attrName>
                                        </p:attrNameLst>
                                      </p:cBhvr>
                                      <p:to>
                                        <p:strVal val="visible"/>
                                      </p:to>
                                    </p:set>
                                    <p:animEffect transition="in" filter="blinds(horizontal)">
                                      <p:cBhvr>
                                        <p:cTn id="51" dur="500"/>
                                        <p:tgtEl>
                                          <p:spTgt spid="146"/>
                                        </p:tgtEl>
                                      </p:cBhvr>
                                    </p:animEffect>
                                  </p:childTnLst>
                                </p:cTn>
                              </p:par>
                              <p:par>
                                <p:cTn id="52" presetID="3" presetClass="entr" presetSubtype="10" fill="hold" grpId="0" nodeType="withEffect">
                                  <p:stCondLst>
                                    <p:cond delay="0"/>
                                  </p:stCondLst>
                                  <p:childTnLst>
                                    <p:set>
                                      <p:cBhvr>
                                        <p:cTn id="53" dur="1" fill="hold">
                                          <p:stCondLst>
                                            <p:cond delay="0"/>
                                          </p:stCondLst>
                                        </p:cTn>
                                        <p:tgtEl>
                                          <p:spTgt spid="147"/>
                                        </p:tgtEl>
                                        <p:attrNameLst>
                                          <p:attrName>style.visibility</p:attrName>
                                        </p:attrNameLst>
                                      </p:cBhvr>
                                      <p:to>
                                        <p:strVal val="visible"/>
                                      </p:to>
                                    </p:set>
                                    <p:animEffect transition="in" filter="blinds(horizontal)">
                                      <p:cBhvr>
                                        <p:cTn id="54" dur="500"/>
                                        <p:tgtEl>
                                          <p:spTgt spid="147"/>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nodeType="clickEffect">
                                  <p:stCondLst>
                                    <p:cond delay="0"/>
                                  </p:stCondLst>
                                  <p:childTnLst>
                                    <p:set>
                                      <p:cBhvr>
                                        <p:cTn id="58" dur="1" fill="hold">
                                          <p:stCondLst>
                                            <p:cond delay="0"/>
                                          </p:stCondLst>
                                        </p:cTn>
                                        <p:tgtEl>
                                          <p:spTgt spid="110"/>
                                        </p:tgtEl>
                                        <p:attrNameLst>
                                          <p:attrName>style.visibility</p:attrName>
                                        </p:attrNameLst>
                                      </p:cBhvr>
                                      <p:to>
                                        <p:strVal val="visible"/>
                                      </p:to>
                                    </p:set>
                                    <p:animEffect transition="in" filter="blinds(horizontal)">
                                      <p:cBhvr>
                                        <p:cTn id="59" dur="500"/>
                                        <p:tgtEl>
                                          <p:spTgt spid="110"/>
                                        </p:tgtEl>
                                      </p:cBhvr>
                                    </p:animEffect>
                                  </p:childTnLst>
                                </p:cTn>
                              </p:par>
                              <p:par>
                                <p:cTn id="60" presetID="3" presetClass="entr" presetSubtype="10" fill="hold" nodeType="withEffect">
                                  <p:stCondLst>
                                    <p:cond delay="0"/>
                                  </p:stCondLst>
                                  <p:childTnLst>
                                    <p:set>
                                      <p:cBhvr>
                                        <p:cTn id="61" dur="1" fill="hold">
                                          <p:stCondLst>
                                            <p:cond delay="0"/>
                                          </p:stCondLst>
                                        </p:cTn>
                                        <p:tgtEl>
                                          <p:spTgt spid="50"/>
                                        </p:tgtEl>
                                        <p:attrNameLst>
                                          <p:attrName>style.visibility</p:attrName>
                                        </p:attrNameLst>
                                      </p:cBhvr>
                                      <p:to>
                                        <p:strVal val="visible"/>
                                      </p:to>
                                    </p:set>
                                    <p:animEffect transition="in" filter="blinds(horizontal)">
                                      <p:cBhvr>
                                        <p:cTn id="62" dur="500"/>
                                        <p:tgtEl>
                                          <p:spTgt spid="50"/>
                                        </p:tgtEl>
                                      </p:cBhvr>
                                    </p:animEffect>
                                  </p:childTnLst>
                                </p:cTn>
                              </p:par>
                              <p:par>
                                <p:cTn id="63" presetID="3" presetClass="entr" presetSubtype="10" fill="hold" grpId="0" nodeType="with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blinds(horizontal)">
                                      <p:cBhvr>
                                        <p:cTn id="65" dur="500"/>
                                        <p:tgtEl>
                                          <p:spTgt spid="42"/>
                                        </p:tgtEl>
                                      </p:cBhvr>
                                    </p:animEffect>
                                  </p:childTnLst>
                                </p:cTn>
                              </p:par>
                              <p:par>
                                <p:cTn id="66" presetID="3" presetClass="entr" presetSubtype="10" fill="hold" grpId="0" nodeType="withEffect">
                                  <p:stCondLst>
                                    <p:cond delay="0"/>
                                  </p:stCondLst>
                                  <p:childTnLst>
                                    <p:set>
                                      <p:cBhvr>
                                        <p:cTn id="67" dur="1" fill="hold">
                                          <p:stCondLst>
                                            <p:cond delay="0"/>
                                          </p:stCondLst>
                                        </p:cTn>
                                        <p:tgtEl>
                                          <p:spTgt spid="43"/>
                                        </p:tgtEl>
                                        <p:attrNameLst>
                                          <p:attrName>style.visibility</p:attrName>
                                        </p:attrNameLst>
                                      </p:cBhvr>
                                      <p:to>
                                        <p:strVal val="visible"/>
                                      </p:to>
                                    </p:set>
                                    <p:animEffect transition="in" filter="blinds(horizontal)">
                                      <p:cBhvr>
                                        <p:cTn id="68" dur="500"/>
                                        <p:tgtEl>
                                          <p:spTgt spid="43"/>
                                        </p:tgtEl>
                                      </p:cBhvr>
                                    </p:animEffect>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122"/>
                                        </p:tgtEl>
                                        <p:attrNameLst>
                                          <p:attrName>style.visibility</p:attrName>
                                        </p:attrNameLst>
                                      </p:cBhvr>
                                      <p:to>
                                        <p:strVal val="visible"/>
                                      </p:to>
                                    </p:set>
                                    <p:animEffect transition="in" filter="blinds(horizontal)">
                                      <p:cBhvr>
                                        <p:cTn id="73" dur="500"/>
                                        <p:tgtEl>
                                          <p:spTgt spid="122"/>
                                        </p:tgtEl>
                                      </p:cBhvr>
                                    </p:animEffect>
                                  </p:childTnLst>
                                </p:cTn>
                              </p:par>
                              <p:par>
                                <p:cTn id="74" presetID="3" presetClass="entr" presetSubtype="10" fill="hold" nodeType="withEffect">
                                  <p:stCondLst>
                                    <p:cond delay="0"/>
                                  </p:stCondLst>
                                  <p:childTnLst>
                                    <p:set>
                                      <p:cBhvr>
                                        <p:cTn id="75" dur="1" fill="hold">
                                          <p:stCondLst>
                                            <p:cond delay="0"/>
                                          </p:stCondLst>
                                        </p:cTn>
                                        <p:tgtEl>
                                          <p:spTgt spid="154"/>
                                        </p:tgtEl>
                                        <p:attrNameLst>
                                          <p:attrName>style.visibility</p:attrName>
                                        </p:attrNameLst>
                                      </p:cBhvr>
                                      <p:to>
                                        <p:strVal val="visible"/>
                                      </p:to>
                                    </p:set>
                                    <p:animEffect transition="in" filter="blinds(horizontal)">
                                      <p:cBhvr>
                                        <p:cTn id="76" dur="500"/>
                                        <p:tgtEl>
                                          <p:spTgt spid="154"/>
                                        </p:tgtEl>
                                      </p:cBhvr>
                                    </p:animEffect>
                                  </p:childTnLst>
                                </p:cTn>
                              </p:par>
                              <p:par>
                                <p:cTn id="77" presetID="3" presetClass="entr" presetSubtype="10" fill="hold" nodeType="withEffect">
                                  <p:stCondLst>
                                    <p:cond delay="0"/>
                                  </p:stCondLst>
                                  <p:childTnLst>
                                    <p:set>
                                      <p:cBhvr>
                                        <p:cTn id="78" dur="1" fill="hold">
                                          <p:stCondLst>
                                            <p:cond delay="0"/>
                                          </p:stCondLst>
                                        </p:cTn>
                                        <p:tgtEl>
                                          <p:spTgt spid="170"/>
                                        </p:tgtEl>
                                        <p:attrNameLst>
                                          <p:attrName>style.visibility</p:attrName>
                                        </p:attrNameLst>
                                      </p:cBhvr>
                                      <p:to>
                                        <p:strVal val="visible"/>
                                      </p:to>
                                    </p:set>
                                    <p:animEffect transition="in" filter="blinds(horizontal)">
                                      <p:cBhvr>
                                        <p:cTn id="79" dur="500"/>
                                        <p:tgtEl>
                                          <p:spTgt spid="170"/>
                                        </p:tgtEl>
                                      </p:cBhvr>
                                    </p:animEffect>
                                  </p:childTnLst>
                                </p:cTn>
                              </p:par>
                              <p:par>
                                <p:cTn id="80" presetID="3" presetClass="entr" presetSubtype="10" fill="hold" grpId="0" nodeType="withEffect">
                                  <p:stCondLst>
                                    <p:cond delay="0"/>
                                  </p:stCondLst>
                                  <p:childTnLst>
                                    <p:set>
                                      <p:cBhvr>
                                        <p:cTn id="81" dur="1" fill="hold">
                                          <p:stCondLst>
                                            <p:cond delay="0"/>
                                          </p:stCondLst>
                                        </p:cTn>
                                        <p:tgtEl>
                                          <p:spTgt spid="171"/>
                                        </p:tgtEl>
                                        <p:attrNameLst>
                                          <p:attrName>style.visibility</p:attrName>
                                        </p:attrNameLst>
                                      </p:cBhvr>
                                      <p:to>
                                        <p:strVal val="visible"/>
                                      </p:to>
                                    </p:set>
                                    <p:animEffect transition="in" filter="blinds(horizontal)">
                                      <p:cBhvr>
                                        <p:cTn id="82" dur="500"/>
                                        <p:tgtEl>
                                          <p:spTgt spid="171"/>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109"/>
                                        </p:tgtEl>
                                        <p:attrNameLst>
                                          <p:attrName>style.visibility</p:attrName>
                                        </p:attrNameLst>
                                      </p:cBhvr>
                                      <p:to>
                                        <p:strVal val="visible"/>
                                      </p:to>
                                    </p:set>
                                    <p:animEffect transition="in" filter="blinds(horizontal)">
                                      <p:cBhvr>
                                        <p:cTn id="87" dur="500"/>
                                        <p:tgtEl>
                                          <p:spTgt spid="109"/>
                                        </p:tgtEl>
                                      </p:cBhvr>
                                    </p:animEffect>
                                  </p:childTnLst>
                                </p:cTn>
                              </p:par>
                              <p:par>
                                <p:cTn id="88" presetID="3" presetClass="entr" presetSubtype="10" fill="hold" grpId="0" nodeType="withEffect">
                                  <p:stCondLst>
                                    <p:cond delay="0"/>
                                  </p:stCondLst>
                                  <p:childTnLst>
                                    <p:set>
                                      <p:cBhvr>
                                        <p:cTn id="89" dur="1" fill="hold">
                                          <p:stCondLst>
                                            <p:cond delay="0"/>
                                          </p:stCondLst>
                                        </p:cTn>
                                        <p:tgtEl>
                                          <p:spTgt spid="46"/>
                                        </p:tgtEl>
                                        <p:attrNameLst>
                                          <p:attrName>style.visibility</p:attrName>
                                        </p:attrNameLst>
                                      </p:cBhvr>
                                      <p:to>
                                        <p:strVal val="visible"/>
                                      </p:to>
                                    </p:set>
                                    <p:animEffect transition="in" filter="blinds(horizontal)">
                                      <p:cBhvr>
                                        <p:cTn id="90" dur="500"/>
                                        <p:tgtEl>
                                          <p:spTgt spid="46"/>
                                        </p:tgtEl>
                                      </p:cBhvr>
                                    </p:animEffect>
                                  </p:childTnLst>
                                </p:cTn>
                              </p:par>
                              <p:par>
                                <p:cTn id="91" presetID="3" presetClass="entr" presetSubtype="10" fill="hold" nodeType="withEffect">
                                  <p:stCondLst>
                                    <p:cond delay="0"/>
                                  </p:stCondLst>
                                  <p:childTnLst>
                                    <p:set>
                                      <p:cBhvr>
                                        <p:cTn id="92" dur="1" fill="hold">
                                          <p:stCondLst>
                                            <p:cond delay="0"/>
                                          </p:stCondLst>
                                        </p:cTn>
                                        <p:tgtEl>
                                          <p:spTgt spid="578"/>
                                        </p:tgtEl>
                                        <p:attrNameLst>
                                          <p:attrName>style.visibility</p:attrName>
                                        </p:attrNameLst>
                                      </p:cBhvr>
                                      <p:to>
                                        <p:strVal val="visible"/>
                                      </p:to>
                                    </p:set>
                                    <p:animEffect transition="in" filter="blinds(horizontal)">
                                      <p:cBhvr>
                                        <p:cTn id="93" dur="500"/>
                                        <p:tgtEl>
                                          <p:spTgt spid="578"/>
                                        </p:tgtEl>
                                      </p:cBhvr>
                                    </p:animEffect>
                                  </p:childTnLst>
                                </p:cTn>
                              </p:par>
                              <p:par>
                                <p:cTn id="94" presetID="3" presetClass="entr" presetSubtype="10" fill="hold" grpId="0" nodeType="withEffect">
                                  <p:stCondLst>
                                    <p:cond delay="0"/>
                                  </p:stCondLst>
                                  <p:childTnLst>
                                    <p:set>
                                      <p:cBhvr>
                                        <p:cTn id="95" dur="1" fill="hold">
                                          <p:stCondLst>
                                            <p:cond delay="0"/>
                                          </p:stCondLst>
                                        </p:cTn>
                                        <p:tgtEl>
                                          <p:spTgt spid="9"/>
                                        </p:tgtEl>
                                        <p:attrNameLst>
                                          <p:attrName>style.visibility</p:attrName>
                                        </p:attrNameLst>
                                      </p:cBhvr>
                                      <p:to>
                                        <p:strVal val="visible"/>
                                      </p:to>
                                    </p:set>
                                    <p:animEffect transition="in" filter="blinds(horizontal)">
                                      <p:cBhvr>
                                        <p:cTn id="96" dur="500"/>
                                        <p:tgtEl>
                                          <p:spTgt spid="9"/>
                                        </p:tgtEl>
                                      </p:cBhvr>
                                    </p:animEffect>
                                  </p:childTnLst>
                                </p:cTn>
                              </p:par>
                            </p:childTnLst>
                          </p:cTn>
                        </p:par>
                      </p:childTnLst>
                    </p:cTn>
                  </p:par>
                  <p:par>
                    <p:cTn id="97" fill="hold">
                      <p:stCondLst>
                        <p:cond delay="indefinite"/>
                      </p:stCondLst>
                      <p:childTnLst>
                        <p:par>
                          <p:cTn id="98" fill="hold">
                            <p:stCondLst>
                              <p:cond delay="0"/>
                            </p:stCondLst>
                            <p:childTnLst>
                              <p:par>
                                <p:cTn id="99" presetID="3" presetClass="entr" presetSubtype="10" fill="hold" nodeType="clickEffect">
                                  <p:stCondLst>
                                    <p:cond delay="0"/>
                                  </p:stCondLst>
                                  <p:childTnLst>
                                    <p:set>
                                      <p:cBhvr>
                                        <p:cTn id="100" dur="1" fill="hold">
                                          <p:stCondLst>
                                            <p:cond delay="0"/>
                                          </p:stCondLst>
                                        </p:cTn>
                                        <p:tgtEl>
                                          <p:spTgt spid="192"/>
                                        </p:tgtEl>
                                        <p:attrNameLst>
                                          <p:attrName>style.visibility</p:attrName>
                                        </p:attrNameLst>
                                      </p:cBhvr>
                                      <p:to>
                                        <p:strVal val="visible"/>
                                      </p:to>
                                    </p:set>
                                    <p:animEffect transition="in" filter="blinds(horizontal)">
                                      <p:cBhvr>
                                        <p:cTn id="101" dur="500"/>
                                        <p:tgtEl>
                                          <p:spTgt spid="192"/>
                                        </p:tgtEl>
                                      </p:cBhvr>
                                    </p:animEffect>
                                  </p:childTnLst>
                                </p:cTn>
                              </p:par>
                              <p:par>
                                <p:cTn id="102" presetID="3" presetClass="entr" presetSubtype="10" fill="hold" nodeType="withEffect">
                                  <p:stCondLst>
                                    <p:cond delay="0"/>
                                  </p:stCondLst>
                                  <p:childTnLst>
                                    <p:set>
                                      <p:cBhvr>
                                        <p:cTn id="103" dur="1" fill="hold">
                                          <p:stCondLst>
                                            <p:cond delay="0"/>
                                          </p:stCondLst>
                                        </p:cTn>
                                        <p:tgtEl>
                                          <p:spTgt spid="189"/>
                                        </p:tgtEl>
                                        <p:attrNameLst>
                                          <p:attrName>style.visibility</p:attrName>
                                        </p:attrNameLst>
                                      </p:cBhvr>
                                      <p:to>
                                        <p:strVal val="visible"/>
                                      </p:to>
                                    </p:set>
                                    <p:animEffect transition="in" filter="blinds(horizontal)">
                                      <p:cBhvr>
                                        <p:cTn id="104" dur="500"/>
                                        <p:tgtEl>
                                          <p:spTgt spid="189"/>
                                        </p:tgtEl>
                                      </p:cBhvr>
                                    </p:animEffect>
                                  </p:childTnLst>
                                </p:cTn>
                              </p:par>
                              <p:par>
                                <p:cTn id="105" presetID="3" presetClass="entr" presetSubtype="10" fill="hold" grpId="0" nodeType="withEffect">
                                  <p:stCondLst>
                                    <p:cond delay="0"/>
                                  </p:stCondLst>
                                  <p:childTnLst>
                                    <p:set>
                                      <p:cBhvr>
                                        <p:cTn id="106" dur="1" fill="hold">
                                          <p:stCondLst>
                                            <p:cond delay="0"/>
                                          </p:stCondLst>
                                        </p:cTn>
                                        <p:tgtEl>
                                          <p:spTgt spid="7"/>
                                        </p:tgtEl>
                                        <p:attrNameLst>
                                          <p:attrName>style.visibility</p:attrName>
                                        </p:attrNameLst>
                                      </p:cBhvr>
                                      <p:to>
                                        <p:strVal val="visible"/>
                                      </p:to>
                                    </p:set>
                                    <p:animEffect transition="in" filter="blinds(horizontal)">
                                      <p:cBhvr>
                                        <p:cTn id="107" dur="500"/>
                                        <p:tgtEl>
                                          <p:spTgt spid="7"/>
                                        </p:tgtEl>
                                      </p:cBhvr>
                                    </p:animEffect>
                                  </p:childTnLst>
                                </p:cTn>
                              </p:par>
                              <p:par>
                                <p:cTn id="108" presetID="3" presetClass="entr" presetSubtype="10" fill="hold" grpId="0" nodeType="withEffect">
                                  <p:stCondLst>
                                    <p:cond delay="0"/>
                                  </p:stCondLst>
                                  <p:childTnLst>
                                    <p:set>
                                      <p:cBhvr>
                                        <p:cTn id="109" dur="1" fill="hold">
                                          <p:stCondLst>
                                            <p:cond delay="0"/>
                                          </p:stCondLst>
                                        </p:cTn>
                                        <p:tgtEl>
                                          <p:spTgt spid="8"/>
                                        </p:tgtEl>
                                        <p:attrNameLst>
                                          <p:attrName>style.visibility</p:attrName>
                                        </p:attrNameLst>
                                      </p:cBhvr>
                                      <p:to>
                                        <p:strVal val="visible"/>
                                      </p:to>
                                    </p:set>
                                    <p:animEffect transition="in" filter="blinds(horizontal)">
                                      <p:cBhvr>
                                        <p:cTn id="110" dur="500"/>
                                        <p:tgtEl>
                                          <p:spTgt spid="8"/>
                                        </p:tgtEl>
                                      </p:cBhvr>
                                    </p:animEffect>
                                  </p:childTnLst>
                                </p:cTn>
                              </p:par>
                              <p:par>
                                <p:cTn id="111" presetID="3" presetClass="entr" presetSubtype="10" fill="hold" grpId="0" nodeType="withEffect">
                                  <p:stCondLst>
                                    <p:cond delay="0"/>
                                  </p:stCondLst>
                                  <p:childTnLst>
                                    <p:set>
                                      <p:cBhvr>
                                        <p:cTn id="112" dur="1" fill="hold">
                                          <p:stCondLst>
                                            <p:cond delay="0"/>
                                          </p:stCondLst>
                                        </p:cTn>
                                        <p:tgtEl>
                                          <p:spTgt spid="5"/>
                                        </p:tgtEl>
                                        <p:attrNameLst>
                                          <p:attrName>style.visibility</p:attrName>
                                        </p:attrNameLst>
                                      </p:cBhvr>
                                      <p:to>
                                        <p:strVal val="visible"/>
                                      </p:to>
                                    </p:set>
                                    <p:animEffect transition="in" filter="blinds(horizontal)">
                                      <p:cBhvr>
                                        <p:cTn id="113" dur="500"/>
                                        <p:tgtEl>
                                          <p:spTgt spid="5"/>
                                        </p:tgtEl>
                                      </p:cBhvr>
                                    </p:animEffect>
                                  </p:childTnLst>
                                </p:cTn>
                              </p:par>
                              <p:par>
                                <p:cTn id="114" presetID="3" presetClass="entr" presetSubtype="10" fill="hold" nodeType="withEffect">
                                  <p:stCondLst>
                                    <p:cond delay="0"/>
                                  </p:stCondLst>
                                  <p:childTnLst>
                                    <p:set>
                                      <p:cBhvr>
                                        <p:cTn id="115" dur="1" fill="hold">
                                          <p:stCondLst>
                                            <p:cond delay="0"/>
                                          </p:stCondLst>
                                        </p:cTn>
                                        <p:tgtEl>
                                          <p:spTgt spid="107"/>
                                        </p:tgtEl>
                                        <p:attrNameLst>
                                          <p:attrName>style.visibility</p:attrName>
                                        </p:attrNameLst>
                                      </p:cBhvr>
                                      <p:to>
                                        <p:strVal val="visible"/>
                                      </p:to>
                                    </p:set>
                                    <p:animEffect transition="in" filter="blinds(horizontal)">
                                      <p:cBhvr>
                                        <p:cTn id="116" dur="500"/>
                                        <p:tgtEl>
                                          <p:spTgt spid="107"/>
                                        </p:tgtEl>
                                      </p:cBhvr>
                                    </p:animEffect>
                                  </p:childTnLst>
                                </p:cTn>
                              </p:par>
                            </p:childTnLst>
                          </p:cTn>
                        </p:par>
                      </p:childTnLst>
                    </p:cTn>
                  </p:par>
                  <p:par>
                    <p:cTn id="117" fill="hold">
                      <p:stCondLst>
                        <p:cond delay="indefinite"/>
                      </p:stCondLst>
                      <p:childTnLst>
                        <p:par>
                          <p:cTn id="118" fill="hold">
                            <p:stCondLst>
                              <p:cond delay="0"/>
                            </p:stCondLst>
                            <p:childTnLst>
                              <p:par>
                                <p:cTn id="119" presetID="3" presetClass="entr" presetSubtype="10" fill="hold" nodeType="clickEffect">
                                  <p:stCondLst>
                                    <p:cond delay="0"/>
                                  </p:stCondLst>
                                  <p:childTnLst>
                                    <p:set>
                                      <p:cBhvr>
                                        <p:cTn id="120" dur="1" fill="hold">
                                          <p:stCondLst>
                                            <p:cond delay="0"/>
                                          </p:stCondLst>
                                        </p:cTn>
                                        <p:tgtEl>
                                          <p:spTgt spid="62"/>
                                        </p:tgtEl>
                                        <p:attrNameLst>
                                          <p:attrName>style.visibility</p:attrName>
                                        </p:attrNameLst>
                                      </p:cBhvr>
                                      <p:to>
                                        <p:strVal val="visible"/>
                                      </p:to>
                                    </p:set>
                                    <p:animEffect transition="in" filter="blinds(horizontal)">
                                      <p:cBhvr>
                                        <p:cTn id="121" dur="500"/>
                                        <p:tgtEl>
                                          <p:spTgt spid="62"/>
                                        </p:tgtEl>
                                      </p:cBhvr>
                                    </p:animEffect>
                                  </p:childTnLst>
                                </p:cTn>
                              </p:par>
                              <p:par>
                                <p:cTn id="122" presetID="3" presetClass="entr" presetSubtype="10" fill="hold" nodeType="withEffect">
                                  <p:stCondLst>
                                    <p:cond delay="0"/>
                                  </p:stCondLst>
                                  <p:childTnLst>
                                    <p:set>
                                      <p:cBhvr>
                                        <p:cTn id="123" dur="1" fill="hold">
                                          <p:stCondLst>
                                            <p:cond delay="0"/>
                                          </p:stCondLst>
                                        </p:cTn>
                                        <p:tgtEl>
                                          <p:spTgt spid="204"/>
                                        </p:tgtEl>
                                        <p:attrNameLst>
                                          <p:attrName>style.visibility</p:attrName>
                                        </p:attrNameLst>
                                      </p:cBhvr>
                                      <p:to>
                                        <p:strVal val="visible"/>
                                      </p:to>
                                    </p:set>
                                    <p:animEffect transition="in" filter="blinds(horizontal)">
                                      <p:cBhvr>
                                        <p:cTn id="124" dur="500"/>
                                        <p:tgtEl>
                                          <p:spTgt spid="204"/>
                                        </p:tgtEl>
                                      </p:cBhvr>
                                    </p:animEffect>
                                  </p:childTnLst>
                                </p:cTn>
                              </p:par>
                              <p:par>
                                <p:cTn id="125" presetID="3" presetClass="entr" presetSubtype="10" fill="hold" grpId="0" nodeType="withEffect">
                                  <p:stCondLst>
                                    <p:cond delay="0"/>
                                  </p:stCondLst>
                                  <p:childTnLst>
                                    <p:set>
                                      <p:cBhvr>
                                        <p:cTn id="126" dur="1" fill="hold">
                                          <p:stCondLst>
                                            <p:cond delay="0"/>
                                          </p:stCondLst>
                                        </p:cTn>
                                        <p:tgtEl>
                                          <p:spTgt spid="15"/>
                                        </p:tgtEl>
                                        <p:attrNameLst>
                                          <p:attrName>style.visibility</p:attrName>
                                        </p:attrNameLst>
                                      </p:cBhvr>
                                      <p:to>
                                        <p:strVal val="visible"/>
                                      </p:to>
                                    </p:set>
                                    <p:animEffect transition="in" filter="blinds(horizontal)">
                                      <p:cBhvr>
                                        <p:cTn id="127" dur="500"/>
                                        <p:tgtEl>
                                          <p:spTgt spid="15"/>
                                        </p:tgtEl>
                                      </p:cBhvr>
                                    </p:animEffect>
                                  </p:childTnLst>
                                </p:cTn>
                              </p:par>
                              <p:par>
                                <p:cTn id="128" presetID="3" presetClass="entr" presetSubtype="10" fill="hold" nodeType="withEffect">
                                  <p:stCondLst>
                                    <p:cond delay="0"/>
                                  </p:stCondLst>
                                  <p:childTnLst>
                                    <p:set>
                                      <p:cBhvr>
                                        <p:cTn id="129" dur="1" fill="hold">
                                          <p:stCondLst>
                                            <p:cond delay="0"/>
                                          </p:stCondLst>
                                        </p:cTn>
                                        <p:tgtEl>
                                          <p:spTgt spid="224"/>
                                        </p:tgtEl>
                                        <p:attrNameLst>
                                          <p:attrName>style.visibility</p:attrName>
                                        </p:attrNameLst>
                                      </p:cBhvr>
                                      <p:to>
                                        <p:strVal val="visible"/>
                                      </p:to>
                                    </p:set>
                                    <p:animEffect transition="in" filter="blinds(horizontal)">
                                      <p:cBhvr>
                                        <p:cTn id="130" dur="500"/>
                                        <p:tgtEl>
                                          <p:spTgt spid="224"/>
                                        </p:tgtEl>
                                      </p:cBhvr>
                                    </p:animEffect>
                                  </p:childTnLst>
                                </p:cTn>
                              </p:par>
                              <p:par>
                                <p:cTn id="131" presetID="3" presetClass="entr" presetSubtype="10" fill="hold" grpId="0" nodeType="withEffect">
                                  <p:stCondLst>
                                    <p:cond delay="0"/>
                                  </p:stCondLst>
                                  <p:childTnLst>
                                    <p:set>
                                      <p:cBhvr>
                                        <p:cTn id="132" dur="1" fill="hold">
                                          <p:stCondLst>
                                            <p:cond delay="0"/>
                                          </p:stCondLst>
                                        </p:cTn>
                                        <p:tgtEl>
                                          <p:spTgt spid="13"/>
                                        </p:tgtEl>
                                        <p:attrNameLst>
                                          <p:attrName>style.visibility</p:attrName>
                                        </p:attrNameLst>
                                      </p:cBhvr>
                                      <p:to>
                                        <p:strVal val="visible"/>
                                      </p:to>
                                    </p:set>
                                    <p:animEffect transition="in" filter="blinds(horizontal)">
                                      <p:cBhvr>
                                        <p:cTn id="133" dur="500"/>
                                        <p:tgtEl>
                                          <p:spTgt spid="13"/>
                                        </p:tgtEl>
                                      </p:cBhvr>
                                    </p:animEffect>
                                  </p:childTnLst>
                                </p:cTn>
                              </p:par>
                              <p:par>
                                <p:cTn id="134" presetID="3" presetClass="entr" presetSubtype="10" fill="hold" nodeType="withEffect">
                                  <p:stCondLst>
                                    <p:cond delay="0"/>
                                  </p:stCondLst>
                                  <p:childTnLst>
                                    <p:set>
                                      <p:cBhvr>
                                        <p:cTn id="135" dur="1" fill="hold">
                                          <p:stCondLst>
                                            <p:cond delay="0"/>
                                          </p:stCondLst>
                                        </p:cTn>
                                        <p:tgtEl>
                                          <p:spTgt spid="223"/>
                                        </p:tgtEl>
                                        <p:attrNameLst>
                                          <p:attrName>style.visibility</p:attrName>
                                        </p:attrNameLst>
                                      </p:cBhvr>
                                      <p:to>
                                        <p:strVal val="visible"/>
                                      </p:to>
                                    </p:set>
                                    <p:animEffect transition="in" filter="blinds(horizontal)">
                                      <p:cBhvr>
                                        <p:cTn id="136" dur="500"/>
                                        <p:tgtEl>
                                          <p:spTgt spid="223"/>
                                        </p:tgtEl>
                                      </p:cBhvr>
                                    </p:animEffect>
                                  </p:childTnLst>
                                </p:cTn>
                              </p:par>
                              <p:par>
                                <p:cTn id="137" presetID="3" presetClass="entr" presetSubtype="10" fill="hold" grpId="0" nodeType="withEffect">
                                  <p:stCondLst>
                                    <p:cond delay="0"/>
                                  </p:stCondLst>
                                  <p:childTnLst>
                                    <p:set>
                                      <p:cBhvr>
                                        <p:cTn id="138" dur="1" fill="hold">
                                          <p:stCondLst>
                                            <p:cond delay="0"/>
                                          </p:stCondLst>
                                        </p:cTn>
                                        <p:tgtEl>
                                          <p:spTgt spid="14"/>
                                        </p:tgtEl>
                                        <p:attrNameLst>
                                          <p:attrName>style.visibility</p:attrName>
                                        </p:attrNameLst>
                                      </p:cBhvr>
                                      <p:to>
                                        <p:strVal val="visible"/>
                                      </p:to>
                                    </p:set>
                                    <p:animEffect transition="in" filter="blinds(horizontal)">
                                      <p:cBhvr>
                                        <p:cTn id="139" dur="500"/>
                                        <p:tgtEl>
                                          <p:spTgt spid="14"/>
                                        </p:tgtEl>
                                      </p:cBhvr>
                                    </p:animEffect>
                                  </p:childTnLst>
                                </p:cTn>
                              </p:par>
                            </p:childTnLst>
                          </p:cTn>
                        </p:par>
                      </p:childTnLst>
                    </p:cTn>
                  </p:par>
                  <p:par>
                    <p:cTn id="140" fill="hold">
                      <p:stCondLst>
                        <p:cond delay="indefinite"/>
                      </p:stCondLst>
                      <p:childTnLst>
                        <p:par>
                          <p:cTn id="141" fill="hold">
                            <p:stCondLst>
                              <p:cond delay="0"/>
                            </p:stCondLst>
                            <p:childTnLst>
                              <p:par>
                                <p:cTn id="142" presetID="3" presetClass="entr" presetSubtype="10" fill="hold" nodeType="clickEffect">
                                  <p:stCondLst>
                                    <p:cond delay="0"/>
                                  </p:stCondLst>
                                  <p:childTnLst>
                                    <p:set>
                                      <p:cBhvr>
                                        <p:cTn id="143" dur="1" fill="hold">
                                          <p:stCondLst>
                                            <p:cond delay="0"/>
                                          </p:stCondLst>
                                        </p:cTn>
                                        <p:tgtEl>
                                          <p:spTgt spid="326"/>
                                        </p:tgtEl>
                                        <p:attrNameLst>
                                          <p:attrName>style.visibility</p:attrName>
                                        </p:attrNameLst>
                                      </p:cBhvr>
                                      <p:to>
                                        <p:strVal val="visible"/>
                                      </p:to>
                                    </p:set>
                                    <p:animEffect transition="in" filter="blinds(horizontal)">
                                      <p:cBhvr>
                                        <p:cTn id="144" dur="500"/>
                                        <p:tgtEl>
                                          <p:spTgt spid="326"/>
                                        </p:tgtEl>
                                      </p:cBhvr>
                                    </p:animEffect>
                                  </p:childTnLst>
                                </p:cTn>
                              </p:par>
                              <p:par>
                                <p:cTn id="145" presetID="3" presetClass="entr" presetSubtype="10" fill="hold" nodeType="withEffect">
                                  <p:stCondLst>
                                    <p:cond delay="0"/>
                                  </p:stCondLst>
                                  <p:childTnLst>
                                    <p:set>
                                      <p:cBhvr>
                                        <p:cTn id="146" dur="1" fill="hold">
                                          <p:stCondLst>
                                            <p:cond delay="0"/>
                                          </p:stCondLst>
                                        </p:cTn>
                                        <p:tgtEl>
                                          <p:spTgt spid="601"/>
                                        </p:tgtEl>
                                        <p:attrNameLst>
                                          <p:attrName>style.visibility</p:attrName>
                                        </p:attrNameLst>
                                      </p:cBhvr>
                                      <p:to>
                                        <p:strVal val="visible"/>
                                      </p:to>
                                    </p:set>
                                    <p:animEffect transition="in" filter="blinds(horizontal)">
                                      <p:cBhvr>
                                        <p:cTn id="147" dur="500"/>
                                        <p:tgtEl>
                                          <p:spTgt spid="601"/>
                                        </p:tgtEl>
                                      </p:cBhvr>
                                    </p:animEffect>
                                  </p:childTnLst>
                                </p:cTn>
                              </p:par>
                              <p:par>
                                <p:cTn id="148" presetID="3" presetClass="entr" presetSubtype="10" fill="hold" grpId="0" nodeType="withEffect">
                                  <p:stCondLst>
                                    <p:cond delay="0"/>
                                  </p:stCondLst>
                                  <p:childTnLst>
                                    <p:set>
                                      <p:cBhvr>
                                        <p:cTn id="149" dur="1" fill="hold">
                                          <p:stCondLst>
                                            <p:cond delay="0"/>
                                          </p:stCondLst>
                                        </p:cTn>
                                        <p:tgtEl>
                                          <p:spTgt spid="268"/>
                                        </p:tgtEl>
                                        <p:attrNameLst>
                                          <p:attrName>style.visibility</p:attrName>
                                        </p:attrNameLst>
                                      </p:cBhvr>
                                      <p:to>
                                        <p:strVal val="visible"/>
                                      </p:to>
                                    </p:set>
                                    <p:animEffect transition="in" filter="blinds(horizontal)">
                                      <p:cBhvr>
                                        <p:cTn id="150" dur="500"/>
                                        <p:tgtEl>
                                          <p:spTgt spid="268"/>
                                        </p:tgtEl>
                                      </p:cBhvr>
                                    </p:animEffect>
                                  </p:childTnLst>
                                </p:cTn>
                              </p:par>
                              <p:par>
                                <p:cTn id="151" presetID="3" presetClass="entr" presetSubtype="10" fill="hold" grpId="0" nodeType="withEffect">
                                  <p:stCondLst>
                                    <p:cond delay="0"/>
                                  </p:stCondLst>
                                  <p:childTnLst>
                                    <p:set>
                                      <p:cBhvr>
                                        <p:cTn id="152" dur="1" fill="hold">
                                          <p:stCondLst>
                                            <p:cond delay="0"/>
                                          </p:stCondLst>
                                        </p:cTn>
                                        <p:tgtEl>
                                          <p:spTgt spid="173"/>
                                        </p:tgtEl>
                                        <p:attrNameLst>
                                          <p:attrName>style.visibility</p:attrName>
                                        </p:attrNameLst>
                                      </p:cBhvr>
                                      <p:to>
                                        <p:strVal val="visible"/>
                                      </p:to>
                                    </p:set>
                                    <p:animEffect transition="in" filter="blinds(horizontal)">
                                      <p:cBhvr>
                                        <p:cTn id="153" dur="500"/>
                                        <p:tgtEl>
                                          <p:spTgt spid="173"/>
                                        </p:tgtEl>
                                      </p:cBhvr>
                                    </p:animEffect>
                                  </p:childTnLst>
                                </p:cTn>
                              </p:par>
                            </p:childTnLst>
                          </p:cTn>
                        </p:par>
                      </p:childTnLst>
                    </p:cTn>
                  </p:par>
                  <p:par>
                    <p:cTn id="154" fill="hold">
                      <p:stCondLst>
                        <p:cond delay="indefinite"/>
                      </p:stCondLst>
                      <p:childTnLst>
                        <p:par>
                          <p:cTn id="155" fill="hold">
                            <p:stCondLst>
                              <p:cond delay="0"/>
                            </p:stCondLst>
                            <p:childTnLst>
                              <p:par>
                                <p:cTn id="156" presetID="3" presetClass="entr" presetSubtype="10" fill="hold" nodeType="clickEffect">
                                  <p:stCondLst>
                                    <p:cond delay="0"/>
                                  </p:stCondLst>
                                  <p:childTnLst>
                                    <p:set>
                                      <p:cBhvr>
                                        <p:cTn id="157" dur="1" fill="hold">
                                          <p:stCondLst>
                                            <p:cond delay="0"/>
                                          </p:stCondLst>
                                        </p:cTn>
                                        <p:tgtEl>
                                          <p:spTgt spid="221"/>
                                        </p:tgtEl>
                                        <p:attrNameLst>
                                          <p:attrName>style.visibility</p:attrName>
                                        </p:attrNameLst>
                                      </p:cBhvr>
                                      <p:to>
                                        <p:strVal val="visible"/>
                                      </p:to>
                                    </p:set>
                                    <p:animEffect transition="in" filter="blinds(horizontal)">
                                      <p:cBhvr>
                                        <p:cTn id="158" dur="500"/>
                                        <p:tgtEl>
                                          <p:spTgt spid="221"/>
                                        </p:tgtEl>
                                      </p:cBhvr>
                                    </p:animEffect>
                                  </p:childTnLst>
                                </p:cTn>
                              </p:par>
                              <p:par>
                                <p:cTn id="159" presetID="3" presetClass="entr" presetSubtype="10" fill="hold" nodeType="withEffect">
                                  <p:stCondLst>
                                    <p:cond delay="0"/>
                                  </p:stCondLst>
                                  <p:childTnLst>
                                    <p:set>
                                      <p:cBhvr>
                                        <p:cTn id="160" dur="1" fill="hold">
                                          <p:stCondLst>
                                            <p:cond delay="0"/>
                                          </p:stCondLst>
                                        </p:cTn>
                                        <p:tgtEl>
                                          <p:spTgt spid="60"/>
                                        </p:tgtEl>
                                        <p:attrNameLst>
                                          <p:attrName>style.visibility</p:attrName>
                                        </p:attrNameLst>
                                      </p:cBhvr>
                                      <p:to>
                                        <p:strVal val="visible"/>
                                      </p:to>
                                    </p:set>
                                    <p:animEffect transition="in" filter="blinds(horizontal)">
                                      <p:cBhvr>
                                        <p:cTn id="161" dur="500"/>
                                        <p:tgtEl>
                                          <p:spTgt spid="60"/>
                                        </p:tgtEl>
                                      </p:cBhvr>
                                    </p:animEffect>
                                  </p:childTnLst>
                                </p:cTn>
                              </p:par>
                              <p:par>
                                <p:cTn id="162" presetID="3" presetClass="entr" presetSubtype="10" fill="hold" grpId="0" nodeType="withEffect">
                                  <p:stCondLst>
                                    <p:cond delay="0"/>
                                  </p:stCondLst>
                                  <p:childTnLst>
                                    <p:set>
                                      <p:cBhvr>
                                        <p:cTn id="163" dur="1" fill="hold">
                                          <p:stCondLst>
                                            <p:cond delay="0"/>
                                          </p:stCondLst>
                                        </p:cTn>
                                        <p:tgtEl>
                                          <p:spTgt spid="108"/>
                                        </p:tgtEl>
                                        <p:attrNameLst>
                                          <p:attrName>style.visibility</p:attrName>
                                        </p:attrNameLst>
                                      </p:cBhvr>
                                      <p:to>
                                        <p:strVal val="visible"/>
                                      </p:to>
                                    </p:set>
                                    <p:animEffect transition="in" filter="blinds(horizontal)">
                                      <p:cBhvr>
                                        <p:cTn id="164" dur="500"/>
                                        <p:tgtEl>
                                          <p:spTgt spid="108"/>
                                        </p:tgtEl>
                                      </p:cBhvr>
                                    </p:animEffect>
                                  </p:childTnLst>
                                </p:cTn>
                              </p:par>
                              <p:par>
                                <p:cTn id="165" presetID="3" presetClass="entr" presetSubtype="10" fill="hold" nodeType="withEffect">
                                  <p:stCondLst>
                                    <p:cond delay="0"/>
                                  </p:stCondLst>
                                  <p:childTnLst>
                                    <p:set>
                                      <p:cBhvr>
                                        <p:cTn id="166" dur="1" fill="hold">
                                          <p:stCondLst>
                                            <p:cond delay="0"/>
                                          </p:stCondLst>
                                        </p:cTn>
                                        <p:tgtEl>
                                          <p:spTgt spid="281"/>
                                        </p:tgtEl>
                                        <p:attrNameLst>
                                          <p:attrName>style.visibility</p:attrName>
                                        </p:attrNameLst>
                                      </p:cBhvr>
                                      <p:to>
                                        <p:strVal val="visible"/>
                                      </p:to>
                                    </p:set>
                                    <p:animEffect transition="in" filter="blinds(horizontal)">
                                      <p:cBhvr>
                                        <p:cTn id="167" dur="500"/>
                                        <p:tgtEl>
                                          <p:spTgt spid="281"/>
                                        </p:tgtEl>
                                      </p:cBhvr>
                                    </p:animEffect>
                                  </p:childTnLst>
                                </p:cTn>
                              </p:par>
                              <p:par>
                                <p:cTn id="168" presetID="3" presetClass="entr" presetSubtype="10" fill="hold" nodeType="withEffect">
                                  <p:stCondLst>
                                    <p:cond delay="0"/>
                                  </p:stCondLst>
                                  <p:childTnLst>
                                    <p:set>
                                      <p:cBhvr>
                                        <p:cTn id="169" dur="1" fill="hold">
                                          <p:stCondLst>
                                            <p:cond delay="0"/>
                                          </p:stCondLst>
                                        </p:cTn>
                                        <p:tgtEl>
                                          <p:spTgt spid="117"/>
                                        </p:tgtEl>
                                        <p:attrNameLst>
                                          <p:attrName>style.visibility</p:attrName>
                                        </p:attrNameLst>
                                      </p:cBhvr>
                                      <p:to>
                                        <p:strVal val="visible"/>
                                      </p:to>
                                    </p:set>
                                    <p:animEffect transition="in" filter="blinds(horizontal)">
                                      <p:cBhvr>
                                        <p:cTn id="170" dur="500"/>
                                        <p:tgtEl>
                                          <p:spTgt spid="117"/>
                                        </p:tgtEl>
                                      </p:cBhvr>
                                    </p:animEffect>
                                  </p:childTnLst>
                                </p:cTn>
                              </p:par>
                              <p:par>
                                <p:cTn id="171" presetID="3" presetClass="entr" presetSubtype="10" fill="hold" nodeType="withEffect">
                                  <p:stCondLst>
                                    <p:cond delay="0"/>
                                  </p:stCondLst>
                                  <p:childTnLst>
                                    <p:set>
                                      <p:cBhvr>
                                        <p:cTn id="172" dur="1" fill="hold">
                                          <p:stCondLst>
                                            <p:cond delay="0"/>
                                          </p:stCondLst>
                                        </p:cTn>
                                        <p:tgtEl>
                                          <p:spTgt spid="277"/>
                                        </p:tgtEl>
                                        <p:attrNameLst>
                                          <p:attrName>style.visibility</p:attrName>
                                        </p:attrNameLst>
                                      </p:cBhvr>
                                      <p:to>
                                        <p:strVal val="visible"/>
                                      </p:to>
                                    </p:set>
                                    <p:animEffect transition="in" filter="blinds(horizontal)">
                                      <p:cBhvr>
                                        <p:cTn id="173" dur="500"/>
                                        <p:tgtEl>
                                          <p:spTgt spid="277"/>
                                        </p:tgtEl>
                                      </p:cBhvr>
                                    </p:animEffect>
                                  </p:childTnLst>
                                </p:cTn>
                              </p:par>
                              <p:par>
                                <p:cTn id="174" presetID="3" presetClass="entr" presetSubtype="10" fill="hold" nodeType="withEffect">
                                  <p:stCondLst>
                                    <p:cond delay="0"/>
                                  </p:stCondLst>
                                  <p:childTnLst>
                                    <p:set>
                                      <p:cBhvr>
                                        <p:cTn id="175" dur="1" fill="hold">
                                          <p:stCondLst>
                                            <p:cond delay="0"/>
                                          </p:stCondLst>
                                        </p:cTn>
                                        <p:tgtEl>
                                          <p:spTgt spid="278"/>
                                        </p:tgtEl>
                                        <p:attrNameLst>
                                          <p:attrName>style.visibility</p:attrName>
                                        </p:attrNameLst>
                                      </p:cBhvr>
                                      <p:to>
                                        <p:strVal val="visible"/>
                                      </p:to>
                                    </p:set>
                                    <p:animEffect transition="in" filter="blinds(horizontal)">
                                      <p:cBhvr>
                                        <p:cTn id="176" dur="500"/>
                                        <p:tgtEl>
                                          <p:spTgt spid="278"/>
                                        </p:tgtEl>
                                      </p:cBhvr>
                                    </p:animEffect>
                                  </p:childTnLst>
                                </p:cTn>
                              </p:par>
                              <p:par>
                                <p:cTn id="177" presetID="3" presetClass="entr" presetSubtype="10" fill="hold" nodeType="withEffect">
                                  <p:stCondLst>
                                    <p:cond delay="0"/>
                                  </p:stCondLst>
                                  <p:childTnLst>
                                    <p:set>
                                      <p:cBhvr>
                                        <p:cTn id="178" dur="1" fill="hold">
                                          <p:stCondLst>
                                            <p:cond delay="0"/>
                                          </p:stCondLst>
                                        </p:cTn>
                                        <p:tgtEl>
                                          <p:spTgt spid="279"/>
                                        </p:tgtEl>
                                        <p:attrNameLst>
                                          <p:attrName>style.visibility</p:attrName>
                                        </p:attrNameLst>
                                      </p:cBhvr>
                                      <p:to>
                                        <p:strVal val="visible"/>
                                      </p:to>
                                    </p:set>
                                    <p:animEffect transition="in" filter="blinds(horizontal)">
                                      <p:cBhvr>
                                        <p:cTn id="179" dur="500"/>
                                        <p:tgtEl>
                                          <p:spTgt spid="279"/>
                                        </p:tgtEl>
                                      </p:cBhvr>
                                    </p:animEffect>
                                  </p:childTnLst>
                                </p:cTn>
                              </p:par>
                              <p:par>
                                <p:cTn id="180" presetID="3" presetClass="entr" presetSubtype="10" fill="hold" nodeType="withEffect">
                                  <p:stCondLst>
                                    <p:cond delay="0"/>
                                  </p:stCondLst>
                                  <p:childTnLst>
                                    <p:set>
                                      <p:cBhvr>
                                        <p:cTn id="181" dur="1" fill="hold">
                                          <p:stCondLst>
                                            <p:cond delay="0"/>
                                          </p:stCondLst>
                                        </p:cTn>
                                        <p:tgtEl>
                                          <p:spTgt spid="280"/>
                                        </p:tgtEl>
                                        <p:attrNameLst>
                                          <p:attrName>style.visibility</p:attrName>
                                        </p:attrNameLst>
                                      </p:cBhvr>
                                      <p:to>
                                        <p:strVal val="visible"/>
                                      </p:to>
                                    </p:set>
                                    <p:animEffect transition="in" filter="blinds(horizontal)">
                                      <p:cBhvr>
                                        <p:cTn id="182" dur="500"/>
                                        <p:tgtEl>
                                          <p:spTgt spid="280"/>
                                        </p:tgtEl>
                                      </p:cBhvr>
                                    </p:animEffect>
                                  </p:childTnLst>
                                </p:cTn>
                              </p:par>
                              <p:par>
                                <p:cTn id="183" presetID="3" presetClass="entr" presetSubtype="10" fill="hold" grpId="0" nodeType="withEffect">
                                  <p:stCondLst>
                                    <p:cond delay="0"/>
                                  </p:stCondLst>
                                  <p:childTnLst>
                                    <p:set>
                                      <p:cBhvr>
                                        <p:cTn id="184" dur="1" fill="hold">
                                          <p:stCondLst>
                                            <p:cond delay="0"/>
                                          </p:stCondLst>
                                        </p:cTn>
                                        <p:tgtEl>
                                          <p:spTgt spid="17"/>
                                        </p:tgtEl>
                                        <p:attrNameLst>
                                          <p:attrName>style.visibility</p:attrName>
                                        </p:attrNameLst>
                                      </p:cBhvr>
                                      <p:to>
                                        <p:strVal val="visible"/>
                                      </p:to>
                                    </p:set>
                                    <p:animEffect transition="in" filter="blinds(horizontal)">
                                      <p:cBhvr>
                                        <p:cTn id="185" dur="500"/>
                                        <p:tgtEl>
                                          <p:spTgt spid="17"/>
                                        </p:tgtEl>
                                      </p:cBhvr>
                                    </p:animEffect>
                                  </p:childTnLst>
                                </p:cTn>
                              </p:par>
                              <p:par>
                                <p:cTn id="186" presetID="3" presetClass="entr" presetSubtype="10" fill="hold" grpId="0" nodeType="withEffect">
                                  <p:stCondLst>
                                    <p:cond delay="0"/>
                                  </p:stCondLst>
                                  <p:childTnLst>
                                    <p:set>
                                      <p:cBhvr>
                                        <p:cTn id="187" dur="1" fill="hold">
                                          <p:stCondLst>
                                            <p:cond delay="0"/>
                                          </p:stCondLst>
                                        </p:cTn>
                                        <p:tgtEl>
                                          <p:spTgt spid="19"/>
                                        </p:tgtEl>
                                        <p:attrNameLst>
                                          <p:attrName>style.visibility</p:attrName>
                                        </p:attrNameLst>
                                      </p:cBhvr>
                                      <p:to>
                                        <p:strVal val="visible"/>
                                      </p:to>
                                    </p:set>
                                    <p:animEffect transition="in" filter="blinds(horizontal)">
                                      <p:cBhvr>
                                        <p:cTn id="188" dur="500"/>
                                        <p:tgtEl>
                                          <p:spTgt spid="19"/>
                                        </p:tgtEl>
                                      </p:cBhvr>
                                    </p:animEffect>
                                  </p:childTnLst>
                                </p:cTn>
                              </p:par>
                              <p:par>
                                <p:cTn id="189" presetID="3" presetClass="entr" presetSubtype="10" fill="hold" grpId="0" nodeType="withEffect">
                                  <p:stCondLst>
                                    <p:cond delay="0"/>
                                  </p:stCondLst>
                                  <p:childTnLst>
                                    <p:set>
                                      <p:cBhvr>
                                        <p:cTn id="190" dur="1" fill="hold">
                                          <p:stCondLst>
                                            <p:cond delay="0"/>
                                          </p:stCondLst>
                                        </p:cTn>
                                        <p:tgtEl>
                                          <p:spTgt spid="20"/>
                                        </p:tgtEl>
                                        <p:attrNameLst>
                                          <p:attrName>style.visibility</p:attrName>
                                        </p:attrNameLst>
                                      </p:cBhvr>
                                      <p:to>
                                        <p:strVal val="visible"/>
                                      </p:to>
                                    </p:set>
                                    <p:animEffect transition="in" filter="blinds(horizontal)">
                                      <p:cBhvr>
                                        <p:cTn id="191" dur="500"/>
                                        <p:tgtEl>
                                          <p:spTgt spid="20"/>
                                        </p:tgtEl>
                                      </p:cBhvr>
                                    </p:animEffect>
                                  </p:childTnLst>
                                </p:cTn>
                              </p:par>
                              <p:par>
                                <p:cTn id="192" presetID="3" presetClass="entr" presetSubtype="10" fill="hold" grpId="0" nodeType="withEffect">
                                  <p:stCondLst>
                                    <p:cond delay="0"/>
                                  </p:stCondLst>
                                  <p:childTnLst>
                                    <p:set>
                                      <p:cBhvr>
                                        <p:cTn id="193" dur="1" fill="hold">
                                          <p:stCondLst>
                                            <p:cond delay="0"/>
                                          </p:stCondLst>
                                        </p:cTn>
                                        <p:tgtEl>
                                          <p:spTgt spid="28"/>
                                        </p:tgtEl>
                                        <p:attrNameLst>
                                          <p:attrName>style.visibility</p:attrName>
                                        </p:attrNameLst>
                                      </p:cBhvr>
                                      <p:to>
                                        <p:strVal val="visible"/>
                                      </p:to>
                                    </p:set>
                                    <p:animEffect transition="in" filter="blinds(horizontal)">
                                      <p:cBhvr>
                                        <p:cTn id="194" dur="500"/>
                                        <p:tgtEl>
                                          <p:spTgt spid="28"/>
                                        </p:tgtEl>
                                      </p:cBhvr>
                                    </p:animEffect>
                                  </p:childTnLst>
                                </p:cTn>
                              </p:par>
                              <p:par>
                                <p:cTn id="195" presetID="3" presetClass="entr" presetSubtype="10" fill="hold" grpId="0" nodeType="withEffect">
                                  <p:stCondLst>
                                    <p:cond delay="0"/>
                                  </p:stCondLst>
                                  <p:childTnLst>
                                    <p:set>
                                      <p:cBhvr>
                                        <p:cTn id="196" dur="1" fill="hold">
                                          <p:stCondLst>
                                            <p:cond delay="0"/>
                                          </p:stCondLst>
                                        </p:cTn>
                                        <p:tgtEl>
                                          <p:spTgt spid="29"/>
                                        </p:tgtEl>
                                        <p:attrNameLst>
                                          <p:attrName>style.visibility</p:attrName>
                                        </p:attrNameLst>
                                      </p:cBhvr>
                                      <p:to>
                                        <p:strVal val="visible"/>
                                      </p:to>
                                    </p:set>
                                    <p:animEffect transition="in" filter="blinds(horizontal)">
                                      <p:cBhvr>
                                        <p:cTn id="197" dur="500"/>
                                        <p:tgtEl>
                                          <p:spTgt spid="29"/>
                                        </p:tgtEl>
                                      </p:cBhvr>
                                    </p:animEffect>
                                  </p:childTnLst>
                                </p:cTn>
                              </p:par>
                              <p:par>
                                <p:cTn id="198" presetID="3" presetClass="entr" presetSubtype="10" fill="hold" grpId="0" nodeType="withEffect">
                                  <p:stCondLst>
                                    <p:cond delay="0"/>
                                  </p:stCondLst>
                                  <p:childTnLst>
                                    <p:set>
                                      <p:cBhvr>
                                        <p:cTn id="199" dur="1" fill="hold">
                                          <p:stCondLst>
                                            <p:cond delay="0"/>
                                          </p:stCondLst>
                                        </p:cTn>
                                        <p:tgtEl>
                                          <p:spTgt spid="30"/>
                                        </p:tgtEl>
                                        <p:attrNameLst>
                                          <p:attrName>style.visibility</p:attrName>
                                        </p:attrNameLst>
                                      </p:cBhvr>
                                      <p:to>
                                        <p:strVal val="visible"/>
                                      </p:to>
                                    </p:set>
                                    <p:animEffect transition="in" filter="blinds(horizontal)">
                                      <p:cBhvr>
                                        <p:cTn id="200" dur="500"/>
                                        <p:tgtEl>
                                          <p:spTgt spid="30"/>
                                        </p:tgtEl>
                                      </p:cBhvr>
                                    </p:animEffect>
                                  </p:childTnLst>
                                </p:cTn>
                              </p:par>
                            </p:childTnLst>
                          </p:cTn>
                        </p:par>
                      </p:childTnLst>
                    </p:cTn>
                  </p:par>
                  <p:par>
                    <p:cTn id="201" fill="hold">
                      <p:stCondLst>
                        <p:cond delay="indefinite"/>
                      </p:stCondLst>
                      <p:childTnLst>
                        <p:par>
                          <p:cTn id="202" fill="hold">
                            <p:stCondLst>
                              <p:cond delay="0"/>
                            </p:stCondLst>
                            <p:childTnLst>
                              <p:par>
                                <p:cTn id="203" presetID="3" presetClass="entr" presetSubtype="10" fill="hold" grpId="0" nodeType="clickEffect">
                                  <p:stCondLst>
                                    <p:cond delay="0"/>
                                  </p:stCondLst>
                                  <p:childTnLst>
                                    <p:set>
                                      <p:cBhvr>
                                        <p:cTn id="204" dur="1" fill="hold">
                                          <p:stCondLst>
                                            <p:cond delay="0"/>
                                          </p:stCondLst>
                                        </p:cTn>
                                        <p:tgtEl>
                                          <p:spTgt spid="123"/>
                                        </p:tgtEl>
                                        <p:attrNameLst>
                                          <p:attrName>style.visibility</p:attrName>
                                        </p:attrNameLst>
                                      </p:cBhvr>
                                      <p:to>
                                        <p:strVal val="visible"/>
                                      </p:to>
                                    </p:set>
                                    <p:animEffect transition="in" filter="blinds(horizontal)">
                                      <p:cBhvr>
                                        <p:cTn id="205" dur="500"/>
                                        <p:tgtEl>
                                          <p:spTgt spid="123"/>
                                        </p:tgtEl>
                                      </p:cBhvr>
                                    </p:animEffect>
                                  </p:childTnLst>
                                </p:cTn>
                              </p:par>
                            </p:childTnLst>
                          </p:cTn>
                        </p:par>
                      </p:childTnLst>
                    </p:cTn>
                  </p:par>
                  <p:par>
                    <p:cTn id="206" fill="hold">
                      <p:stCondLst>
                        <p:cond delay="indefinite"/>
                      </p:stCondLst>
                      <p:childTnLst>
                        <p:par>
                          <p:cTn id="207" fill="hold">
                            <p:stCondLst>
                              <p:cond delay="0"/>
                            </p:stCondLst>
                            <p:childTnLst>
                              <p:par>
                                <p:cTn id="208" presetID="3" presetClass="entr" presetSubtype="10" fill="hold" nodeType="clickEffect">
                                  <p:stCondLst>
                                    <p:cond delay="0"/>
                                  </p:stCondLst>
                                  <p:childTnLst>
                                    <p:set>
                                      <p:cBhvr>
                                        <p:cTn id="209" dur="1" fill="hold">
                                          <p:stCondLst>
                                            <p:cond delay="0"/>
                                          </p:stCondLst>
                                        </p:cTn>
                                        <p:tgtEl>
                                          <p:spTgt spid="217"/>
                                        </p:tgtEl>
                                        <p:attrNameLst>
                                          <p:attrName>style.visibility</p:attrName>
                                        </p:attrNameLst>
                                      </p:cBhvr>
                                      <p:to>
                                        <p:strVal val="visible"/>
                                      </p:to>
                                    </p:set>
                                    <p:animEffect transition="in" filter="blinds(horizontal)">
                                      <p:cBhvr>
                                        <p:cTn id="210" dur="500"/>
                                        <p:tgtEl>
                                          <p:spTgt spid="217"/>
                                        </p:tgtEl>
                                      </p:cBhvr>
                                    </p:animEffect>
                                  </p:childTnLst>
                                </p:cTn>
                              </p:par>
                              <p:par>
                                <p:cTn id="211" presetID="3" presetClass="entr" presetSubtype="10" fill="hold" nodeType="withEffect">
                                  <p:stCondLst>
                                    <p:cond delay="0"/>
                                  </p:stCondLst>
                                  <p:childTnLst>
                                    <p:set>
                                      <p:cBhvr>
                                        <p:cTn id="212" dur="1" fill="hold">
                                          <p:stCondLst>
                                            <p:cond delay="0"/>
                                          </p:stCondLst>
                                        </p:cTn>
                                        <p:tgtEl>
                                          <p:spTgt spid="218"/>
                                        </p:tgtEl>
                                        <p:attrNameLst>
                                          <p:attrName>style.visibility</p:attrName>
                                        </p:attrNameLst>
                                      </p:cBhvr>
                                      <p:to>
                                        <p:strVal val="visible"/>
                                      </p:to>
                                    </p:set>
                                    <p:animEffect transition="in" filter="blinds(horizontal)">
                                      <p:cBhvr>
                                        <p:cTn id="213" dur="500"/>
                                        <p:tgtEl>
                                          <p:spTgt spid="218"/>
                                        </p:tgtEl>
                                      </p:cBhvr>
                                    </p:animEffect>
                                  </p:childTnLst>
                                </p:cTn>
                              </p:par>
                              <p:par>
                                <p:cTn id="214" presetID="3" presetClass="entr" presetSubtype="10" fill="hold" nodeType="withEffect">
                                  <p:stCondLst>
                                    <p:cond delay="0"/>
                                  </p:stCondLst>
                                  <p:childTnLst>
                                    <p:set>
                                      <p:cBhvr>
                                        <p:cTn id="215" dur="1" fill="hold">
                                          <p:stCondLst>
                                            <p:cond delay="0"/>
                                          </p:stCondLst>
                                        </p:cTn>
                                        <p:tgtEl>
                                          <p:spTgt spid="296"/>
                                        </p:tgtEl>
                                        <p:attrNameLst>
                                          <p:attrName>style.visibility</p:attrName>
                                        </p:attrNameLst>
                                      </p:cBhvr>
                                      <p:to>
                                        <p:strVal val="visible"/>
                                      </p:to>
                                    </p:set>
                                    <p:animEffect transition="in" filter="blinds(horizontal)">
                                      <p:cBhvr>
                                        <p:cTn id="216" dur="500"/>
                                        <p:tgtEl>
                                          <p:spTgt spid="296"/>
                                        </p:tgtEl>
                                      </p:cBhvr>
                                    </p:animEffect>
                                  </p:childTnLst>
                                </p:cTn>
                              </p:par>
                              <p:par>
                                <p:cTn id="217" presetID="3" presetClass="entr" presetSubtype="10" fill="hold" nodeType="withEffect">
                                  <p:stCondLst>
                                    <p:cond delay="0"/>
                                  </p:stCondLst>
                                  <p:childTnLst>
                                    <p:set>
                                      <p:cBhvr>
                                        <p:cTn id="218" dur="1" fill="hold">
                                          <p:stCondLst>
                                            <p:cond delay="0"/>
                                          </p:stCondLst>
                                        </p:cTn>
                                        <p:tgtEl>
                                          <p:spTgt spid="293"/>
                                        </p:tgtEl>
                                        <p:attrNameLst>
                                          <p:attrName>style.visibility</p:attrName>
                                        </p:attrNameLst>
                                      </p:cBhvr>
                                      <p:to>
                                        <p:strVal val="visible"/>
                                      </p:to>
                                    </p:set>
                                    <p:animEffect transition="in" filter="blinds(horizontal)">
                                      <p:cBhvr>
                                        <p:cTn id="219" dur="500"/>
                                        <p:tgtEl>
                                          <p:spTgt spid="293"/>
                                        </p:tgtEl>
                                      </p:cBhvr>
                                    </p:animEffect>
                                  </p:childTnLst>
                                </p:cTn>
                              </p:par>
                              <p:par>
                                <p:cTn id="220" presetID="3" presetClass="entr" presetSubtype="10" fill="hold" nodeType="withEffect">
                                  <p:stCondLst>
                                    <p:cond delay="0"/>
                                  </p:stCondLst>
                                  <p:childTnLst>
                                    <p:set>
                                      <p:cBhvr>
                                        <p:cTn id="221" dur="1" fill="hold">
                                          <p:stCondLst>
                                            <p:cond delay="0"/>
                                          </p:stCondLst>
                                        </p:cTn>
                                        <p:tgtEl>
                                          <p:spTgt spid="589"/>
                                        </p:tgtEl>
                                        <p:attrNameLst>
                                          <p:attrName>style.visibility</p:attrName>
                                        </p:attrNameLst>
                                      </p:cBhvr>
                                      <p:to>
                                        <p:strVal val="visible"/>
                                      </p:to>
                                    </p:set>
                                    <p:animEffect transition="in" filter="blinds(horizontal)">
                                      <p:cBhvr>
                                        <p:cTn id="222" dur="500"/>
                                        <p:tgtEl>
                                          <p:spTgt spid="589"/>
                                        </p:tgtEl>
                                      </p:cBhvr>
                                    </p:animEffect>
                                  </p:childTnLst>
                                </p:cTn>
                              </p:par>
                              <p:par>
                                <p:cTn id="223" presetID="3" presetClass="entr" presetSubtype="10" fill="hold" nodeType="withEffect">
                                  <p:stCondLst>
                                    <p:cond delay="0"/>
                                  </p:stCondLst>
                                  <p:childTnLst>
                                    <p:set>
                                      <p:cBhvr>
                                        <p:cTn id="224" dur="1" fill="hold">
                                          <p:stCondLst>
                                            <p:cond delay="0"/>
                                          </p:stCondLst>
                                        </p:cTn>
                                        <p:tgtEl>
                                          <p:spTgt spid="216"/>
                                        </p:tgtEl>
                                        <p:attrNameLst>
                                          <p:attrName>style.visibility</p:attrName>
                                        </p:attrNameLst>
                                      </p:cBhvr>
                                      <p:to>
                                        <p:strVal val="visible"/>
                                      </p:to>
                                    </p:set>
                                    <p:animEffect transition="in" filter="blinds(horizontal)">
                                      <p:cBhvr>
                                        <p:cTn id="225" dur="500"/>
                                        <p:tgtEl>
                                          <p:spTgt spid="216"/>
                                        </p:tgtEl>
                                      </p:cBhvr>
                                    </p:animEffect>
                                  </p:childTnLst>
                                </p:cTn>
                              </p:par>
                              <p:par>
                                <p:cTn id="226" presetID="3" presetClass="entr" presetSubtype="10" fill="hold" grpId="0" nodeType="withEffect">
                                  <p:stCondLst>
                                    <p:cond delay="0"/>
                                  </p:stCondLst>
                                  <p:childTnLst>
                                    <p:set>
                                      <p:cBhvr>
                                        <p:cTn id="227" dur="1" fill="hold">
                                          <p:stCondLst>
                                            <p:cond delay="0"/>
                                          </p:stCondLst>
                                        </p:cTn>
                                        <p:tgtEl>
                                          <p:spTgt spid="205"/>
                                        </p:tgtEl>
                                        <p:attrNameLst>
                                          <p:attrName>style.visibility</p:attrName>
                                        </p:attrNameLst>
                                      </p:cBhvr>
                                      <p:to>
                                        <p:strVal val="visible"/>
                                      </p:to>
                                    </p:set>
                                    <p:animEffect transition="in" filter="blinds(horizontal)">
                                      <p:cBhvr>
                                        <p:cTn id="228" dur="500"/>
                                        <p:tgtEl>
                                          <p:spTgt spid="205"/>
                                        </p:tgtEl>
                                      </p:cBhvr>
                                    </p:animEffect>
                                  </p:childTnLst>
                                </p:cTn>
                              </p:par>
                            </p:childTnLst>
                          </p:cTn>
                        </p:par>
                      </p:childTnLst>
                    </p:cTn>
                  </p:par>
                  <p:par>
                    <p:cTn id="229" fill="hold">
                      <p:stCondLst>
                        <p:cond delay="indefinite"/>
                      </p:stCondLst>
                      <p:childTnLst>
                        <p:par>
                          <p:cTn id="230" fill="hold">
                            <p:stCondLst>
                              <p:cond delay="0"/>
                            </p:stCondLst>
                            <p:childTnLst>
                              <p:par>
                                <p:cTn id="231" presetID="3" presetClass="entr" presetSubtype="10" fill="hold" nodeType="clickEffect">
                                  <p:stCondLst>
                                    <p:cond delay="0"/>
                                  </p:stCondLst>
                                  <p:childTnLst>
                                    <p:set>
                                      <p:cBhvr>
                                        <p:cTn id="232" dur="1" fill="hold">
                                          <p:stCondLst>
                                            <p:cond delay="0"/>
                                          </p:stCondLst>
                                        </p:cTn>
                                        <p:tgtEl>
                                          <p:spTgt spid="118"/>
                                        </p:tgtEl>
                                        <p:attrNameLst>
                                          <p:attrName>style.visibility</p:attrName>
                                        </p:attrNameLst>
                                      </p:cBhvr>
                                      <p:to>
                                        <p:strVal val="visible"/>
                                      </p:to>
                                    </p:set>
                                    <p:animEffect transition="in" filter="blinds(horizontal)">
                                      <p:cBhvr>
                                        <p:cTn id="233" dur="500"/>
                                        <p:tgtEl>
                                          <p:spTgt spid="118"/>
                                        </p:tgtEl>
                                      </p:cBhvr>
                                    </p:animEffect>
                                  </p:childTnLst>
                                </p:cTn>
                              </p:par>
                              <p:par>
                                <p:cTn id="234" presetID="3" presetClass="entr" presetSubtype="10" fill="hold" grpId="0" nodeType="withEffect">
                                  <p:stCondLst>
                                    <p:cond delay="0"/>
                                  </p:stCondLst>
                                  <p:childTnLst>
                                    <p:set>
                                      <p:cBhvr>
                                        <p:cTn id="235" dur="1" fill="hold">
                                          <p:stCondLst>
                                            <p:cond delay="0"/>
                                          </p:stCondLst>
                                        </p:cTn>
                                        <p:tgtEl>
                                          <p:spTgt spid="84"/>
                                        </p:tgtEl>
                                        <p:attrNameLst>
                                          <p:attrName>style.visibility</p:attrName>
                                        </p:attrNameLst>
                                      </p:cBhvr>
                                      <p:to>
                                        <p:strVal val="visible"/>
                                      </p:to>
                                    </p:set>
                                    <p:animEffect transition="in" filter="blinds(horizontal)">
                                      <p:cBhvr>
                                        <p:cTn id="236" dur="500"/>
                                        <p:tgtEl>
                                          <p:spTgt spid="84"/>
                                        </p:tgtEl>
                                      </p:cBhvr>
                                    </p:animEffect>
                                  </p:childTnLst>
                                </p:cTn>
                              </p:par>
                              <p:par>
                                <p:cTn id="237" presetID="3" presetClass="entr" presetSubtype="10" fill="hold" nodeType="withEffect">
                                  <p:stCondLst>
                                    <p:cond delay="0"/>
                                  </p:stCondLst>
                                  <p:childTnLst>
                                    <p:set>
                                      <p:cBhvr>
                                        <p:cTn id="238" dur="1" fill="hold">
                                          <p:stCondLst>
                                            <p:cond delay="0"/>
                                          </p:stCondLst>
                                        </p:cTn>
                                        <p:tgtEl>
                                          <p:spTgt spid="315"/>
                                        </p:tgtEl>
                                        <p:attrNameLst>
                                          <p:attrName>style.visibility</p:attrName>
                                        </p:attrNameLst>
                                      </p:cBhvr>
                                      <p:to>
                                        <p:strVal val="visible"/>
                                      </p:to>
                                    </p:set>
                                    <p:animEffect transition="in" filter="blinds(horizontal)">
                                      <p:cBhvr>
                                        <p:cTn id="239" dur="500"/>
                                        <p:tgtEl>
                                          <p:spTgt spid="315"/>
                                        </p:tgtEl>
                                      </p:cBhvr>
                                    </p:animEffect>
                                  </p:childTnLst>
                                </p:cTn>
                              </p:par>
                              <p:par>
                                <p:cTn id="240" presetID="3" presetClass="entr" presetSubtype="10" fill="hold" grpId="0" nodeType="withEffect">
                                  <p:stCondLst>
                                    <p:cond delay="0"/>
                                  </p:stCondLst>
                                  <p:childTnLst>
                                    <p:set>
                                      <p:cBhvr>
                                        <p:cTn id="241" dur="1" fill="hold">
                                          <p:stCondLst>
                                            <p:cond delay="0"/>
                                          </p:stCondLst>
                                        </p:cTn>
                                        <p:tgtEl>
                                          <p:spTgt spid="81"/>
                                        </p:tgtEl>
                                        <p:attrNameLst>
                                          <p:attrName>style.visibility</p:attrName>
                                        </p:attrNameLst>
                                      </p:cBhvr>
                                      <p:to>
                                        <p:strVal val="visible"/>
                                      </p:to>
                                    </p:set>
                                    <p:animEffect transition="in" filter="blinds(horizontal)">
                                      <p:cBhvr>
                                        <p:cTn id="242" dur="500"/>
                                        <p:tgtEl>
                                          <p:spTgt spid="81"/>
                                        </p:tgtEl>
                                      </p:cBhvr>
                                    </p:animEffect>
                                  </p:childTnLst>
                                </p:cTn>
                              </p:par>
                            </p:childTnLst>
                          </p:cTn>
                        </p:par>
                      </p:childTnLst>
                    </p:cTn>
                  </p:par>
                  <p:par>
                    <p:cTn id="243" fill="hold">
                      <p:stCondLst>
                        <p:cond delay="indefinite"/>
                      </p:stCondLst>
                      <p:childTnLst>
                        <p:par>
                          <p:cTn id="244" fill="hold">
                            <p:stCondLst>
                              <p:cond delay="0"/>
                            </p:stCondLst>
                            <p:childTnLst>
                              <p:par>
                                <p:cTn id="245" presetID="3" presetClass="entr" presetSubtype="10" fill="hold" nodeType="clickEffect">
                                  <p:stCondLst>
                                    <p:cond delay="0"/>
                                  </p:stCondLst>
                                  <p:childTnLst>
                                    <p:set>
                                      <p:cBhvr>
                                        <p:cTn id="246" dur="1" fill="hold">
                                          <p:stCondLst>
                                            <p:cond delay="0"/>
                                          </p:stCondLst>
                                        </p:cTn>
                                        <p:tgtEl>
                                          <p:spTgt spid="180"/>
                                        </p:tgtEl>
                                        <p:attrNameLst>
                                          <p:attrName>style.visibility</p:attrName>
                                        </p:attrNameLst>
                                      </p:cBhvr>
                                      <p:to>
                                        <p:strVal val="visible"/>
                                      </p:to>
                                    </p:set>
                                    <p:animEffect transition="in" filter="blinds(horizontal)">
                                      <p:cBhvr>
                                        <p:cTn id="247" dur="500"/>
                                        <p:tgtEl>
                                          <p:spTgt spid="180"/>
                                        </p:tgtEl>
                                      </p:cBhvr>
                                    </p:animEffect>
                                  </p:childTnLst>
                                </p:cTn>
                              </p:par>
                              <p:par>
                                <p:cTn id="248" presetID="3" presetClass="entr" presetSubtype="10" fill="hold" grpId="0" nodeType="withEffect">
                                  <p:stCondLst>
                                    <p:cond delay="0"/>
                                  </p:stCondLst>
                                  <p:childTnLst>
                                    <p:set>
                                      <p:cBhvr>
                                        <p:cTn id="249" dur="1" fill="hold">
                                          <p:stCondLst>
                                            <p:cond delay="0"/>
                                          </p:stCondLst>
                                        </p:cTn>
                                        <p:tgtEl>
                                          <p:spTgt spid="141"/>
                                        </p:tgtEl>
                                        <p:attrNameLst>
                                          <p:attrName>style.visibility</p:attrName>
                                        </p:attrNameLst>
                                      </p:cBhvr>
                                      <p:to>
                                        <p:strVal val="visible"/>
                                      </p:to>
                                    </p:set>
                                    <p:animEffect transition="in" filter="blinds(horizontal)">
                                      <p:cBhvr>
                                        <p:cTn id="250" dur="500"/>
                                        <p:tgtEl>
                                          <p:spTgt spid="141"/>
                                        </p:tgtEl>
                                      </p:cBhvr>
                                    </p:animEffect>
                                  </p:childTnLst>
                                </p:cTn>
                              </p:par>
                            </p:childTnLst>
                          </p:cTn>
                        </p:par>
                      </p:childTnLst>
                    </p:cTn>
                  </p:par>
                  <p:par>
                    <p:cTn id="251" fill="hold">
                      <p:stCondLst>
                        <p:cond delay="indefinite"/>
                      </p:stCondLst>
                      <p:childTnLst>
                        <p:par>
                          <p:cTn id="252" fill="hold">
                            <p:stCondLst>
                              <p:cond delay="0"/>
                            </p:stCondLst>
                            <p:childTnLst>
                              <p:par>
                                <p:cTn id="253" presetID="3" presetClass="entr" presetSubtype="10" fill="hold" nodeType="clickEffect">
                                  <p:stCondLst>
                                    <p:cond delay="0"/>
                                  </p:stCondLst>
                                  <p:childTnLst>
                                    <p:set>
                                      <p:cBhvr>
                                        <p:cTn id="254" dur="1" fill="hold">
                                          <p:stCondLst>
                                            <p:cond delay="0"/>
                                          </p:stCondLst>
                                        </p:cTn>
                                        <p:tgtEl>
                                          <p:spTgt spid="241"/>
                                        </p:tgtEl>
                                        <p:attrNameLst>
                                          <p:attrName>style.visibility</p:attrName>
                                        </p:attrNameLst>
                                      </p:cBhvr>
                                      <p:to>
                                        <p:strVal val="visible"/>
                                      </p:to>
                                    </p:set>
                                    <p:animEffect transition="in" filter="blinds(horizontal)">
                                      <p:cBhvr>
                                        <p:cTn id="255" dur="500"/>
                                        <p:tgtEl>
                                          <p:spTgt spid="241"/>
                                        </p:tgtEl>
                                      </p:cBhvr>
                                    </p:animEffect>
                                  </p:childTnLst>
                                </p:cTn>
                              </p:par>
                              <p:par>
                                <p:cTn id="256" presetID="3" presetClass="entr" presetSubtype="10" fill="hold" grpId="0" nodeType="withEffect">
                                  <p:stCondLst>
                                    <p:cond delay="0"/>
                                  </p:stCondLst>
                                  <p:childTnLst>
                                    <p:set>
                                      <p:cBhvr>
                                        <p:cTn id="257" dur="1" fill="hold">
                                          <p:stCondLst>
                                            <p:cond delay="0"/>
                                          </p:stCondLst>
                                        </p:cTn>
                                        <p:tgtEl>
                                          <p:spTgt spid="176"/>
                                        </p:tgtEl>
                                        <p:attrNameLst>
                                          <p:attrName>style.visibility</p:attrName>
                                        </p:attrNameLst>
                                      </p:cBhvr>
                                      <p:to>
                                        <p:strVal val="visible"/>
                                      </p:to>
                                    </p:set>
                                    <p:animEffect transition="in" filter="blinds(horizontal)">
                                      <p:cBhvr>
                                        <p:cTn id="258" dur="500"/>
                                        <p:tgtEl>
                                          <p:spTgt spid="176"/>
                                        </p:tgtEl>
                                      </p:cBhvr>
                                    </p:animEffect>
                                  </p:childTnLst>
                                </p:cTn>
                              </p:par>
                            </p:childTnLst>
                          </p:cTn>
                        </p:par>
                      </p:childTnLst>
                    </p:cTn>
                  </p:par>
                  <p:par>
                    <p:cTn id="259" fill="hold">
                      <p:stCondLst>
                        <p:cond delay="indefinite"/>
                      </p:stCondLst>
                      <p:childTnLst>
                        <p:par>
                          <p:cTn id="260" fill="hold">
                            <p:stCondLst>
                              <p:cond delay="0"/>
                            </p:stCondLst>
                            <p:childTnLst>
                              <p:par>
                                <p:cTn id="261" presetID="3" presetClass="entr" presetSubtype="10" fill="hold" nodeType="clickEffect">
                                  <p:stCondLst>
                                    <p:cond delay="0"/>
                                  </p:stCondLst>
                                  <p:childTnLst>
                                    <p:set>
                                      <p:cBhvr>
                                        <p:cTn id="262" dur="1" fill="hold">
                                          <p:stCondLst>
                                            <p:cond delay="0"/>
                                          </p:stCondLst>
                                        </p:cTn>
                                        <p:tgtEl>
                                          <p:spTgt spid="177"/>
                                        </p:tgtEl>
                                        <p:attrNameLst>
                                          <p:attrName>style.visibility</p:attrName>
                                        </p:attrNameLst>
                                      </p:cBhvr>
                                      <p:to>
                                        <p:strVal val="visible"/>
                                      </p:to>
                                    </p:set>
                                    <p:animEffect transition="in" filter="blinds(horizontal)">
                                      <p:cBhvr>
                                        <p:cTn id="263" dur="500"/>
                                        <p:tgtEl>
                                          <p:spTgt spid="177"/>
                                        </p:tgtEl>
                                      </p:cBhvr>
                                    </p:animEffect>
                                  </p:childTnLst>
                                </p:cTn>
                              </p:par>
                              <p:par>
                                <p:cTn id="264" presetID="3" presetClass="entr" presetSubtype="10" fill="hold" grpId="0" nodeType="withEffect">
                                  <p:stCondLst>
                                    <p:cond delay="0"/>
                                  </p:stCondLst>
                                  <p:childTnLst>
                                    <p:set>
                                      <p:cBhvr>
                                        <p:cTn id="265" dur="1" fill="hold">
                                          <p:stCondLst>
                                            <p:cond delay="0"/>
                                          </p:stCondLst>
                                        </p:cTn>
                                        <p:tgtEl>
                                          <p:spTgt spid="142"/>
                                        </p:tgtEl>
                                        <p:attrNameLst>
                                          <p:attrName>style.visibility</p:attrName>
                                        </p:attrNameLst>
                                      </p:cBhvr>
                                      <p:to>
                                        <p:strVal val="visible"/>
                                      </p:to>
                                    </p:set>
                                    <p:animEffect transition="in" filter="blinds(horizontal)">
                                      <p:cBhvr>
                                        <p:cTn id="266" dur="500"/>
                                        <p:tgtEl>
                                          <p:spTgt spid="142"/>
                                        </p:tgtEl>
                                      </p:cBhvr>
                                    </p:animEffect>
                                  </p:childTnLst>
                                </p:cTn>
                              </p:par>
                            </p:childTnLst>
                          </p:cTn>
                        </p:par>
                      </p:childTnLst>
                    </p:cTn>
                  </p:par>
                  <p:par>
                    <p:cTn id="267" fill="hold">
                      <p:stCondLst>
                        <p:cond delay="indefinite"/>
                      </p:stCondLst>
                      <p:childTnLst>
                        <p:par>
                          <p:cTn id="268" fill="hold">
                            <p:stCondLst>
                              <p:cond delay="0"/>
                            </p:stCondLst>
                            <p:childTnLst>
                              <p:par>
                                <p:cTn id="269" presetID="3" presetClass="entr" presetSubtype="10" fill="hold" nodeType="clickEffect">
                                  <p:stCondLst>
                                    <p:cond delay="0"/>
                                  </p:stCondLst>
                                  <p:childTnLst>
                                    <p:set>
                                      <p:cBhvr>
                                        <p:cTn id="270" dur="1" fill="hold">
                                          <p:stCondLst>
                                            <p:cond delay="0"/>
                                          </p:stCondLst>
                                        </p:cTn>
                                        <p:tgtEl>
                                          <p:spTgt spid="207"/>
                                        </p:tgtEl>
                                        <p:attrNameLst>
                                          <p:attrName>style.visibility</p:attrName>
                                        </p:attrNameLst>
                                      </p:cBhvr>
                                      <p:to>
                                        <p:strVal val="visible"/>
                                      </p:to>
                                    </p:set>
                                    <p:animEffect transition="in" filter="blinds(horizontal)">
                                      <p:cBhvr>
                                        <p:cTn id="271" dur="500"/>
                                        <p:tgtEl>
                                          <p:spTgt spid="207"/>
                                        </p:tgtEl>
                                      </p:cBhvr>
                                    </p:animEffect>
                                  </p:childTnLst>
                                </p:cTn>
                              </p:par>
                              <p:par>
                                <p:cTn id="272" presetID="3" presetClass="entr" presetSubtype="10" fill="hold" grpId="0" nodeType="withEffect">
                                  <p:stCondLst>
                                    <p:cond delay="0"/>
                                  </p:stCondLst>
                                  <p:childTnLst>
                                    <p:set>
                                      <p:cBhvr>
                                        <p:cTn id="273" dur="1" fill="hold">
                                          <p:stCondLst>
                                            <p:cond delay="0"/>
                                          </p:stCondLst>
                                        </p:cTn>
                                        <p:tgtEl>
                                          <p:spTgt spid="6"/>
                                        </p:tgtEl>
                                        <p:attrNameLst>
                                          <p:attrName>style.visibility</p:attrName>
                                        </p:attrNameLst>
                                      </p:cBhvr>
                                      <p:to>
                                        <p:strVal val="visible"/>
                                      </p:to>
                                    </p:set>
                                    <p:animEffect transition="in" filter="blinds(horizontal)">
                                      <p:cBhvr>
                                        <p:cTn id="274" dur="500"/>
                                        <p:tgtEl>
                                          <p:spTgt spid="6"/>
                                        </p:tgtEl>
                                      </p:cBhvr>
                                    </p:animEffect>
                                  </p:childTnLst>
                                </p:cTn>
                              </p:par>
                              <p:par>
                                <p:cTn id="275" presetID="3" presetClass="entr" presetSubtype="10" fill="hold" nodeType="withEffect">
                                  <p:stCondLst>
                                    <p:cond delay="0"/>
                                  </p:stCondLst>
                                  <p:childTnLst>
                                    <p:set>
                                      <p:cBhvr>
                                        <p:cTn id="276" dur="1" fill="hold">
                                          <p:stCondLst>
                                            <p:cond delay="0"/>
                                          </p:stCondLst>
                                        </p:cTn>
                                        <p:tgtEl>
                                          <p:spTgt spid="201"/>
                                        </p:tgtEl>
                                        <p:attrNameLst>
                                          <p:attrName>style.visibility</p:attrName>
                                        </p:attrNameLst>
                                      </p:cBhvr>
                                      <p:to>
                                        <p:strVal val="visible"/>
                                      </p:to>
                                    </p:set>
                                    <p:animEffect transition="in" filter="blinds(horizontal)">
                                      <p:cBhvr>
                                        <p:cTn id="277" dur="500"/>
                                        <p:tgtEl>
                                          <p:spTgt spid="201"/>
                                        </p:tgtEl>
                                      </p:cBhvr>
                                    </p:animEffect>
                                  </p:childTnLst>
                                </p:cTn>
                              </p:par>
                              <p:par>
                                <p:cTn id="278" presetID="3" presetClass="entr" presetSubtype="10" fill="hold" grpId="0" nodeType="withEffect">
                                  <p:stCondLst>
                                    <p:cond delay="0"/>
                                  </p:stCondLst>
                                  <p:childTnLst>
                                    <p:set>
                                      <p:cBhvr>
                                        <p:cTn id="279" dur="1" fill="hold">
                                          <p:stCondLst>
                                            <p:cond delay="0"/>
                                          </p:stCondLst>
                                        </p:cTn>
                                        <p:tgtEl>
                                          <p:spTgt spid="11"/>
                                        </p:tgtEl>
                                        <p:attrNameLst>
                                          <p:attrName>style.visibility</p:attrName>
                                        </p:attrNameLst>
                                      </p:cBhvr>
                                      <p:to>
                                        <p:strVal val="visible"/>
                                      </p:to>
                                    </p:set>
                                    <p:animEffect transition="in" filter="blinds(horizontal)">
                                      <p:cBhvr>
                                        <p:cTn id="280" dur="500"/>
                                        <p:tgtEl>
                                          <p:spTgt spid="11"/>
                                        </p:tgtEl>
                                      </p:cBhvr>
                                    </p:animEffect>
                                  </p:childTnLst>
                                </p:cTn>
                              </p:par>
                            </p:childTnLst>
                          </p:cTn>
                        </p:par>
                      </p:childTnLst>
                    </p:cTn>
                  </p:par>
                  <p:par>
                    <p:cTn id="281" fill="hold">
                      <p:stCondLst>
                        <p:cond delay="indefinite"/>
                      </p:stCondLst>
                      <p:childTnLst>
                        <p:par>
                          <p:cTn id="282" fill="hold">
                            <p:stCondLst>
                              <p:cond delay="0"/>
                            </p:stCondLst>
                            <p:childTnLst>
                              <p:par>
                                <p:cTn id="283" presetID="3" presetClass="entr" presetSubtype="10" fill="hold" nodeType="clickEffect">
                                  <p:stCondLst>
                                    <p:cond delay="0"/>
                                  </p:stCondLst>
                                  <p:childTnLst>
                                    <p:set>
                                      <p:cBhvr>
                                        <p:cTn id="284" dur="1" fill="hold">
                                          <p:stCondLst>
                                            <p:cond delay="0"/>
                                          </p:stCondLst>
                                        </p:cTn>
                                        <p:tgtEl>
                                          <p:spTgt spid="61"/>
                                        </p:tgtEl>
                                        <p:attrNameLst>
                                          <p:attrName>style.visibility</p:attrName>
                                        </p:attrNameLst>
                                      </p:cBhvr>
                                      <p:to>
                                        <p:strVal val="visible"/>
                                      </p:to>
                                    </p:set>
                                    <p:animEffect transition="in" filter="blinds(horizontal)">
                                      <p:cBhvr>
                                        <p:cTn id="285" dur="500"/>
                                        <p:tgtEl>
                                          <p:spTgt spid="61"/>
                                        </p:tgtEl>
                                      </p:cBhvr>
                                    </p:animEffect>
                                  </p:childTnLst>
                                </p:cTn>
                              </p:par>
                              <p:par>
                                <p:cTn id="286" presetID="3" presetClass="entr" presetSubtype="10" fill="hold" grpId="0" nodeType="withEffect">
                                  <p:stCondLst>
                                    <p:cond delay="0"/>
                                  </p:stCondLst>
                                  <p:childTnLst>
                                    <p:set>
                                      <p:cBhvr>
                                        <p:cTn id="287" dur="1" fill="hold">
                                          <p:stCondLst>
                                            <p:cond delay="0"/>
                                          </p:stCondLst>
                                        </p:cTn>
                                        <p:tgtEl>
                                          <p:spTgt spid="23"/>
                                        </p:tgtEl>
                                        <p:attrNameLst>
                                          <p:attrName>style.visibility</p:attrName>
                                        </p:attrNameLst>
                                      </p:cBhvr>
                                      <p:to>
                                        <p:strVal val="visible"/>
                                      </p:to>
                                    </p:set>
                                    <p:animEffect transition="in" filter="blinds(horizontal)">
                                      <p:cBhvr>
                                        <p:cTn id="288" dur="500"/>
                                        <p:tgtEl>
                                          <p:spTgt spid="23"/>
                                        </p:tgtEl>
                                      </p:cBhvr>
                                    </p:animEffect>
                                  </p:childTnLst>
                                </p:cTn>
                              </p:par>
                            </p:childTnLst>
                          </p:cTn>
                        </p:par>
                      </p:childTnLst>
                    </p:cTn>
                  </p:par>
                  <p:par>
                    <p:cTn id="289" fill="hold">
                      <p:stCondLst>
                        <p:cond delay="indefinite"/>
                      </p:stCondLst>
                      <p:childTnLst>
                        <p:par>
                          <p:cTn id="290" fill="hold">
                            <p:stCondLst>
                              <p:cond delay="0"/>
                            </p:stCondLst>
                            <p:childTnLst>
                              <p:par>
                                <p:cTn id="291" presetID="3" presetClass="entr" presetSubtype="10" fill="hold" nodeType="clickEffect">
                                  <p:stCondLst>
                                    <p:cond delay="0"/>
                                  </p:stCondLst>
                                  <p:childTnLst>
                                    <p:set>
                                      <p:cBhvr>
                                        <p:cTn id="292" dur="1" fill="hold">
                                          <p:stCondLst>
                                            <p:cond delay="0"/>
                                          </p:stCondLst>
                                        </p:cTn>
                                        <p:tgtEl>
                                          <p:spTgt spid="257"/>
                                        </p:tgtEl>
                                        <p:attrNameLst>
                                          <p:attrName>style.visibility</p:attrName>
                                        </p:attrNameLst>
                                      </p:cBhvr>
                                      <p:to>
                                        <p:strVal val="visible"/>
                                      </p:to>
                                    </p:set>
                                    <p:animEffect transition="in" filter="blinds(horizontal)">
                                      <p:cBhvr>
                                        <p:cTn id="293" dur="500"/>
                                        <p:tgtEl>
                                          <p:spTgt spid="257"/>
                                        </p:tgtEl>
                                      </p:cBhvr>
                                    </p:animEffect>
                                  </p:childTnLst>
                                </p:cTn>
                              </p:par>
                              <p:par>
                                <p:cTn id="294" presetID="3" presetClass="entr" presetSubtype="10" fill="hold" grpId="0" nodeType="withEffect">
                                  <p:stCondLst>
                                    <p:cond delay="0"/>
                                  </p:stCondLst>
                                  <p:childTnLst>
                                    <p:set>
                                      <p:cBhvr>
                                        <p:cTn id="295" dur="1" fill="hold">
                                          <p:stCondLst>
                                            <p:cond delay="0"/>
                                          </p:stCondLst>
                                        </p:cTn>
                                        <p:tgtEl>
                                          <p:spTgt spid="256"/>
                                        </p:tgtEl>
                                        <p:attrNameLst>
                                          <p:attrName>style.visibility</p:attrName>
                                        </p:attrNameLst>
                                      </p:cBhvr>
                                      <p:to>
                                        <p:strVal val="visible"/>
                                      </p:to>
                                    </p:set>
                                    <p:animEffect transition="in" filter="blinds(horizontal)">
                                      <p:cBhvr>
                                        <p:cTn id="296" dur="500"/>
                                        <p:tgtEl>
                                          <p:spTgt spid="256"/>
                                        </p:tgtEl>
                                      </p:cBhvr>
                                    </p:animEffect>
                                  </p:childTnLst>
                                </p:cTn>
                              </p:par>
                            </p:childTnLst>
                          </p:cTn>
                        </p:par>
                      </p:childTnLst>
                    </p:cTn>
                  </p:par>
                  <p:par>
                    <p:cTn id="297" fill="hold">
                      <p:stCondLst>
                        <p:cond delay="indefinite"/>
                      </p:stCondLst>
                      <p:childTnLst>
                        <p:par>
                          <p:cTn id="298" fill="hold">
                            <p:stCondLst>
                              <p:cond delay="0"/>
                            </p:stCondLst>
                            <p:childTnLst>
                              <p:par>
                                <p:cTn id="299" presetID="3" presetClass="entr" presetSubtype="10" fill="hold" nodeType="clickEffect">
                                  <p:stCondLst>
                                    <p:cond delay="0"/>
                                  </p:stCondLst>
                                  <p:childTnLst>
                                    <p:set>
                                      <p:cBhvr>
                                        <p:cTn id="300" dur="1" fill="hold">
                                          <p:stCondLst>
                                            <p:cond delay="0"/>
                                          </p:stCondLst>
                                        </p:cTn>
                                        <p:tgtEl>
                                          <p:spTgt spid="220"/>
                                        </p:tgtEl>
                                        <p:attrNameLst>
                                          <p:attrName>style.visibility</p:attrName>
                                        </p:attrNameLst>
                                      </p:cBhvr>
                                      <p:to>
                                        <p:strVal val="visible"/>
                                      </p:to>
                                    </p:set>
                                    <p:animEffect transition="in" filter="blinds(horizontal)">
                                      <p:cBhvr>
                                        <p:cTn id="301" dur="500"/>
                                        <p:tgtEl>
                                          <p:spTgt spid="220"/>
                                        </p:tgtEl>
                                      </p:cBhvr>
                                    </p:animEffect>
                                  </p:childTnLst>
                                </p:cTn>
                              </p:par>
                              <p:par>
                                <p:cTn id="302" presetID="3" presetClass="entr" presetSubtype="10" fill="hold" grpId="0" nodeType="withEffect">
                                  <p:stCondLst>
                                    <p:cond delay="0"/>
                                  </p:stCondLst>
                                  <p:childTnLst>
                                    <p:set>
                                      <p:cBhvr>
                                        <p:cTn id="303" dur="1" fill="hold">
                                          <p:stCondLst>
                                            <p:cond delay="0"/>
                                          </p:stCondLst>
                                        </p:cTn>
                                        <p:tgtEl>
                                          <p:spTgt spid="32"/>
                                        </p:tgtEl>
                                        <p:attrNameLst>
                                          <p:attrName>style.visibility</p:attrName>
                                        </p:attrNameLst>
                                      </p:cBhvr>
                                      <p:to>
                                        <p:strVal val="visible"/>
                                      </p:to>
                                    </p:set>
                                    <p:animEffect transition="in" filter="blinds(horizontal)">
                                      <p:cBhvr>
                                        <p:cTn id="304" dur="500"/>
                                        <p:tgtEl>
                                          <p:spTgt spid="32"/>
                                        </p:tgtEl>
                                      </p:cBhvr>
                                    </p:animEffect>
                                  </p:childTnLst>
                                </p:cTn>
                              </p:par>
                              <p:par>
                                <p:cTn id="305" presetID="3" presetClass="entr" presetSubtype="10" fill="hold" nodeType="withEffect">
                                  <p:stCondLst>
                                    <p:cond delay="0"/>
                                  </p:stCondLst>
                                  <p:childTnLst>
                                    <p:set>
                                      <p:cBhvr>
                                        <p:cTn id="306" dur="1" fill="hold">
                                          <p:stCondLst>
                                            <p:cond delay="0"/>
                                          </p:stCondLst>
                                        </p:cTn>
                                        <p:tgtEl>
                                          <p:spTgt spid="219"/>
                                        </p:tgtEl>
                                        <p:attrNameLst>
                                          <p:attrName>style.visibility</p:attrName>
                                        </p:attrNameLst>
                                      </p:cBhvr>
                                      <p:to>
                                        <p:strVal val="visible"/>
                                      </p:to>
                                    </p:set>
                                    <p:animEffect transition="in" filter="blinds(horizontal)">
                                      <p:cBhvr>
                                        <p:cTn id="307" dur="500"/>
                                        <p:tgtEl>
                                          <p:spTgt spid="219"/>
                                        </p:tgtEl>
                                      </p:cBhvr>
                                    </p:animEffect>
                                  </p:childTnLst>
                                </p:cTn>
                              </p:par>
                              <p:par>
                                <p:cTn id="308" presetID="3" presetClass="entr" presetSubtype="10" fill="hold" nodeType="withEffect">
                                  <p:stCondLst>
                                    <p:cond delay="0"/>
                                  </p:stCondLst>
                                  <p:childTnLst>
                                    <p:set>
                                      <p:cBhvr>
                                        <p:cTn id="309" dur="1" fill="hold">
                                          <p:stCondLst>
                                            <p:cond delay="0"/>
                                          </p:stCondLst>
                                        </p:cTn>
                                        <p:tgtEl>
                                          <p:spTgt spid="267"/>
                                        </p:tgtEl>
                                        <p:attrNameLst>
                                          <p:attrName>style.visibility</p:attrName>
                                        </p:attrNameLst>
                                      </p:cBhvr>
                                      <p:to>
                                        <p:strVal val="visible"/>
                                      </p:to>
                                    </p:set>
                                    <p:animEffect transition="in" filter="blinds(horizontal)">
                                      <p:cBhvr>
                                        <p:cTn id="310" dur="500"/>
                                        <p:tgtEl>
                                          <p:spTgt spid="267"/>
                                        </p:tgtEl>
                                      </p:cBhvr>
                                    </p:animEffect>
                                  </p:childTnLst>
                                </p:cTn>
                              </p:par>
                              <p:par>
                                <p:cTn id="311" presetID="3" presetClass="entr" presetSubtype="10" fill="hold" grpId="0" nodeType="withEffect">
                                  <p:stCondLst>
                                    <p:cond delay="0"/>
                                  </p:stCondLst>
                                  <p:childTnLst>
                                    <p:set>
                                      <p:cBhvr>
                                        <p:cTn id="312" dur="1" fill="hold">
                                          <p:stCondLst>
                                            <p:cond delay="0"/>
                                          </p:stCondLst>
                                        </p:cTn>
                                        <p:tgtEl>
                                          <p:spTgt spid="25"/>
                                        </p:tgtEl>
                                        <p:attrNameLst>
                                          <p:attrName>style.visibility</p:attrName>
                                        </p:attrNameLst>
                                      </p:cBhvr>
                                      <p:to>
                                        <p:strVal val="visible"/>
                                      </p:to>
                                    </p:set>
                                    <p:animEffect transition="in" filter="blinds(horizontal)">
                                      <p:cBhvr>
                                        <p:cTn id="313" dur="500"/>
                                        <p:tgtEl>
                                          <p:spTgt spid="25"/>
                                        </p:tgtEl>
                                      </p:cBhvr>
                                    </p:animEffect>
                                  </p:childTnLst>
                                </p:cTn>
                              </p:par>
                              <p:par>
                                <p:cTn id="314" presetID="3" presetClass="entr" presetSubtype="10" fill="hold" grpId="0" nodeType="withEffect">
                                  <p:stCondLst>
                                    <p:cond delay="0"/>
                                  </p:stCondLst>
                                  <p:childTnLst>
                                    <p:set>
                                      <p:cBhvr>
                                        <p:cTn id="315" dur="1" fill="hold">
                                          <p:stCondLst>
                                            <p:cond delay="0"/>
                                          </p:stCondLst>
                                        </p:cTn>
                                        <p:tgtEl>
                                          <p:spTgt spid="26"/>
                                        </p:tgtEl>
                                        <p:attrNameLst>
                                          <p:attrName>style.visibility</p:attrName>
                                        </p:attrNameLst>
                                      </p:cBhvr>
                                      <p:to>
                                        <p:strVal val="visible"/>
                                      </p:to>
                                    </p:set>
                                    <p:animEffect transition="in" filter="blinds(horizontal)">
                                      <p:cBhvr>
                                        <p:cTn id="316" dur="500"/>
                                        <p:tgtEl>
                                          <p:spTgt spid="26"/>
                                        </p:tgtEl>
                                      </p:cBhvr>
                                    </p:animEffect>
                                  </p:childTnLst>
                                </p:cTn>
                              </p:par>
                            </p:childTnLst>
                          </p:cTn>
                        </p:par>
                      </p:childTnLst>
                    </p:cTn>
                  </p:par>
                  <p:par>
                    <p:cTn id="317" fill="hold">
                      <p:stCondLst>
                        <p:cond delay="indefinite"/>
                      </p:stCondLst>
                      <p:childTnLst>
                        <p:par>
                          <p:cTn id="318" fill="hold">
                            <p:stCondLst>
                              <p:cond delay="0"/>
                            </p:stCondLst>
                            <p:childTnLst>
                              <p:par>
                                <p:cTn id="319" presetID="3" presetClass="entr" presetSubtype="10" fill="hold" nodeType="clickEffect">
                                  <p:stCondLst>
                                    <p:cond delay="0"/>
                                  </p:stCondLst>
                                  <p:childTnLst>
                                    <p:set>
                                      <p:cBhvr>
                                        <p:cTn id="320" dur="1" fill="hold">
                                          <p:stCondLst>
                                            <p:cond delay="0"/>
                                          </p:stCondLst>
                                        </p:cTn>
                                        <p:tgtEl>
                                          <p:spTgt spid="186"/>
                                        </p:tgtEl>
                                        <p:attrNameLst>
                                          <p:attrName>style.visibility</p:attrName>
                                        </p:attrNameLst>
                                      </p:cBhvr>
                                      <p:to>
                                        <p:strVal val="visible"/>
                                      </p:to>
                                    </p:set>
                                    <p:animEffect transition="in" filter="blinds(horizontal)">
                                      <p:cBhvr>
                                        <p:cTn id="321" dur="500"/>
                                        <p:tgtEl>
                                          <p:spTgt spid="186"/>
                                        </p:tgtEl>
                                      </p:cBhvr>
                                    </p:animEffect>
                                  </p:childTnLst>
                                </p:cTn>
                              </p:par>
                              <p:par>
                                <p:cTn id="322" presetID="3" presetClass="entr" presetSubtype="10" fill="hold" nodeType="withEffect">
                                  <p:stCondLst>
                                    <p:cond delay="0"/>
                                  </p:stCondLst>
                                  <p:childTnLst>
                                    <p:set>
                                      <p:cBhvr>
                                        <p:cTn id="323" dur="1" fill="hold">
                                          <p:stCondLst>
                                            <p:cond delay="0"/>
                                          </p:stCondLst>
                                        </p:cTn>
                                        <p:tgtEl>
                                          <p:spTgt spid="183"/>
                                        </p:tgtEl>
                                        <p:attrNameLst>
                                          <p:attrName>style.visibility</p:attrName>
                                        </p:attrNameLst>
                                      </p:cBhvr>
                                      <p:to>
                                        <p:strVal val="visible"/>
                                      </p:to>
                                    </p:set>
                                    <p:animEffect transition="in" filter="blinds(horizontal)">
                                      <p:cBhvr>
                                        <p:cTn id="324" dur="500"/>
                                        <p:tgtEl>
                                          <p:spTgt spid="183"/>
                                        </p:tgtEl>
                                      </p:cBhvr>
                                    </p:animEffect>
                                  </p:childTnLst>
                                </p:cTn>
                              </p:par>
                              <p:par>
                                <p:cTn id="325" presetID="3" presetClass="entr" presetSubtype="10" fill="hold" grpId="0" nodeType="withEffect">
                                  <p:stCondLst>
                                    <p:cond delay="0"/>
                                  </p:stCondLst>
                                  <p:childTnLst>
                                    <p:set>
                                      <p:cBhvr>
                                        <p:cTn id="326" dur="1" fill="hold">
                                          <p:stCondLst>
                                            <p:cond delay="0"/>
                                          </p:stCondLst>
                                        </p:cTn>
                                        <p:tgtEl>
                                          <p:spTgt spid="182"/>
                                        </p:tgtEl>
                                        <p:attrNameLst>
                                          <p:attrName>style.visibility</p:attrName>
                                        </p:attrNameLst>
                                      </p:cBhvr>
                                      <p:to>
                                        <p:strVal val="visible"/>
                                      </p:to>
                                    </p:set>
                                    <p:animEffect transition="in" filter="blinds(horizontal)">
                                      <p:cBhvr>
                                        <p:cTn id="327" dur="500"/>
                                        <p:tgtEl>
                                          <p:spTgt spid="182"/>
                                        </p:tgtEl>
                                      </p:cBhvr>
                                    </p:animEffect>
                                  </p:childTnLst>
                                </p:cTn>
                              </p:par>
                            </p:childTnLst>
                          </p:cTn>
                        </p:par>
                      </p:childTnLst>
                    </p:cTn>
                  </p:par>
                  <p:par>
                    <p:cTn id="328" fill="hold">
                      <p:stCondLst>
                        <p:cond delay="indefinite"/>
                      </p:stCondLst>
                      <p:childTnLst>
                        <p:par>
                          <p:cTn id="329" fill="hold">
                            <p:stCondLst>
                              <p:cond delay="0"/>
                            </p:stCondLst>
                            <p:childTnLst>
                              <p:par>
                                <p:cTn id="330" presetID="3" presetClass="entr" presetSubtype="10" fill="hold" grpId="0" nodeType="clickEffect">
                                  <p:stCondLst>
                                    <p:cond delay="0"/>
                                  </p:stCondLst>
                                  <p:childTnLst>
                                    <p:set>
                                      <p:cBhvr>
                                        <p:cTn id="331" dur="1" fill="hold">
                                          <p:stCondLst>
                                            <p:cond delay="0"/>
                                          </p:stCondLst>
                                        </p:cTn>
                                        <p:tgtEl>
                                          <p:spTgt spid="162"/>
                                        </p:tgtEl>
                                        <p:attrNameLst>
                                          <p:attrName>style.visibility</p:attrName>
                                        </p:attrNameLst>
                                      </p:cBhvr>
                                      <p:to>
                                        <p:strVal val="visible"/>
                                      </p:to>
                                    </p:set>
                                    <p:animEffect transition="in" filter="blinds(horizontal)">
                                      <p:cBhvr>
                                        <p:cTn id="332" dur="500"/>
                                        <p:tgtEl>
                                          <p:spTgt spid="162"/>
                                        </p:tgtEl>
                                      </p:cBhvr>
                                    </p:animEffect>
                                  </p:childTnLst>
                                </p:cTn>
                              </p:par>
                              <p:par>
                                <p:cTn id="333" presetID="3" presetClass="entr" presetSubtype="10" fill="hold" grpId="0" nodeType="withEffect">
                                  <p:stCondLst>
                                    <p:cond delay="0"/>
                                  </p:stCondLst>
                                  <p:childTnLst>
                                    <p:set>
                                      <p:cBhvr>
                                        <p:cTn id="334" dur="1" fill="hold">
                                          <p:stCondLst>
                                            <p:cond delay="0"/>
                                          </p:stCondLst>
                                        </p:cTn>
                                        <p:tgtEl>
                                          <p:spTgt spid="91"/>
                                        </p:tgtEl>
                                        <p:attrNameLst>
                                          <p:attrName>style.visibility</p:attrName>
                                        </p:attrNameLst>
                                      </p:cBhvr>
                                      <p:to>
                                        <p:strVal val="visible"/>
                                      </p:to>
                                    </p:set>
                                    <p:animEffect transition="in" filter="blinds(horizontal)">
                                      <p:cBhvr>
                                        <p:cTn id="335" dur="500"/>
                                        <p:tgtEl>
                                          <p:spTgt spid="91"/>
                                        </p:tgtEl>
                                      </p:cBhvr>
                                    </p:animEffect>
                                  </p:childTnLst>
                                </p:cTn>
                              </p:par>
                              <p:par>
                                <p:cTn id="336" presetID="3" presetClass="entr" presetSubtype="10" fill="hold" nodeType="withEffect">
                                  <p:stCondLst>
                                    <p:cond delay="0"/>
                                  </p:stCondLst>
                                  <p:childTnLst>
                                    <p:set>
                                      <p:cBhvr>
                                        <p:cTn id="337" dur="1" fill="hold">
                                          <p:stCondLst>
                                            <p:cond delay="0"/>
                                          </p:stCondLst>
                                        </p:cTn>
                                        <p:tgtEl>
                                          <p:spTgt spid="365"/>
                                        </p:tgtEl>
                                        <p:attrNameLst>
                                          <p:attrName>style.visibility</p:attrName>
                                        </p:attrNameLst>
                                      </p:cBhvr>
                                      <p:to>
                                        <p:strVal val="visible"/>
                                      </p:to>
                                    </p:set>
                                    <p:animEffect transition="in" filter="blinds(horizontal)">
                                      <p:cBhvr>
                                        <p:cTn id="338" dur="500"/>
                                        <p:tgtEl>
                                          <p:spTgt spid="365"/>
                                        </p:tgtEl>
                                      </p:cBhvr>
                                    </p:animEffect>
                                  </p:childTnLst>
                                </p:cTn>
                              </p:par>
                              <p:par>
                                <p:cTn id="339" presetID="3" presetClass="entr" presetSubtype="10" fill="hold" grpId="0" nodeType="withEffect">
                                  <p:stCondLst>
                                    <p:cond delay="0"/>
                                  </p:stCondLst>
                                  <p:childTnLst>
                                    <p:set>
                                      <p:cBhvr>
                                        <p:cTn id="340" dur="1" fill="hold">
                                          <p:stCondLst>
                                            <p:cond delay="0"/>
                                          </p:stCondLst>
                                        </p:cTn>
                                        <p:tgtEl>
                                          <p:spTgt spid="92"/>
                                        </p:tgtEl>
                                        <p:attrNameLst>
                                          <p:attrName>style.visibility</p:attrName>
                                        </p:attrNameLst>
                                      </p:cBhvr>
                                      <p:to>
                                        <p:strVal val="visible"/>
                                      </p:to>
                                    </p:set>
                                    <p:animEffect transition="in" filter="blinds(horizontal)">
                                      <p:cBhvr>
                                        <p:cTn id="341" dur="500"/>
                                        <p:tgtEl>
                                          <p:spTgt spid="92"/>
                                        </p:tgtEl>
                                      </p:cBhvr>
                                    </p:animEffect>
                                  </p:childTnLst>
                                </p:cTn>
                              </p:par>
                              <p:par>
                                <p:cTn id="342" presetID="3" presetClass="entr" presetSubtype="10" fill="hold" nodeType="withEffect">
                                  <p:stCondLst>
                                    <p:cond delay="0"/>
                                  </p:stCondLst>
                                  <p:childTnLst>
                                    <p:set>
                                      <p:cBhvr>
                                        <p:cTn id="343" dur="1" fill="hold">
                                          <p:stCondLst>
                                            <p:cond delay="0"/>
                                          </p:stCondLst>
                                        </p:cTn>
                                        <p:tgtEl>
                                          <p:spTgt spid="364"/>
                                        </p:tgtEl>
                                        <p:attrNameLst>
                                          <p:attrName>style.visibility</p:attrName>
                                        </p:attrNameLst>
                                      </p:cBhvr>
                                      <p:to>
                                        <p:strVal val="visible"/>
                                      </p:to>
                                    </p:set>
                                    <p:animEffect transition="in" filter="blinds(horizontal)">
                                      <p:cBhvr>
                                        <p:cTn id="344" dur="500"/>
                                        <p:tgtEl>
                                          <p:spTgt spid="364"/>
                                        </p:tgtEl>
                                      </p:cBhvr>
                                    </p:animEffect>
                                  </p:childTnLst>
                                </p:cTn>
                              </p:par>
                              <p:par>
                                <p:cTn id="345" presetID="3" presetClass="entr" presetSubtype="10" fill="hold" grpId="0" nodeType="withEffect">
                                  <p:stCondLst>
                                    <p:cond delay="0"/>
                                  </p:stCondLst>
                                  <p:childTnLst>
                                    <p:set>
                                      <p:cBhvr>
                                        <p:cTn id="346" dur="1" fill="hold">
                                          <p:stCondLst>
                                            <p:cond delay="0"/>
                                          </p:stCondLst>
                                        </p:cTn>
                                        <p:tgtEl>
                                          <p:spTgt spid="93"/>
                                        </p:tgtEl>
                                        <p:attrNameLst>
                                          <p:attrName>style.visibility</p:attrName>
                                        </p:attrNameLst>
                                      </p:cBhvr>
                                      <p:to>
                                        <p:strVal val="visible"/>
                                      </p:to>
                                    </p:set>
                                    <p:animEffect transition="in" filter="blinds(horizontal)">
                                      <p:cBhvr>
                                        <p:cTn id="347" dur="500"/>
                                        <p:tgtEl>
                                          <p:spTgt spid="93"/>
                                        </p:tgtEl>
                                      </p:cBhvr>
                                    </p:animEffect>
                                  </p:childTnLst>
                                </p:cTn>
                              </p:par>
                              <p:par>
                                <p:cTn id="348" presetID="3" presetClass="entr" presetSubtype="10" fill="hold" nodeType="withEffect">
                                  <p:stCondLst>
                                    <p:cond delay="0"/>
                                  </p:stCondLst>
                                  <p:childTnLst>
                                    <p:set>
                                      <p:cBhvr>
                                        <p:cTn id="349" dur="1" fill="hold">
                                          <p:stCondLst>
                                            <p:cond delay="0"/>
                                          </p:stCondLst>
                                        </p:cTn>
                                        <p:tgtEl>
                                          <p:spTgt spid="143"/>
                                        </p:tgtEl>
                                        <p:attrNameLst>
                                          <p:attrName>style.visibility</p:attrName>
                                        </p:attrNameLst>
                                      </p:cBhvr>
                                      <p:to>
                                        <p:strVal val="visible"/>
                                      </p:to>
                                    </p:set>
                                    <p:animEffect transition="in" filter="blinds(horizontal)">
                                      <p:cBhvr>
                                        <p:cTn id="350" dur="500"/>
                                        <p:tgtEl>
                                          <p:spTgt spid="143"/>
                                        </p:tgtEl>
                                      </p:cBhvr>
                                    </p:animEffect>
                                  </p:childTnLst>
                                </p:cTn>
                              </p:par>
                              <p:par>
                                <p:cTn id="351" presetID="3" presetClass="entr" presetSubtype="10" fill="hold" grpId="0" nodeType="withEffect">
                                  <p:stCondLst>
                                    <p:cond delay="0"/>
                                  </p:stCondLst>
                                  <p:childTnLst>
                                    <p:set>
                                      <p:cBhvr>
                                        <p:cTn id="352" dur="1" fill="hold">
                                          <p:stCondLst>
                                            <p:cond delay="0"/>
                                          </p:stCondLst>
                                        </p:cTn>
                                        <p:tgtEl>
                                          <p:spTgt spid="148"/>
                                        </p:tgtEl>
                                        <p:attrNameLst>
                                          <p:attrName>style.visibility</p:attrName>
                                        </p:attrNameLst>
                                      </p:cBhvr>
                                      <p:to>
                                        <p:strVal val="visible"/>
                                      </p:to>
                                    </p:set>
                                    <p:animEffect transition="in" filter="blinds(horizontal)">
                                      <p:cBhvr>
                                        <p:cTn id="353" dur="500"/>
                                        <p:tgtEl>
                                          <p:spTgt spid="148"/>
                                        </p:tgtEl>
                                      </p:cBhvr>
                                    </p:animEffect>
                                  </p:childTnLst>
                                </p:cTn>
                              </p:par>
                            </p:childTnLst>
                          </p:cTn>
                        </p:par>
                      </p:childTnLst>
                    </p:cTn>
                  </p:par>
                  <p:par>
                    <p:cTn id="354" fill="hold">
                      <p:stCondLst>
                        <p:cond delay="indefinite"/>
                      </p:stCondLst>
                      <p:childTnLst>
                        <p:par>
                          <p:cTn id="355" fill="hold">
                            <p:stCondLst>
                              <p:cond delay="0"/>
                            </p:stCondLst>
                            <p:childTnLst>
                              <p:par>
                                <p:cTn id="356" presetID="3" presetClass="entr" presetSubtype="10" fill="hold" grpId="0" nodeType="clickEffect">
                                  <p:stCondLst>
                                    <p:cond delay="0"/>
                                  </p:stCondLst>
                                  <p:childTnLst>
                                    <p:set>
                                      <p:cBhvr>
                                        <p:cTn id="357" dur="1" fill="hold">
                                          <p:stCondLst>
                                            <p:cond delay="0"/>
                                          </p:stCondLst>
                                        </p:cTn>
                                        <p:tgtEl>
                                          <p:spTgt spid="203"/>
                                        </p:tgtEl>
                                        <p:attrNameLst>
                                          <p:attrName>style.visibility</p:attrName>
                                        </p:attrNameLst>
                                      </p:cBhvr>
                                      <p:to>
                                        <p:strVal val="visible"/>
                                      </p:to>
                                    </p:set>
                                    <p:animEffect transition="in" filter="blinds(horizontal)">
                                      <p:cBhvr>
                                        <p:cTn id="358" dur="500"/>
                                        <p:tgtEl>
                                          <p:spTgt spid="203"/>
                                        </p:tgtEl>
                                      </p:cBhvr>
                                    </p:animEffect>
                                  </p:childTnLst>
                                </p:cTn>
                              </p:par>
                              <p:par>
                                <p:cTn id="359" presetID="3" presetClass="entr" presetSubtype="10" fill="hold" nodeType="withEffect">
                                  <p:stCondLst>
                                    <p:cond delay="0"/>
                                  </p:stCondLst>
                                  <p:childTnLst>
                                    <p:set>
                                      <p:cBhvr>
                                        <p:cTn id="360" dur="1" fill="hold">
                                          <p:stCondLst>
                                            <p:cond delay="0"/>
                                          </p:stCondLst>
                                        </p:cTn>
                                        <p:tgtEl>
                                          <p:spTgt spid="208"/>
                                        </p:tgtEl>
                                        <p:attrNameLst>
                                          <p:attrName>style.visibility</p:attrName>
                                        </p:attrNameLst>
                                      </p:cBhvr>
                                      <p:to>
                                        <p:strVal val="visible"/>
                                      </p:to>
                                    </p:set>
                                    <p:animEffect transition="in" filter="blinds(horizontal)">
                                      <p:cBhvr>
                                        <p:cTn id="361" dur="500"/>
                                        <p:tgtEl>
                                          <p:spTgt spid="208"/>
                                        </p:tgtEl>
                                      </p:cBhvr>
                                    </p:animEffect>
                                  </p:childTnLst>
                                </p:cTn>
                              </p:par>
                              <p:par>
                                <p:cTn id="362" presetID="3" presetClass="entr" presetSubtype="10" fill="hold" grpId="0" nodeType="withEffect">
                                  <p:stCondLst>
                                    <p:cond delay="0"/>
                                  </p:stCondLst>
                                  <p:childTnLst>
                                    <p:set>
                                      <p:cBhvr>
                                        <p:cTn id="363" dur="1" fill="hold">
                                          <p:stCondLst>
                                            <p:cond delay="0"/>
                                          </p:stCondLst>
                                        </p:cTn>
                                        <p:tgtEl>
                                          <p:spTgt spid="202"/>
                                        </p:tgtEl>
                                        <p:attrNameLst>
                                          <p:attrName>style.visibility</p:attrName>
                                        </p:attrNameLst>
                                      </p:cBhvr>
                                      <p:to>
                                        <p:strVal val="visible"/>
                                      </p:to>
                                    </p:set>
                                    <p:animEffect transition="in" filter="blinds(horizontal)">
                                      <p:cBhvr>
                                        <p:cTn id="364" dur="500"/>
                                        <p:tgtEl>
                                          <p:spTgt spid="202"/>
                                        </p:tgtEl>
                                      </p:cBhvr>
                                    </p:animEffect>
                                  </p:childTnLst>
                                </p:cTn>
                              </p:par>
                            </p:childTnLst>
                          </p:cTn>
                        </p:par>
                      </p:childTnLst>
                    </p:cTn>
                  </p:par>
                  <p:par>
                    <p:cTn id="365" fill="hold">
                      <p:stCondLst>
                        <p:cond delay="indefinite"/>
                      </p:stCondLst>
                      <p:childTnLst>
                        <p:par>
                          <p:cTn id="366" fill="hold">
                            <p:stCondLst>
                              <p:cond delay="0"/>
                            </p:stCondLst>
                            <p:childTnLst>
                              <p:par>
                                <p:cTn id="367" presetID="3" presetClass="entr" presetSubtype="10" fill="hold" nodeType="clickEffect">
                                  <p:stCondLst>
                                    <p:cond delay="0"/>
                                  </p:stCondLst>
                                  <p:childTnLst>
                                    <p:set>
                                      <p:cBhvr>
                                        <p:cTn id="368" dur="1" fill="hold">
                                          <p:stCondLst>
                                            <p:cond delay="0"/>
                                          </p:stCondLst>
                                        </p:cTn>
                                        <p:tgtEl>
                                          <p:spTgt spid="209"/>
                                        </p:tgtEl>
                                        <p:attrNameLst>
                                          <p:attrName>style.visibility</p:attrName>
                                        </p:attrNameLst>
                                      </p:cBhvr>
                                      <p:to>
                                        <p:strVal val="visible"/>
                                      </p:to>
                                    </p:set>
                                    <p:animEffect transition="in" filter="blinds(horizontal)">
                                      <p:cBhvr>
                                        <p:cTn id="369" dur="500"/>
                                        <p:tgtEl>
                                          <p:spTgt spid="209"/>
                                        </p:tgtEl>
                                      </p:cBhvr>
                                    </p:animEffect>
                                  </p:childTnLst>
                                </p:cTn>
                              </p:par>
                              <p:par>
                                <p:cTn id="370" presetID="3" presetClass="entr" presetSubtype="10" fill="hold" grpId="0" nodeType="withEffect">
                                  <p:stCondLst>
                                    <p:cond delay="0"/>
                                  </p:stCondLst>
                                  <p:childTnLst>
                                    <p:set>
                                      <p:cBhvr>
                                        <p:cTn id="371" dur="1" fill="hold">
                                          <p:stCondLst>
                                            <p:cond delay="0"/>
                                          </p:stCondLst>
                                        </p:cTn>
                                        <p:tgtEl>
                                          <p:spTgt spid="206"/>
                                        </p:tgtEl>
                                        <p:attrNameLst>
                                          <p:attrName>style.visibility</p:attrName>
                                        </p:attrNameLst>
                                      </p:cBhvr>
                                      <p:to>
                                        <p:strVal val="visible"/>
                                      </p:to>
                                    </p:set>
                                    <p:animEffect transition="in" filter="blinds(horizontal)">
                                      <p:cBhvr>
                                        <p:cTn id="372" dur="500"/>
                                        <p:tgtEl>
                                          <p:spTgt spid="206"/>
                                        </p:tgtEl>
                                      </p:cBhvr>
                                    </p:animEffect>
                                  </p:childTnLst>
                                </p:cTn>
                              </p:par>
                            </p:childTnLst>
                          </p:cTn>
                        </p:par>
                      </p:childTnLst>
                    </p:cTn>
                  </p:par>
                  <p:par>
                    <p:cTn id="373" fill="hold">
                      <p:stCondLst>
                        <p:cond delay="indefinite"/>
                      </p:stCondLst>
                      <p:childTnLst>
                        <p:par>
                          <p:cTn id="374" fill="hold">
                            <p:stCondLst>
                              <p:cond delay="0"/>
                            </p:stCondLst>
                            <p:childTnLst>
                              <p:par>
                                <p:cTn id="375" presetID="3" presetClass="entr" presetSubtype="10" fill="hold" nodeType="clickEffect">
                                  <p:stCondLst>
                                    <p:cond delay="0"/>
                                  </p:stCondLst>
                                  <p:childTnLst>
                                    <p:set>
                                      <p:cBhvr>
                                        <p:cTn id="376" dur="1" fill="hold">
                                          <p:stCondLst>
                                            <p:cond delay="0"/>
                                          </p:stCondLst>
                                        </p:cTn>
                                        <p:tgtEl>
                                          <p:spTgt spid="163"/>
                                        </p:tgtEl>
                                        <p:attrNameLst>
                                          <p:attrName>style.visibility</p:attrName>
                                        </p:attrNameLst>
                                      </p:cBhvr>
                                      <p:to>
                                        <p:strVal val="visible"/>
                                      </p:to>
                                    </p:set>
                                    <p:animEffect transition="in" filter="blinds(horizontal)">
                                      <p:cBhvr>
                                        <p:cTn id="377" dur="500"/>
                                        <p:tgtEl>
                                          <p:spTgt spid="163"/>
                                        </p:tgtEl>
                                      </p:cBhvr>
                                    </p:animEffect>
                                  </p:childTnLst>
                                </p:cTn>
                              </p:par>
                              <p:par>
                                <p:cTn id="378" presetID="3" presetClass="entr" presetSubtype="10" fill="hold" grpId="0" nodeType="withEffect">
                                  <p:stCondLst>
                                    <p:cond delay="0"/>
                                  </p:stCondLst>
                                  <p:childTnLst>
                                    <p:set>
                                      <p:cBhvr>
                                        <p:cTn id="379" dur="1" fill="hold">
                                          <p:stCondLst>
                                            <p:cond delay="0"/>
                                          </p:stCondLst>
                                        </p:cTn>
                                        <p:tgtEl>
                                          <p:spTgt spid="160"/>
                                        </p:tgtEl>
                                        <p:attrNameLst>
                                          <p:attrName>style.visibility</p:attrName>
                                        </p:attrNameLst>
                                      </p:cBhvr>
                                      <p:to>
                                        <p:strVal val="visible"/>
                                      </p:to>
                                    </p:set>
                                    <p:animEffect transition="in" filter="blinds(horizontal)">
                                      <p:cBhvr>
                                        <p:cTn id="380" dur="500"/>
                                        <p:tgtEl>
                                          <p:spTgt spid="160"/>
                                        </p:tgtEl>
                                      </p:cBhvr>
                                    </p:animEffect>
                                  </p:childTnLst>
                                </p:cTn>
                              </p:par>
                              <p:par>
                                <p:cTn id="381" presetID="3" presetClass="entr" presetSubtype="10" fill="hold" grpId="0" nodeType="withEffect">
                                  <p:stCondLst>
                                    <p:cond delay="0"/>
                                  </p:stCondLst>
                                  <p:childTnLst>
                                    <p:set>
                                      <p:cBhvr>
                                        <p:cTn id="382" dur="1" fill="hold">
                                          <p:stCondLst>
                                            <p:cond delay="0"/>
                                          </p:stCondLst>
                                        </p:cTn>
                                        <p:tgtEl>
                                          <p:spTgt spid="159"/>
                                        </p:tgtEl>
                                        <p:attrNameLst>
                                          <p:attrName>style.visibility</p:attrName>
                                        </p:attrNameLst>
                                      </p:cBhvr>
                                      <p:to>
                                        <p:strVal val="visible"/>
                                      </p:to>
                                    </p:set>
                                    <p:animEffect transition="in" filter="blinds(horizontal)">
                                      <p:cBhvr>
                                        <p:cTn id="383" dur="500"/>
                                        <p:tgtEl>
                                          <p:spTgt spid="159"/>
                                        </p:tgtEl>
                                      </p:cBhvr>
                                    </p:animEffect>
                                  </p:childTnLst>
                                </p:cTn>
                              </p:par>
                            </p:childTnLst>
                          </p:cTn>
                        </p:par>
                      </p:childTnLst>
                    </p:cTn>
                  </p:par>
                  <p:par>
                    <p:cTn id="384" fill="hold">
                      <p:stCondLst>
                        <p:cond delay="indefinite"/>
                      </p:stCondLst>
                      <p:childTnLst>
                        <p:par>
                          <p:cTn id="385" fill="hold">
                            <p:stCondLst>
                              <p:cond delay="0"/>
                            </p:stCondLst>
                            <p:childTnLst>
                              <p:par>
                                <p:cTn id="386" presetID="3" presetClass="entr" presetSubtype="10" fill="hold" nodeType="clickEffect">
                                  <p:stCondLst>
                                    <p:cond delay="0"/>
                                  </p:stCondLst>
                                  <p:childTnLst>
                                    <p:set>
                                      <p:cBhvr>
                                        <p:cTn id="387" dur="1" fill="hold">
                                          <p:stCondLst>
                                            <p:cond delay="0"/>
                                          </p:stCondLst>
                                        </p:cTn>
                                        <p:tgtEl>
                                          <p:spTgt spid="164"/>
                                        </p:tgtEl>
                                        <p:attrNameLst>
                                          <p:attrName>style.visibility</p:attrName>
                                        </p:attrNameLst>
                                      </p:cBhvr>
                                      <p:to>
                                        <p:strVal val="visible"/>
                                      </p:to>
                                    </p:set>
                                    <p:animEffect transition="in" filter="blinds(horizontal)">
                                      <p:cBhvr>
                                        <p:cTn id="388" dur="500"/>
                                        <p:tgtEl>
                                          <p:spTgt spid="164"/>
                                        </p:tgtEl>
                                      </p:cBhvr>
                                    </p:animEffect>
                                  </p:childTnLst>
                                </p:cTn>
                              </p:par>
                              <p:par>
                                <p:cTn id="389" presetID="3" presetClass="entr" presetSubtype="10" fill="hold" grpId="0" nodeType="withEffect">
                                  <p:stCondLst>
                                    <p:cond delay="0"/>
                                  </p:stCondLst>
                                  <p:childTnLst>
                                    <p:set>
                                      <p:cBhvr>
                                        <p:cTn id="390" dur="1" fill="hold">
                                          <p:stCondLst>
                                            <p:cond delay="0"/>
                                          </p:stCondLst>
                                        </p:cTn>
                                        <p:tgtEl>
                                          <p:spTgt spid="161"/>
                                        </p:tgtEl>
                                        <p:attrNameLst>
                                          <p:attrName>style.visibility</p:attrName>
                                        </p:attrNameLst>
                                      </p:cBhvr>
                                      <p:to>
                                        <p:strVal val="visible"/>
                                      </p:to>
                                    </p:set>
                                    <p:animEffect transition="in" filter="blinds(horizontal)">
                                      <p:cBhvr>
                                        <p:cTn id="391" dur="500"/>
                                        <p:tgtEl>
                                          <p:spTgt spid="161"/>
                                        </p:tgtEl>
                                      </p:cBhvr>
                                    </p:animEffect>
                                  </p:childTnLst>
                                </p:cTn>
                              </p:par>
                            </p:childTnLst>
                          </p:cTn>
                        </p:par>
                      </p:childTnLst>
                    </p:cTn>
                  </p:par>
                  <p:par>
                    <p:cTn id="392" fill="hold">
                      <p:stCondLst>
                        <p:cond delay="indefinite"/>
                      </p:stCondLst>
                      <p:childTnLst>
                        <p:par>
                          <p:cTn id="393" fill="hold">
                            <p:stCondLst>
                              <p:cond delay="0"/>
                            </p:stCondLst>
                            <p:childTnLst>
                              <p:par>
                                <p:cTn id="394" presetID="3" presetClass="entr" presetSubtype="10" fill="hold" nodeType="clickEffect">
                                  <p:stCondLst>
                                    <p:cond delay="0"/>
                                  </p:stCondLst>
                                  <p:childTnLst>
                                    <p:set>
                                      <p:cBhvr>
                                        <p:cTn id="395" dur="1" fill="hold">
                                          <p:stCondLst>
                                            <p:cond delay="0"/>
                                          </p:stCondLst>
                                        </p:cTn>
                                        <p:tgtEl>
                                          <p:spTgt spid="169"/>
                                        </p:tgtEl>
                                        <p:attrNameLst>
                                          <p:attrName>style.visibility</p:attrName>
                                        </p:attrNameLst>
                                      </p:cBhvr>
                                      <p:to>
                                        <p:strVal val="visible"/>
                                      </p:to>
                                    </p:set>
                                    <p:animEffect transition="in" filter="blinds(horizontal)">
                                      <p:cBhvr>
                                        <p:cTn id="396" dur="500"/>
                                        <p:tgtEl>
                                          <p:spTgt spid="169"/>
                                        </p:tgtEl>
                                      </p:cBhvr>
                                    </p:animEffect>
                                  </p:childTnLst>
                                </p:cTn>
                              </p:par>
                              <p:par>
                                <p:cTn id="397" presetID="3" presetClass="entr" presetSubtype="10" fill="hold" grpId="0" nodeType="withEffect">
                                  <p:stCondLst>
                                    <p:cond delay="0"/>
                                  </p:stCondLst>
                                  <p:childTnLst>
                                    <p:set>
                                      <p:cBhvr>
                                        <p:cTn id="398" dur="1" fill="hold">
                                          <p:stCondLst>
                                            <p:cond delay="0"/>
                                          </p:stCondLst>
                                        </p:cTn>
                                        <p:tgtEl>
                                          <p:spTgt spid="168"/>
                                        </p:tgtEl>
                                        <p:attrNameLst>
                                          <p:attrName>style.visibility</p:attrName>
                                        </p:attrNameLst>
                                      </p:cBhvr>
                                      <p:to>
                                        <p:strVal val="visible"/>
                                      </p:to>
                                    </p:set>
                                    <p:animEffect transition="in" filter="blinds(horizontal)">
                                      <p:cBhvr>
                                        <p:cTn id="399" dur="500"/>
                                        <p:tgtEl>
                                          <p:spTgt spid="168"/>
                                        </p:tgtEl>
                                      </p:cBhvr>
                                    </p:animEffect>
                                  </p:childTnLst>
                                </p:cTn>
                              </p:par>
                            </p:childTnLst>
                          </p:cTn>
                        </p:par>
                      </p:childTnLst>
                    </p:cTn>
                  </p:par>
                  <p:par>
                    <p:cTn id="400" fill="hold">
                      <p:stCondLst>
                        <p:cond delay="indefinite"/>
                      </p:stCondLst>
                      <p:childTnLst>
                        <p:par>
                          <p:cTn id="401" fill="hold">
                            <p:stCondLst>
                              <p:cond delay="0"/>
                            </p:stCondLst>
                            <p:childTnLst>
                              <p:par>
                                <p:cTn id="402" presetID="3" presetClass="entr" presetSubtype="10" fill="hold" grpId="0" nodeType="clickEffect">
                                  <p:stCondLst>
                                    <p:cond delay="0"/>
                                  </p:stCondLst>
                                  <p:childTnLst>
                                    <p:set>
                                      <p:cBhvr>
                                        <p:cTn id="403" dur="1" fill="hold">
                                          <p:stCondLst>
                                            <p:cond delay="0"/>
                                          </p:stCondLst>
                                        </p:cTn>
                                        <p:tgtEl>
                                          <p:spTgt spid="175"/>
                                        </p:tgtEl>
                                        <p:attrNameLst>
                                          <p:attrName>style.visibility</p:attrName>
                                        </p:attrNameLst>
                                      </p:cBhvr>
                                      <p:to>
                                        <p:strVal val="visible"/>
                                      </p:to>
                                    </p:set>
                                    <p:animEffect transition="in" filter="blinds(horizontal)">
                                      <p:cBhvr>
                                        <p:cTn id="404" dur="500"/>
                                        <p:tgtEl>
                                          <p:spTgt spid="175"/>
                                        </p:tgtEl>
                                      </p:cBhvr>
                                    </p:animEffect>
                                  </p:childTnLst>
                                </p:cTn>
                              </p:par>
                              <p:par>
                                <p:cTn id="405" presetID="3" presetClass="entr" presetSubtype="10" fill="hold" nodeType="withEffect">
                                  <p:stCondLst>
                                    <p:cond delay="0"/>
                                  </p:stCondLst>
                                  <p:childTnLst>
                                    <p:set>
                                      <p:cBhvr>
                                        <p:cTn id="406" dur="1" fill="hold">
                                          <p:stCondLst>
                                            <p:cond delay="0"/>
                                          </p:stCondLst>
                                        </p:cTn>
                                        <p:tgtEl>
                                          <p:spTgt spid="181"/>
                                        </p:tgtEl>
                                        <p:attrNameLst>
                                          <p:attrName>style.visibility</p:attrName>
                                        </p:attrNameLst>
                                      </p:cBhvr>
                                      <p:to>
                                        <p:strVal val="visible"/>
                                      </p:to>
                                    </p:set>
                                    <p:animEffect transition="in" filter="blinds(horizontal)">
                                      <p:cBhvr>
                                        <p:cTn id="407" dur="500"/>
                                        <p:tgtEl>
                                          <p:spTgt spid="181"/>
                                        </p:tgtEl>
                                      </p:cBhvr>
                                    </p:animEffect>
                                  </p:childTnLst>
                                </p:cTn>
                              </p:par>
                              <p:par>
                                <p:cTn id="408" presetID="3" presetClass="entr" presetSubtype="10" fill="hold" grpId="0" nodeType="withEffect">
                                  <p:stCondLst>
                                    <p:cond delay="0"/>
                                  </p:stCondLst>
                                  <p:childTnLst>
                                    <p:set>
                                      <p:cBhvr>
                                        <p:cTn id="409" dur="1" fill="hold">
                                          <p:stCondLst>
                                            <p:cond delay="0"/>
                                          </p:stCondLst>
                                        </p:cTn>
                                        <p:tgtEl>
                                          <p:spTgt spid="174"/>
                                        </p:tgtEl>
                                        <p:attrNameLst>
                                          <p:attrName>style.visibility</p:attrName>
                                        </p:attrNameLst>
                                      </p:cBhvr>
                                      <p:to>
                                        <p:strVal val="visible"/>
                                      </p:to>
                                    </p:set>
                                    <p:animEffect transition="in" filter="blinds(horizontal)">
                                      <p:cBhvr>
                                        <p:cTn id="410" dur="500"/>
                                        <p:tgtEl>
                                          <p:spTgt spid="174"/>
                                        </p:tgtEl>
                                      </p:cBhvr>
                                    </p:animEffect>
                                  </p:childTnLst>
                                </p:cTn>
                              </p:par>
                            </p:childTnLst>
                          </p:cTn>
                        </p:par>
                      </p:childTnLst>
                    </p:cTn>
                  </p:par>
                  <p:par>
                    <p:cTn id="411" fill="hold">
                      <p:stCondLst>
                        <p:cond delay="indefinite"/>
                      </p:stCondLst>
                      <p:childTnLst>
                        <p:par>
                          <p:cTn id="412" fill="hold">
                            <p:stCondLst>
                              <p:cond delay="0"/>
                            </p:stCondLst>
                            <p:childTnLst>
                              <p:par>
                                <p:cTn id="413" presetID="3" presetClass="entr" presetSubtype="10" fill="hold" nodeType="clickEffect">
                                  <p:stCondLst>
                                    <p:cond delay="0"/>
                                  </p:stCondLst>
                                  <p:childTnLst>
                                    <p:set>
                                      <p:cBhvr>
                                        <p:cTn id="414" dur="1" fill="hold">
                                          <p:stCondLst>
                                            <p:cond delay="0"/>
                                          </p:stCondLst>
                                        </p:cTn>
                                        <p:tgtEl>
                                          <p:spTgt spid="184"/>
                                        </p:tgtEl>
                                        <p:attrNameLst>
                                          <p:attrName>style.visibility</p:attrName>
                                        </p:attrNameLst>
                                      </p:cBhvr>
                                      <p:to>
                                        <p:strVal val="visible"/>
                                      </p:to>
                                    </p:set>
                                    <p:animEffect transition="in" filter="blinds(horizontal)">
                                      <p:cBhvr>
                                        <p:cTn id="415" dur="500"/>
                                        <p:tgtEl>
                                          <p:spTgt spid="184"/>
                                        </p:tgtEl>
                                      </p:cBhvr>
                                    </p:animEffect>
                                  </p:childTnLst>
                                </p:cTn>
                              </p:par>
                              <p:par>
                                <p:cTn id="416" presetID="3" presetClass="entr" presetSubtype="10" fill="hold" grpId="0" nodeType="withEffect">
                                  <p:stCondLst>
                                    <p:cond delay="0"/>
                                  </p:stCondLst>
                                  <p:childTnLst>
                                    <p:set>
                                      <p:cBhvr>
                                        <p:cTn id="417" dur="1" fill="hold">
                                          <p:stCondLst>
                                            <p:cond delay="0"/>
                                          </p:stCondLst>
                                        </p:cTn>
                                        <p:tgtEl>
                                          <p:spTgt spid="178"/>
                                        </p:tgtEl>
                                        <p:attrNameLst>
                                          <p:attrName>style.visibility</p:attrName>
                                        </p:attrNameLst>
                                      </p:cBhvr>
                                      <p:to>
                                        <p:strVal val="visible"/>
                                      </p:to>
                                    </p:set>
                                    <p:animEffect transition="in" filter="blinds(horizontal)">
                                      <p:cBhvr>
                                        <p:cTn id="418" dur="500"/>
                                        <p:tgtEl>
                                          <p:spTgt spid="178"/>
                                        </p:tgtEl>
                                      </p:cBhvr>
                                    </p:animEffect>
                                  </p:childTnLst>
                                </p:cTn>
                              </p:par>
                              <p:par>
                                <p:cTn id="419" presetID="3" presetClass="entr" presetSubtype="10" fill="hold" nodeType="withEffect">
                                  <p:stCondLst>
                                    <p:cond delay="0"/>
                                  </p:stCondLst>
                                  <p:childTnLst>
                                    <p:set>
                                      <p:cBhvr>
                                        <p:cTn id="420" dur="1" fill="hold">
                                          <p:stCondLst>
                                            <p:cond delay="0"/>
                                          </p:stCondLst>
                                        </p:cTn>
                                        <p:tgtEl>
                                          <p:spTgt spid="211"/>
                                        </p:tgtEl>
                                        <p:attrNameLst>
                                          <p:attrName>style.visibility</p:attrName>
                                        </p:attrNameLst>
                                      </p:cBhvr>
                                      <p:to>
                                        <p:strVal val="visible"/>
                                      </p:to>
                                    </p:set>
                                    <p:animEffect transition="in" filter="blinds(horizontal)">
                                      <p:cBhvr>
                                        <p:cTn id="421" dur="500"/>
                                        <p:tgtEl>
                                          <p:spTgt spid="211"/>
                                        </p:tgtEl>
                                      </p:cBhvr>
                                    </p:animEffect>
                                  </p:childTnLst>
                                </p:cTn>
                              </p:par>
                              <p:par>
                                <p:cTn id="422" presetID="3" presetClass="entr" presetSubtype="10" fill="hold" grpId="0" nodeType="withEffect">
                                  <p:stCondLst>
                                    <p:cond delay="0"/>
                                  </p:stCondLst>
                                  <p:childTnLst>
                                    <p:set>
                                      <p:cBhvr>
                                        <p:cTn id="423" dur="1" fill="hold">
                                          <p:stCondLst>
                                            <p:cond delay="0"/>
                                          </p:stCondLst>
                                        </p:cTn>
                                        <p:tgtEl>
                                          <p:spTgt spid="210"/>
                                        </p:tgtEl>
                                        <p:attrNameLst>
                                          <p:attrName>style.visibility</p:attrName>
                                        </p:attrNameLst>
                                      </p:cBhvr>
                                      <p:to>
                                        <p:strVal val="visible"/>
                                      </p:to>
                                    </p:set>
                                    <p:animEffect transition="in" filter="blinds(horizontal)">
                                      <p:cBhvr>
                                        <p:cTn id="424" dur="500"/>
                                        <p:tgtEl>
                                          <p:spTgt spid="210"/>
                                        </p:tgtEl>
                                      </p:cBhvr>
                                    </p:animEffect>
                                  </p:childTnLst>
                                </p:cTn>
                              </p:par>
                            </p:childTnLst>
                          </p:cTn>
                        </p:par>
                      </p:childTnLst>
                    </p:cTn>
                  </p:par>
                  <p:par>
                    <p:cTn id="425" fill="hold">
                      <p:stCondLst>
                        <p:cond delay="indefinite"/>
                      </p:stCondLst>
                      <p:childTnLst>
                        <p:par>
                          <p:cTn id="426" fill="hold">
                            <p:stCondLst>
                              <p:cond delay="0"/>
                            </p:stCondLst>
                            <p:childTnLst>
                              <p:par>
                                <p:cTn id="427" presetID="3" presetClass="entr" presetSubtype="10" fill="hold" grpId="0" nodeType="clickEffect">
                                  <p:stCondLst>
                                    <p:cond delay="0"/>
                                  </p:stCondLst>
                                  <p:childTnLst>
                                    <p:set>
                                      <p:cBhvr>
                                        <p:cTn id="428" dur="1" fill="hold">
                                          <p:stCondLst>
                                            <p:cond delay="0"/>
                                          </p:stCondLst>
                                        </p:cTn>
                                        <p:tgtEl>
                                          <p:spTgt spid="196"/>
                                        </p:tgtEl>
                                        <p:attrNameLst>
                                          <p:attrName>style.visibility</p:attrName>
                                        </p:attrNameLst>
                                      </p:cBhvr>
                                      <p:to>
                                        <p:strVal val="visible"/>
                                      </p:to>
                                    </p:set>
                                    <p:animEffect transition="in" filter="blinds(horizontal)">
                                      <p:cBhvr>
                                        <p:cTn id="429" dur="500"/>
                                        <p:tgtEl>
                                          <p:spTgt spid="196"/>
                                        </p:tgtEl>
                                      </p:cBhvr>
                                    </p:animEffect>
                                  </p:childTnLst>
                                </p:cTn>
                              </p:par>
                              <p:par>
                                <p:cTn id="430" presetID="3" presetClass="entr" presetSubtype="10" fill="hold" nodeType="withEffect">
                                  <p:stCondLst>
                                    <p:cond delay="0"/>
                                  </p:stCondLst>
                                  <p:childTnLst>
                                    <p:set>
                                      <p:cBhvr>
                                        <p:cTn id="431" dur="1" fill="hold">
                                          <p:stCondLst>
                                            <p:cond delay="0"/>
                                          </p:stCondLst>
                                        </p:cTn>
                                        <p:tgtEl>
                                          <p:spTgt spid="199"/>
                                        </p:tgtEl>
                                        <p:attrNameLst>
                                          <p:attrName>style.visibility</p:attrName>
                                        </p:attrNameLst>
                                      </p:cBhvr>
                                      <p:to>
                                        <p:strVal val="visible"/>
                                      </p:to>
                                    </p:set>
                                    <p:animEffect transition="in" filter="blinds(horizontal)">
                                      <p:cBhvr>
                                        <p:cTn id="432" dur="500"/>
                                        <p:tgtEl>
                                          <p:spTgt spid="199"/>
                                        </p:tgtEl>
                                      </p:cBhvr>
                                    </p:animEffect>
                                  </p:childTnLst>
                                </p:cTn>
                              </p:par>
                              <p:par>
                                <p:cTn id="433" presetID="3" presetClass="entr" presetSubtype="10" fill="hold" grpId="0" nodeType="withEffect">
                                  <p:stCondLst>
                                    <p:cond delay="0"/>
                                  </p:stCondLst>
                                  <p:childTnLst>
                                    <p:set>
                                      <p:cBhvr>
                                        <p:cTn id="434" dur="1" fill="hold">
                                          <p:stCondLst>
                                            <p:cond delay="0"/>
                                          </p:stCondLst>
                                        </p:cTn>
                                        <p:tgtEl>
                                          <p:spTgt spid="197"/>
                                        </p:tgtEl>
                                        <p:attrNameLst>
                                          <p:attrName>style.visibility</p:attrName>
                                        </p:attrNameLst>
                                      </p:cBhvr>
                                      <p:to>
                                        <p:strVal val="visible"/>
                                      </p:to>
                                    </p:set>
                                    <p:animEffect transition="in" filter="blinds(horizontal)">
                                      <p:cBhvr>
                                        <p:cTn id="435" dur="500"/>
                                        <p:tgtEl>
                                          <p:spTgt spid="197"/>
                                        </p:tgtEl>
                                      </p:cBhvr>
                                    </p:animEffect>
                                  </p:childTnLst>
                                </p:cTn>
                              </p:par>
                            </p:childTnLst>
                          </p:cTn>
                        </p:par>
                      </p:childTnLst>
                    </p:cTn>
                  </p:par>
                  <p:par>
                    <p:cTn id="436" fill="hold">
                      <p:stCondLst>
                        <p:cond delay="indefinite"/>
                      </p:stCondLst>
                      <p:childTnLst>
                        <p:par>
                          <p:cTn id="437" fill="hold">
                            <p:stCondLst>
                              <p:cond delay="0"/>
                            </p:stCondLst>
                            <p:childTnLst>
                              <p:par>
                                <p:cTn id="438" presetID="3" presetClass="entr" presetSubtype="10" fill="hold" grpId="0" nodeType="clickEffect">
                                  <p:stCondLst>
                                    <p:cond delay="0"/>
                                  </p:stCondLst>
                                  <p:childTnLst>
                                    <p:set>
                                      <p:cBhvr>
                                        <p:cTn id="439" dur="1" fill="hold">
                                          <p:stCondLst>
                                            <p:cond delay="0"/>
                                          </p:stCondLst>
                                        </p:cTn>
                                        <p:tgtEl>
                                          <p:spTgt spid="227"/>
                                        </p:tgtEl>
                                        <p:attrNameLst>
                                          <p:attrName>style.visibility</p:attrName>
                                        </p:attrNameLst>
                                      </p:cBhvr>
                                      <p:to>
                                        <p:strVal val="visible"/>
                                      </p:to>
                                    </p:set>
                                    <p:animEffect transition="in" filter="blinds(horizontal)">
                                      <p:cBhvr>
                                        <p:cTn id="440" dur="500"/>
                                        <p:tgtEl>
                                          <p:spTgt spid="227"/>
                                        </p:tgtEl>
                                      </p:cBhvr>
                                    </p:animEffect>
                                  </p:childTnLst>
                                </p:cTn>
                              </p:par>
                              <p:par>
                                <p:cTn id="441" presetID="3" presetClass="entr" presetSubtype="10" fill="hold" grpId="0" nodeType="withEffect">
                                  <p:stCondLst>
                                    <p:cond delay="0"/>
                                  </p:stCondLst>
                                  <p:childTnLst>
                                    <p:set>
                                      <p:cBhvr>
                                        <p:cTn id="442" dur="1" fill="hold">
                                          <p:stCondLst>
                                            <p:cond delay="0"/>
                                          </p:stCondLst>
                                        </p:cTn>
                                        <p:tgtEl>
                                          <p:spTgt spid="226"/>
                                        </p:tgtEl>
                                        <p:attrNameLst>
                                          <p:attrName>style.visibility</p:attrName>
                                        </p:attrNameLst>
                                      </p:cBhvr>
                                      <p:to>
                                        <p:strVal val="visible"/>
                                      </p:to>
                                    </p:set>
                                    <p:animEffect transition="in" filter="blinds(horizontal)">
                                      <p:cBhvr>
                                        <p:cTn id="443" dur="500"/>
                                        <p:tgtEl>
                                          <p:spTgt spid="226"/>
                                        </p:tgtEl>
                                      </p:cBhvr>
                                    </p:animEffect>
                                  </p:childTnLst>
                                </p:cTn>
                              </p:par>
                              <p:par>
                                <p:cTn id="444" presetID="3" presetClass="entr" presetSubtype="10" fill="hold" nodeType="withEffect">
                                  <p:stCondLst>
                                    <p:cond delay="0"/>
                                  </p:stCondLst>
                                  <p:childTnLst>
                                    <p:set>
                                      <p:cBhvr>
                                        <p:cTn id="445" dur="1" fill="hold">
                                          <p:stCondLst>
                                            <p:cond delay="0"/>
                                          </p:stCondLst>
                                        </p:cTn>
                                        <p:tgtEl>
                                          <p:spTgt spid="229"/>
                                        </p:tgtEl>
                                        <p:attrNameLst>
                                          <p:attrName>style.visibility</p:attrName>
                                        </p:attrNameLst>
                                      </p:cBhvr>
                                      <p:to>
                                        <p:strVal val="visible"/>
                                      </p:to>
                                    </p:set>
                                    <p:animEffect transition="in" filter="blinds(horizontal)">
                                      <p:cBhvr>
                                        <p:cTn id="446" dur="500"/>
                                        <p:tgtEl>
                                          <p:spTgt spid="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1" grpId="0" animBg="1"/>
      <p:bldP spid="13" grpId="0" animBg="1"/>
      <p:bldP spid="14" grpId="0" animBg="1"/>
      <p:bldP spid="15" grpId="0" animBg="1"/>
      <p:bldP spid="17" grpId="0" animBg="1"/>
      <p:bldP spid="19" grpId="0" animBg="1"/>
      <p:bldP spid="20" grpId="0" animBg="1"/>
      <p:bldP spid="23" grpId="0" animBg="1"/>
      <p:bldP spid="25" grpId="0" animBg="1"/>
      <p:bldP spid="26" grpId="0" animBg="1"/>
      <p:bldP spid="28" grpId="0" animBg="1"/>
      <p:bldP spid="29" grpId="0" animBg="1"/>
      <p:bldP spid="30" grpId="0" animBg="1"/>
      <p:bldP spid="32" grpId="0" animBg="1"/>
      <p:bldP spid="36" grpId="0" animBg="1"/>
      <p:bldP spid="37" grpId="0" animBg="1"/>
      <p:bldP spid="42" grpId="0" animBg="1"/>
      <p:bldP spid="43" grpId="0" animBg="1"/>
      <p:bldP spid="45" grpId="0" animBg="1"/>
      <p:bldP spid="46" grpId="0" animBg="1"/>
      <p:bldP spid="82" grpId="0" animBg="1"/>
      <p:bldP spid="91" grpId="0" animBg="1"/>
      <p:bldP spid="92" grpId="0" animBg="1"/>
      <p:bldP spid="93" grpId="0" animBg="1"/>
      <p:bldP spid="435" grpId="0" animBg="1"/>
      <p:bldP spid="81" grpId="0" animBg="1"/>
      <p:bldP spid="84" grpId="0" animBg="1"/>
      <p:bldP spid="108" grpId="0" animBg="1"/>
      <p:bldP spid="176" grpId="0" animBg="1"/>
      <p:bldP spid="141" grpId="0" animBg="1"/>
      <p:bldP spid="142" grpId="0" animBg="1"/>
      <p:bldP spid="147" grpId="0" animBg="1"/>
      <p:bldP spid="171" grpId="0" animBg="1"/>
      <p:bldP spid="173" grpId="0" animBg="1"/>
      <p:bldP spid="182" grpId="0" animBg="1"/>
      <p:bldP spid="205" grpId="0" animBg="1"/>
      <p:bldP spid="256" grpId="0" animBg="1"/>
      <p:bldP spid="268" grpId="0" animBg="1"/>
      <p:bldP spid="148" grpId="0" animBg="1"/>
      <p:bldP spid="162" grpId="0"/>
      <p:bldP spid="119" grpId="0"/>
      <p:bldP spid="122" grpId="0" animBg="1"/>
      <p:bldP spid="123" grpId="0" animBg="1"/>
      <p:bldP spid="159" grpId="0" animBg="1"/>
      <p:bldP spid="160" grpId="0" animBg="1"/>
      <p:bldP spid="161" grpId="0" animBg="1"/>
      <p:bldP spid="168" grpId="0" animBg="1"/>
      <p:bldP spid="174" grpId="0" animBg="1"/>
      <p:bldP spid="175" grpId="0" animBg="1"/>
      <p:bldP spid="178" grpId="0" animBg="1"/>
      <p:bldP spid="196" grpId="0" animBg="1"/>
      <p:bldP spid="197" grpId="0" animBg="1"/>
      <p:bldP spid="202" grpId="0" animBg="1"/>
      <p:bldP spid="203" grpId="0" animBg="1"/>
      <p:bldP spid="206" grpId="0" animBg="1"/>
      <p:bldP spid="210" grpId="0" animBg="1"/>
      <p:bldP spid="226" grpId="0" animBg="1"/>
      <p:bldP spid="22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8E0DECE-C1B9-45ED-AFBA-A915140931DA}"/>
              </a:ext>
            </a:extLst>
          </p:cNvPr>
          <p:cNvSpPr txBox="1"/>
          <p:nvPr/>
        </p:nvSpPr>
        <p:spPr>
          <a:xfrm>
            <a:off x="4970656" y="986212"/>
            <a:ext cx="6105292" cy="369332"/>
          </a:xfrm>
          <a:prstGeom prst="rect">
            <a:avLst/>
          </a:prstGeom>
          <a:noFill/>
        </p:spPr>
        <p:txBody>
          <a:bodyPr wrap="square">
            <a:spAutoFit/>
          </a:bodyPr>
          <a:lstStyle/>
          <a:p>
            <a:pPr algn="r"/>
            <a:r>
              <a:rPr lang="fa-IR" sz="1800" cap="all" dirty="0">
                <a:latin typeface="+mj-lt"/>
                <a:ea typeface="+mj-ea"/>
                <a:cs typeface="+mj-cs"/>
              </a:rPr>
              <a:t>معیار موفقیت پروژه</a:t>
            </a:r>
          </a:p>
        </p:txBody>
      </p:sp>
      <p:sp>
        <p:nvSpPr>
          <p:cNvPr id="5" name="TextBox 4">
            <a:extLst>
              <a:ext uri="{FF2B5EF4-FFF2-40B4-BE49-F238E27FC236}">
                <a16:creationId xmlns:a16="http://schemas.microsoft.com/office/drawing/2014/main" id="{2BFB8F0F-E0B0-44D3-AA23-A12477742658}"/>
              </a:ext>
            </a:extLst>
          </p:cNvPr>
          <p:cNvSpPr txBox="1"/>
          <p:nvPr/>
        </p:nvSpPr>
        <p:spPr>
          <a:xfrm>
            <a:off x="4931626" y="2754120"/>
            <a:ext cx="6105292" cy="369332"/>
          </a:xfrm>
          <a:prstGeom prst="rect">
            <a:avLst/>
          </a:prstGeom>
          <a:noFill/>
        </p:spPr>
        <p:txBody>
          <a:bodyPr wrap="square">
            <a:spAutoFit/>
          </a:bodyPr>
          <a:lstStyle/>
          <a:p>
            <a:pPr algn="r"/>
            <a:r>
              <a:rPr lang="fa-IR" sz="1800" cap="all" dirty="0">
                <a:latin typeface="+mj-lt"/>
                <a:ea typeface="+mj-ea"/>
                <a:cs typeface="+mj-cs"/>
              </a:rPr>
              <a:t>محدودیت ها و الزامات</a:t>
            </a:r>
          </a:p>
        </p:txBody>
      </p:sp>
      <p:sp>
        <p:nvSpPr>
          <p:cNvPr id="2" name="TextBox 1">
            <a:extLst>
              <a:ext uri="{FF2B5EF4-FFF2-40B4-BE49-F238E27FC236}">
                <a16:creationId xmlns:a16="http://schemas.microsoft.com/office/drawing/2014/main" id="{048923E0-89F0-42E5-92C2-AFB5B3FD5851}"/>
              </a:ext>
            </a:extLst>
          </p:cNvPr>
          <p:cNvSpPr txBox="1"/>
          <p:nvPr/>
        </p:nvSpPr>
        <p:spPr>
          <a:xfrm>
            <a:off x="5754029" y="1828800"/>
            <a:ext cx="5282889" cy="923330"/>
          </a:xfrm>
          <a:prstGeom prst="rect">
            <a:avLst/>
          </a:prstGeom>
          <a:noFill/>
        </p:spPr>
        <p:txBody>
          <a:bodyPr wrap="square" rtlCol="1">
            <a:spAutoFit/>
          </a:bodyPr>
          <a:lstStyle/>
          <a:p>
            <a:pPr algn="just" rtl="1"/>
            <a:r>
              <a:rPr lang="fa-IR" dirty="0"/>
              <a:t>افزایش کیفیت محصول </a:t>
            </a:r>
          </a:p>
          <a:p>
            <a:pPr algn="just" rtl="1"/>
            <a:r>
              <a:rPr lang="fa-IR" dirty="0"/>
              <a:t>افزایش کمیت محصول </a:t>
            </a:r>
          </a:p>
          <a:p>
            <a:pPr algn="just" rtl="1"/>
            <a:r>
              <a:rPr lang="fa-IR" dirty="0"/>
              <a:t>کاهش هزینه های تولید</a:t>
            </a:r>
          </a:p>
        </p:txBody>
      </p:sp>
      <p:sp>
        <p:nvSpPr>
          <p:cNvPr id="4" name="TextBox 3">
            <a:extLst>
              <a:ext uri="{FF2B5EF4-FFF2-40B4-BE49-F238E27FC236}">
                <a16:creationId xmlns:a16="http://schemas.microsoft.com/office/drawing/2014/main" id="{5890DBC3-A18F-4C81-A3D9-FAD33C694A60}"/>
              </a:ext>
            </a:extLst>
          </p:cNvPr>
          <p:cNvSpPr txBox="1"/>
          <p:nvPr/>
        </p:nvSpPr>
        <p:spPr>
          <a:xfrm>
            <a:off x="6255835" y="3429000"/>
            <a:ext cx="4493942" cy="369332"/>
          </a:xfrm>
          <a:prstGeom prst="rect">
            <a:avLst/>
          </a:prstGeom>
          <a:noFill/>
        </p:spPr>
        <p:txBody>
          <a:bodyPr wrap="square" rtlCol="1">
            <a:spAutoFit/>
          </a:bodyPr>
          <a:lstStyle/>
          <a:p>
            <a:pPr algn="r" rtl="1"/>
            <a:r>
              <a:rPr lang="fa-IR" dirty="0"/>
              <a:t>عدم امکان توقف خط تولید برای انجام آزمایش </a:t>
            </a:r>
          </a:p>
        </p:txBody>
      </p:sp>
      <p:pic>
        <p:nvPicPr>
          <p:cNvPr id="8" name="Picture 7" descr="ColdRolling.jpg">
            <a:extLst>
              <a:ext uri="{FF2B5EF4-FFF2-40B4-BE49-F238E27FC236}">
                <a16:creationId xmlns:a16="http://schemas.microsoft.com/office/drawing/2014/main" id="{9035B313-FB9C-4AD8-8D69-17FD13021C7D}"/>
              </a:ext>
            </a:extLst>
          </p:cNvPr>
          <p:cNvPicPr>
            <a:picLocks noChangeAspect="1"/>
          </p:cNvPicPr>
          <p:nvPr/>
        </p:nvPicPr>
        <p:blipFill>
          <a:blip r:embed="rId2" cstate="print"/>
          <a:srcRect t="12121" b="6061"/>
          <a:stretch>
            <a:fillRect/>
          </a:stretch>
        </p:blipFill>
        <p:spPr>
          <a:xfrm>
            <a:off x="557562" y="1639065"/>
            <a:ext cx="5378604" cy="257609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1750268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434D21-E49E-42DE-B3C5-68022FA0F88C}"/>
              </a:ext>
            </a:extLst>
          </p:cNvPr>
          <p:cNvSpPr>
            <a:spLocks noGrp="1"/>
          </p:cNvSpPr>
          <p:nvPr>
            <p:ph type="title"/>
          </p:nvPr>
        </p:nvSpPr>
        <p:spPr>
          <a:xfrm>
            <a:off x="2334556" y="804519"/>
            <a:ext cx="8720298" cy="979675"/>
          </a:xfrm>
        </p:spPr>
        <p:txBody>
          <a:bodyPr>
            <a:normAutofit/>
          </a:bodyPr>
          <a:lstStyle/>
          <a:p>
            <a:pPr algn="r"/>
            <a:r>
              <a:rPr lang="fa-IR" sz="3600" b="1" dirty="0">
                <a:cs typeface="B Titr" panose="00000700000000000000" pitchFamily="2" charset="-78"/>
              </a:rPr>
              <a:t>9- مدیریت هوشمند انبارش محصول</a:t>
            </a:r>
          </a:p>
        </p:txBody>
      </p:sp>
      <p:sp>
        <p:nvSpPr>
          <p:cNvPr id="3" name="Content Placeholder 2">
            <a:extLst>
              <a:ext uri="{FF2B5EF4-FFF2-40B4-BE49-F238E27FC236}">
                <a16:creationId xmlns:a16="http://schemas.microsoft.com/office/drawing/2014/main" id="{52E82C4B-1115-4596-AA74-5FD040BDFA44}"/>
              </a:ext>
            </a:extLst>
          </p:cNvPr>
          <p:cNvSpPr>
            <a:spLocks noGrp="1"/>
          </p:cNvSpPr>
          <p:nvPr>
            <p:ph idx="1"/>
          </p:nvPr>
        </p:nvSpPr>
        <p:spPr>
          <a:xfrm>
            <a:off x="1451579" y="2163337"/>
            <a:ext cx="9603275" cy="3456878"/>
          </a:xfrm>
        </p:spPr>
        <p:txBody>
          <a:bodyPr>
            <a:normAutofit/>
          </a:bodyPr>
          <a:lstStyle/>
          <a:p>
            <a:endParaRPr lang="fa-IR" dirty="0"/>
          </a:p>
          <a:p>
            <a:endParaRPr lang="fa-IR" dirty="0"/>
          </a:p>
          <a:p>
            <a:endParaRPr lang="fa-IR" dirty="0"/>
          </a:p>
          <a:p>
            <a:endParaRPr lang="fa-IR" dirty="0"/>
          </a:p>
        </p:txBody>
      </p:sp>
      <p:grpSp>
        <p:nvGrpSpPr>
          <p:cNvPr id="4" name="Group 9">
            <a:extLst>
              <a:ext uri="{FF2B5EF4-FFF2-40B4-BE49-F238E27FC236}">
                <a16:creationId xmlns:a16="http://schemas.microsoft.com/office/drawing/2014/main" id="{14C34DEB-C4EF-4838-815F-2B8F1F68424E}"/>
              </a:ext>
            </a:extLst>
          </p:cNvPr>
          <p:cNvGrpSpPr>
            <a:grpSpLocks/>
          </p:cNvGrpSpPr>
          <p:nvPr/>
        </p:nvGrpSpPr>
        <p:grpSpPr bwMode="auto">
          <a:xfrm>
            <a:off x="227510" y="282872"/>
            <a:ext cx="1819275" cy="809625"/>
            <a:chOff x="48" y="48"/>
            <a:chExt cx="1296" cy="624"/>
          </a:xfrm>
        </p:grpSpPr>
        <p:sp>
          <p:nvSpPr>
            <p:cNvPr id="5" name="Rectangle 10">
              <a:extLst>
                <a:ext uri="{FF2B5EF4-FFF2-40B4-BE49-F238E27FC236}">
                  <a16:creationId xmlns:a16="http://schemas.microsoft.com/office/drawing/2014/main" id="{47742D9F-28A2-463F-AED5-9689333946B4}"/>
                </a:ext>
              </a:extLst>
            </p:cNvPr>
            <p:cNvSpPr>
              <a:spLocks noChangeArrowheads="1"/>
            </p:cNvSpPr>
            <p:nvPr/>
          </p:nvSpPr>
          <p:spPr bwMode="auto">
            <a:xfrm>
              <a:off x="48" y="48"/>
              <a:ext cx="1296" cy="624"/>
            </a:xfrm>
            <a:prstGeom prst="rect">
              <a:avLst/>
            </a:prstGeom>
            <a:solidFill>
              <a:srgbClr val="FFFFFF"/>
            </a:solidFill>
            <a:ln w="9525">
              <a:solidFill>
                <a:srgbClr val="000000"/>
              </a:solidFill>
              <a:miter lim="800000"/>
              <a:headEnd/>
              <a:tailEnd/>
            </a:ln>
            <a:effectLst>
              <a:outerShdw dist="107763" dir="2700000" algn="ctr" rotWithShape="0">
                <a:srgbClr val="000000"/>
              </a:outerShdw>
            </a:effectLst>
          </p:spPr>
          <p:txBody>
            <a:bodyPr/>
            <a:lstStyle/>
            <a:p>
              <a:pPr>
                <a:defRPr/>
              </a:pPr>
              <a:endParaRPr lang="en-US" dirty="0"/>
            </a:p>
          </p:txBody>
        </p:sp>
        <p:grpSp>
          <p:nvGrpSpPr>
            <p:cNvPr id="6" name="Group 11">
              <a:extLst>
                <a:ext uri="{FF2B5EF4-FFF2-40B4-BE49-F238E27FC236}">
                  <a16:creationId xmlns:a16="http://schemas.microsoft.com/office/drawing/2014/main" id="{2179CAE2-3FBF-4917-8AAE-C83C020DEFE3}"/>
                </a:ext>
              </a:extLst>
            </p:cNvPr>
            <p:cNvGrpSpPr>
              <a:grpSpLocks/>
            </p:cNvGrpSpPr>
            <p:nvPr/>
          </p:nvGrpSpPr>
          <p:grpSpPr bwMode="auto">
            <a:xfrm>
              <a:off x="1010" y="94"/>
              <a:ext cx="286" cy="357"/>
              <a:chOff x="14728" y="3789"/>
              <a:chExt cx="1638" cy="1638"/>
            </a:xfrm>
          </p:grpSpPr>
          <p:sp>
            <p:nvSpPr>
              <p:cNvPr id="16" name="Oval 12">
                <a:extLst>
                  <a:ext uri="{FF2B5EF4-FFF2-40B4-BE49-F238E27FC236}">
                    <a16:creationId xmlns:a16="http://schemas.microsoft.com/office/drawing/2014/main" id="{C9C6FD47-1E8C-4A3E-80E4-91ECE122C4F8}"/>
                  </a:ext>
                </a:extLst>
              </p:cNvPr>
              <p:cNvSpPr>
                <a:spLocks noChangeArrowheads="1"/>
              </p:cNvSpPr>
              <p:nvPr/>
            </p:nvSpPr>
            <p:spPr bwMode="auto">
              <a:xfrm>
                <a:off x="14728" y="3789"/>
                <a:ext cx="1638" cy="1638"/>
              </a:xfrm>
              <a:prstGeom prst="ellipse">
                <a:avLst/>
              </a:prstGeom>
              <a:solidFill>
                <a:srgbClr val="000000"/>
              </a:solidFill>
              <a:ln w="9525">
                <a:solidFill>
                  <a:srgbClr val="000000"/>
                </a:solidFill>
                <a:round/>
                <a:headEnd/>
                <a:tailEnd/>
              </a:ln>
            </p:spPr>
            <p:txBody>
              <a:bodyPr/>
              <a:lstStyle/>
              <a:p>
                <a:endParaRPr lang="en-US" dirty="0"/>
              </a:p>
            </p:txBody>
          </p:sp>
          <p:sp>
            <p:nvSpPr>
              <p:cNvPr id="17" name="Oval 13">
                <a:extLst>
                  <a:ext uri="{FF2B5EF4-FFF2-40B4-BE49-F238E27FC236}">
                    <a16:creationId xmlns:a16="http://schemas.microsoft.com/office/drawing/2014/main" id="{7FD3FB9C-D279-4D09-8635-8E804A9EB5B0}"/>
                  </a:ext>
                </a:extLst>
              </p:cNvPr>
              <p:cNvSpPr>
                <a:spLocks noChangeArrowheads="1"/>
              </p:cNvSpPr>
              <p:nvPr/>
            </p:nvSpPr>
            <p:spPr bwMode="auto">
              <a:xfrm>
                <a:off x="15322" y="4381"/>
                <a:ext cx="468" cy="468"/>
              </a:xfrm>
              <a:prstGeom prst="ellipse">
                <a:avLst/>
              </a:prstGeom>
              <a:solidFill>
                <a:srgbClr val="FFFFFF"/>
              </a:solidFill>
              <a:ln w="9525">
                <a:solidFill>
                  <a:srgbClr val="000000"/>
                </a:solidFill>
                <a:round/>
                <a:headEnd/>
                <a:tailEnd/>
              </a:ln>
            </p:spPr>
            <p:txBody>
              <a:bodyPr/>
              <a:lstStyle/>
              <a:p>
                <a:endParaRPr lang="en-US" dirty="0"/>
              </a:p>
            </p:txBody>
          </p:sp>
        </p:grpSp>
        <p:sp>
          <p:nvSpPr>
            <p:cNvPr id="7" name="Rectangle 14">
              <a:extLst>
                <a:ext uri="{FF2B5EF4-FFF2-40B4-BE49-F238E27FC236}">
                  <a16:creationId xmlns:a16="http://schemas.microsoft.com/office/drawing/2014/main" id="{B5A871B7-51EC-444C-8EF4-0DB446499055}"/>
                </a:ext>
              </a:extLst>
            </p:cNvPr>
            <p:cNvSpPr>
              <a:spLocks noChangeArrowheads="1"/>
            </p:cNvSpPr>
            <p:nvPr/>
          </p:nvSpPr>
          <p:spPr bwMode="auto">
            <a:xfrm>
              <a:off x="1010" y="256"/>
              <a:ext cx="82" cy="370"/>
            </a:xfrm>
            <a:prstGeom prst="rect">
              <a:avLst/>
            </a:prstGeom>
            <a:solidFill>
              <a:srgbClr val="000000"/>
            </a:solidFill>
            <a:ln w="9525">
              <a:solidFill>
                <a:srgbClr val="000000"/>
              </a:solidFill>
              <a:miter lim="800000"/>
              <a:headEnd/>
              <a:tailEnd/>
            </a:ln>
          </p:spPr>
          <p:txBody>
            <a:bodyPr/>
            <a:lstStyle/>
            <a:p>
              <a:endParaRPr lang="en-US" dirty="0"/>
            </a:p>
          </p:txBody>
        </p:sp>
        <p:grpSp>
          <p:nvGrpSpPr>
            <p:cNvPr id="8" name="Group 15">
              <a:extLst>
                <a:ext uri="{FF2B5EF4-FFF2-40B4-BE49-F238E27FC236}">
                  <a16:creationId xmlns:a16="http://schemas.microsoft.com/office/drawing/2014/main" id="{414E584B-4EDA-4D2C-85AA-EC3436A8CB8E}"/>
                </a:ext>
              </a:extLst>
            </p:cNvPr>
            <p:cNvGrpSpPr>
              <a:grpSpLocks/>
            </p:cNvGrpSpPr>
            <p:nvPr/>
          </p:nvGrpSpPr>
          <p:grpSpPr bwMode="auto">
            <a:xfrm>
              <a:off x="431" y="94"/>
              <a:ext cx="287" cy="357"/>
              <a:chOff x="14728" y="3789"/>
              <a:chExt cx="1638" cy="1638"/>
            </a:xfrm>
          </p:grpSpPr>
          <p:sp>
            <p:nvSpPr>
              <p:cNvPr id="14" name="Oval 16">
                <a:extLst>
                  <a:ext uri="{FF2B5EF4-FFF2-40B4-BE49-F238E27FC236}">
                    <a16:creationId xmlns:a16="http://schemas.microsoft.com/office/drawing/2014/main" id="{17C88D04-1266-472B-BE62-FC706A7B5339}"/>
                  </a:ext>
                </a:extLst>
              </p:cNvPr>
              <p:cNvSpPr>
                <a:spLocks noChangeArrowheads="1"/>
              </p:cNvSpPr>
              <p:nvPr/>
            </p:nvSpPr>
            <p:spPr bwMode="auto">
              <a:xfrm>
                <a:off x="14728" y="3789"/>
                <a:ext cx="1638" cy="1638"/>
              </a:xfrm>
              <a:prstGeom prst="ellipse">
                <a:avLst/>
              </a:prstGeom>
              <a:solidFill>
                <a:srgbClr val="000000"/>
              </a:solidFill>
              <a:ln w="9525">
                <a:solidFill>
                  <a:srgbClr val="000000"/>
                </a:solidFill>
                <a:round/>
                <a:headEnd/>
                <a:tailEnd/>
              </a:ln>
            </p:spPr>
            <p:txBody>
              <a:bodyPr/>
              <a:lstStyle/>
              <a:p>
                <a:endParaRPr lang="en-US" dirty="0"/>
              </a:p>
            </p:txBody>
          </p:sp>
          <p:sp>
            <p:nvSpPr>
              <p:cNvPr id="15" name="Oval 17">
                <a:extLst>
                  <a:ext uri="{FF2B5EF4-FFF2-40B4-BE49-F238E27FC236}">
                    <a16:creationId xmlns:a16="http://schemas.microsoft.com/office/drawing/2014/main" id="{6D3531BA-73AE-43BE-9D9D-85ED5A475011}"/>
                  </a:ext>
                </a:extLst>
              </p:cNvPr>
              <p:cNvSpPr>
                <a:spLocks noChangeArrowheads="1"/>
              </p:cNvSpPr>
              <p:nvPr/>
            </p:nvSpPr>
            <p:spPr bwMode="auto">
              <a:xfrm>
                <a:off x="15322" y="4381"/>
                <a:ext cx="468" cy="468"/>
              </a:xfrm>
              <a:prstGeom prst="ellipse">
                <a:avLst/>
              </a:prstGeom>
              <a:solidFill>
                <a:srgbClr val="FFFFFF"/>
              </a:solidFill>
              <a:ln w="9525">
                <a:solidFill>
                  <a:srgbClr val="000000"/>
                </a:solidFill>
                <a:round/>
                <a:headEnd/>
                <a:tailEnd/>
              </a:ln>
            </p:spPr>
            <p:txBody>
              <a:bodyPr/>
              <a:lstStyle/>
              <a:p>
                <a:endParaRPr lang="en-US" dirty="0"/>
              </a:p>
            </p:txBody>
          </p:sp>
        </p:grpSp>
        <p:sp>
          <p:nvSpPr>
            <p:cNvPr id="9" name="Rectangle 18">
              <a:extLst>
                <a:ext uri="{FF2B5EF4-FFF2-40B4-BE49-F238E27FC236}">
                  <a16:creationId xmlns:a16="http://schemas.microsoft.com/office/drawing/2014/main" id="{065D8E3F-BC62-474D-AA78-D1FEFFB69656}"/>
                </a:ext>
              </a:extLst>
            </p:cNvPr>
            <p:cNvSpPr>
              <a:spLocks noChangeArrowheads="1"/>
            </p:cNvSpPr>
            <p:nvPr/>
          </p:nvSpPr>
          <p:spPr bwMode="auto">
            <a:xfrm>
              <a:off x="636" y="256"/>
              <a:ext cx="82" cy="370"/>
            </a:xfrm>
            <a:prstGeom prst="rect">
              <a:avLst/>
            </a:prstGeom>
            <a:solidFill>
              <a:srgbClr val="000000"/>
            </a:solidFill>
            <a:ln w="9525">
              <a:solidFill>
                <a:srgbClr val="000000"/>
              </a:solidFill>
              <a:miter lim="800000"/>
              <a:headEnd/>
              <a:tailEnd/>
            </a:ln>
          </p:spPr>
          <p:txBody>
            <a:bodyPr/>
            <a:lstStyle/>
            <a:p>
              <a:endParaRPr lang="en-US" dirty="0"/>
            </a:p>
          </p:txBody>
        </p:sp>
        <p:sp>
          <p:nvSpPr>
            <p:cNvPr id="10" name="Oval 19">
              <a:extLst>
                <a:ext uri="{FF2B5EF4-FFF2-40B4-BE49-F238E27FC236}">
                  <a16:creationId xmlns:a16="http://schemas.microsoft.com/office/drawing/2014/main" id="{6E39F912-6046-4226-9301-F7520B8935E9}"/>
                </a:ext>
              </a:extLst>
            </p:cNvPr>
            <p:cNvSpPr>
              <a:spLocks noChangeArrowheads="1"/>
            </p:cNvSpPr>
            <p:nvPr/>
          </p:nvSpPr>
          <p:spPr bwMode="auto">
            <a:xfrm>
              <a:off x="721" y="213"/>
              <a:ext cx="286" cy="357"/>
            </a:xfrm>
            <a:prstGeom prst="ellipse">
              <a:avLst/>
            </a:prstGeom>
            <a:solidFill>
              <a:srgbClr val="000000"/>
            </a:solidFill>
            <a:ln w="9525">
              <a:solidFill>
                <a:srgbClr val="000000"/>
              </a:solidFill>
              <a:round/>
              <a:headEnd/>
              <a:tailEnd/>
            </a:ln>
          </p:spPr>
          <p:txBody>
            <a:bodyPr/>
            <a:lstStyle/>
            <a:p>
              <a:endParaRPr lang="en-US" dirty="0"/>
            </a:p>
          </p:txBody>
        </p:sp>
        <p:sp>
          <p:nvSpPr>
            <p:cNvPr id="11" name="Oval 20">
              <a:extLst>
                <a:ext uri="{FF2B5EF4-FFF2-40B4-BE49-F238E27FC236}">
                  <a16:creationId xmlns:a16="http://schemas.microsoft.com/office/drawing/2014/main" id="{8CF1A625-C85B-4431-B18B-02E212F39373}"/>
                </a:ext>
              </a:extLst>
            </p:cNvPr>
            <p:cNvSpPr>
              <a:spLocks noChangeArrowheads="1"/>
            </p:cNvSpPr>
            <p:nvPr/>
          </p:nvSpPr>
          <p:spPr bwMode="auto">
            <a:xfrm>
              <a:off x="825" y="348"/>
              <a:ext cx="81" cy="102"/>
            </a:xfrm>
            <a:prstGeom prst="ellipse">
              <a:avLst/>
            </a:prstGeom>
            <a:solidFill>
              <a:srgbClr val="FFFFFF"/>
            </a:solidFill>
            <a:ln w="9525">
              <a:solidFill>
                <a:srgbClr val="000000"/>
              </a:solidFill>
              <a:round/>
              <a:headEnd/>
              <a:tailEnd/>
            </a:ln>
          </p:spPr>
          <p:txBody>
            <a:bodyPr/>
            <a:lstStyle/>
            <a:p>
              <a:endParaRPr lang="en-US" dirty="0"/>
            </a:p>
          </p:txBody>
        </p:sp>
        <p:sp>
          <p:nvSpPr>
            <p:cNvPr id="12" name="Oval 21">
              <a:extLst>
                <a:ext uri="{FF2B5EF4-FFF2-40B4-BE49-F238E27FC236}">
                  <a16:creationId xmlns:a16="http://schemas.microsoft.com/office/drawing/2014/main" id="{4084C46F-8DE0-475E-B7B5-9C07931F5F31}"/>
                </a:ext>
              </a:extLst>
            </p:cNvPr>
            <p:cNvSpPr>
              <a:spLocks noChangeArrowheads="1"/>
            </p:cNvSpPr>
            <p:nvPr/>
          </p:nvSpPr>
          <p:spPr bwMode="auto">
            <a:xfrm>
              <a:off x="821" y="111"/>
              <a:ext cx="82" cy="102"/>
            </a:xfrm>
            <a:prstGeom prst="ellipse">
              <a:avLst/>
            </a:prstGeom>
            <a:solidFill>
              <a:srgbClr val="000000"/>
            </a:solidFill>
            <a:ln w="9525">
              <a:solidFill>
                <a:srgbClr val="000000"/>
              </a:solidFill>
              <a:round/>
              <a:headEnd/>
              <a:tailEnd/>
            </a:ln>
          </p:spPr>
          <p:txBody>
            <a:bodyPr/>
            <a:lstStyle/>
            <a:p>
              <a:endParaRPr lang="en-US" dirty="0"/>
            </a:p>
          </p:txBody>
        </p:sp>
        <p:sp>
          <p:nvSpPr>
            <p:cNvPr id="13" name="WordArt 22">
              <a:extLst>
                <a:ext uri="{FF2B5EF4-FFF2-40B4-BE49-F238E27FC236}">
                  <a16:creationId xmlns:a16="http://schemas.microsoft.com/office/drawing/2014/main" id="{96AD63FC-753C-4FC6-9324-9DA8D719EFD1}"/>
                </a:ext>
              </a:extLst>
            </p:cNvPr>
            <p:cNvSpPr>
              <a:spLocks noChangeArrowheads="1" noChangeShapeType="1" noTextEdit="1"/>
            </p:cNvSpPr>
            <p:nvPr/>
          </p:nvSpPr>
          <p:spPr bwMode="auto">
            <a:xfrm>
              <a:off x="136" y="64"/>
              <a:ext cx="240" cy="576"/>
            </a:xfrm>
            <a:prstGeom prst="rect">
              <a:avLst/>
            </a:prstGeom>
          </p:spPr>
          <p:txBody>
            <a:bodyPr wrap="none" fromWordArt="1">
              <a:prstTxWarp prst="textPlain">
                <a:avLst>
                  <a:gd name="adj" fmla="val 50000"/>
                </a:avLst>
              </a:prstTxWarp>
            </a:bodyPr>
            <a:lstStyle/>
            <a:p>
              <a:r>
                <a:rPr lang="fa-IR" sz="3600" b="1" kern="10">
                  <a:ln w="9525">
                    <a:noFill/>
                    <a:round/>
                    <a:headEnd/>
                    <a:tailEnd/>
                  </a:ln>
                  <a:solidFill>
                    <a:srgbClr val="000000"/>
                  </a:solidFill>
                  <a:latin typeface="Times New Roman"/>
                  <a:cs typeface="Times New Roman"/>
                </a:rPr>
                <a:t>مجتمع</a:t>
              </a:r>
            </a:p>
            <a:p>
              <a:r>
                <a:rPr lang="fa-IR" sz="3600" b="1" kern="10">
                  <a:ln w="9525">
                    <a:noFill/>
                    <a:round/>
                    <a:headEnd/>
                    <a:tailEnd/>
                  </a:ln>
                  <a:solidFill>
                    <a:srgbClr val="000000"/>
                  </a:solidFill>
                  <a:latin typeface="Times New Roman"/>
                  <a:cs typeface="Times New Roman"/>
                </a:rPr>
                <a:t>فولاد</a:t>
              </a:r>
            </a:p>
            <a:p>
              <a:r>
                <a:rPr lang="fa-IR" sz="3600" b="1" kern="10">
                  <a:ln w="9525">
                    <a:noFill/>
                    <a:round/>
                    <a:headEnd/>
                    <a:tailEnd/>
                  </a:ln>
                  <a:solidFill>
                    <a:srgbClr val="000000"/>
                  </a:solidFill>
                  <a:latin typeface="Times New Roman"/>
                  <a:cs typeface="Times New Roman"/>
                </a:rPr>
                <a:t>مباركه</a:t>
              </a:r>
              <a:endParaRPr lang="en-US" sz="3600" b="1" kern="10" dirty="0">
                <a:ln w="9525">
                  <a:noFill/>
                  <a:round/>
                  <a:headEnd/>
                  <a:tailEnd/>
                </a:ln>
                <a:solidFill>
                  <a:srgbClr val="000000"/>
                </a:solidFill>
                <a:latin typeface="Times New Roman"/>
                <a:cs typeface="Times New Roman"/>
              </a:endParaRPr>
            </a:p>
          </p:txBody>
        </p:sp>
      </p:grpSp>
      <p:pic>
        <p:nvPicPr>
          <p:cNvPr id="18" name="Picture 17">
            <a:extLst>
              <a:ext uri="{FF2B5EF4-FFF2-40B4-BE49-F238E27FC236}">
                <a16:creationId xmlns:a16="http://schemas.microsoft.com/office/drawing/2014/main" id="{9575904F-CD7D-4EAE-9AC7-B458C5BB3A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0868" y="1929161"/>
            <a:ext cx="5863781" cy="4133434"/>
          </a:xfrm>
          <a:prstGeom prst="rect">
            <a:avLst/>
          </a:prstGeom>
        </p:spPr>
      </p:pic>
      <p:pic>
        <p:nvPicPr>
          <p:cNvPr id="19" name="Picture 18">
            <a:extLst>
              <a:ext uri="{FF2B5EF4-FFF2-40B4-BE49-F238E27FC236}">
                <a16:creationId xmlns:a16="http://schemas.microsoft.com/office/drawing/2014/main" id="{1074F3B9-40C4-490E-9C62-B091222790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880" y="1929161"/>
            <a:ext cx="5863781" cy="4133434"/>
          </a:xfrm>
          <a:prstGeom prst="rect">
            <a:avLst/>
          </a:prstGeom>
        </p:spPr>
      </p:pic>
    </p:spTree>
    <p:extLst>
      <p:ext uri="{BB962C8B-B14F-4D97-AF65-F5344CB8AC3E}">
        <p14:creationId xmlns:p14="http://schemas.microsoft.com/office/powerpoint/2010/main" val="9943840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B210E-798F-49D8-8C0A-CB91AFB2B759}"/>
              </a:ext>
            </a:extLst>
          </p:cNvPr>
          <p:cNvSpPr>
            <a:spLocks noGrp="1"/>
          </p:cNvSpPr>
          <p:nvPr>
            <p:ph type="title"/>
          </p:nvPr>
        </p:nvSpPr>
        <p:spPr>
          <a:xfrm>
            <a:off x="-232255" y="847491"/>
            <a:ext cx="11443226" cy="669073"/>
          </a:xfrm>
          <a:effectLst>
            <a:outerShdw blurRad="50800" dist="38100" dir="6780000" sx="103000" sy="103000" algn="tl" rotWithShape="0">
              <a:prstClr val="black">
                <a:alpha val="40000"/>
              </a:prstClr>
            </a:outerShdw>
          </a:effectLst>
        </p:spPr>
        <p:txBody>
          <a:bodyPr>
            <a:noAutofit/>
          </a:bodyPr>
          <a:lstStyle/>
          <a:p>
            <a:pPr algn="r"/>
            <a:r>
              <a:rPr lang="fa-IR" sz="3600" b="1" dirty="0"/>
              <a:t>مشکلات موجود در رابطه با انبارهای نورد سرد</a:t>
            </a:r>
          </a:p>
        </p:txBody>
      </p:sp>
      <p:sp>
        <p:nvSpPr>
          <p:cNvPr id="3" name="Content Placeholder 2">
            <a:extLst>
              <a:ext uri="{FF2B5EF4-FFF2-40B4-BE49-F238E27FC236}">
                <a16:creationId xmlns:a16="http://schemas.microsoft.com/office/drawing/2014/main" id="{886748A2-68D7-4B5E-A64B-49D6412E06C3}"/>
              </a:ext>
            </a:extLst>
          </p:cNvPr>
          <p:cNvSpPr>
            <a:spLocks noGrp="1"/>
          </p:cNvSpPr>
          <p:nvPr>
            <p:ph idx="1"/>
          </p:nvPr>
        </p:nvSpPr>
        <p:spPr>
          <a:xfrm>
            <a:off x="1451579" y="2015732"/>
            <a:ext cx="9603275" cy="3805205"/>
          </a:xfrm>
        </p:spPr>
        <p:txBody>
          <a:bodyPr>
            <a:normAutofit fontScale="25000" lnSpcReduction="20000"/>
          </a:bodyPr>
          <a:lstStyle/>
          <a:p>
            <a:r>
              <a:rPr lang="fa-IR" sz="8000" b="1" dirty="0">
                <a:solidFill>
                  <a:schemeClr val="tx1"/>
                </a:solidFill>
                <a:cs typeface="B Nazanin" panose="00000400000000000000" pitchFamily="2" charset="-78"/>
              </a:rPr>
              <a:t>1</a:t>
            </a:r>
            <a:r>
              <a:rPr lang="fa-IR" sz="8000" b="1" dirty="0">
                <a:solidFill>
                  <a:schemeClr val="tx1"/>
                </a:solidFill>
                <a:latin typeface="Freestyle Script" panose="030804020302050B0404" pitchFamily="66" charset="0"/>
                <a:cs typeface="B Nazanin" panose="00000400000000000000" pitchFamily="2" charset="-78"/>
              </a:rPr>
              <a:t>) ایجاد عیب در خطوط بعدی به دلیل اثر نوشتن شماره محصول بر روی آن با گچ یا اسپری </a:t>
            </a:r>
            <a:br>
              <a:rPr lang="fa-IR" sz="8000" b="1" dirty="0">
                <a:solidFill>
                  <a:schemeClr val="tx1"/>
                </a:solidFill>
                <a:latin typeface="Freestyle Script" panose="030804020302050B0404" pitchFamily="66" charset="0"/>
                <a:cs typeface="B Nazanin" panose="00000400000000000000" pitchFamily="2" charset="-78"/>
              </a:rPr>
            </a:br>
            <a:br>
              <a:rPr lang="fa-IR" sz="8000" b="1" dirty="0">
                <a:solidFill>
                  <a:schemeClr val="tx1"/>
                </a:solidFill>
                <a:latin typeface="Freestyle Script" panose="030804020302050B0404" pitchFamily="66" charset="0"/>
                <a:cs typeface="B Nazanin" panose="00000400000000000000" pitchFamily="2" charset="-78"/>
              </a:rPr>
            </a:br>
            <a:r>
              <a:rPr lang="fa-IR" sz="8000" b="1" dirty="0">
                <a:solidFill>
                  <a:schemeClr val="tx1"/>
                </a:solidFill>
                <a:latin typeface="Freestyle Script" panose="030804020302050B0404" pitchFamily="66" charset="0"/>
                <a:cs typeface="B Nazanin" panose="00000400000000000000" pitchFamily="2" charset="-78"/>
              </a:rPr>
              <a:t>2) اشتباه نفرات در نگارش شماره محصول بر روی آن و ایجاد تبعاتی همچون ارسال اشتباه به مشتری (خطوط بعدی یا مشتری خارج از فولاد )</a:t>
            </a:r>
            <a:br>
              <a:rPr lang="fa-IR" sz="8000" b="1" dirty="0">
                <a:solidFill>
                  <a:schemeClr val="tx1"/>
                </a:solidFill>
                <a:latin typeface="Freestyle Script" panose="030804020302050B0404" pitchFamily="66" charset="0"/>
                <a:cs typeface="B Nazanin" panose="00000400000000000000" pitchFamily="2" charset="-78"/>
              </a:rPr>
            </a:br>
            <a:br>
              <a:rPr lang="fa-IR" sz="8000" b="1" dirty="0">
                <a:solidFill>
                  <a:schemeClr val="tx1"/>
                </a:solidFill>
                <a:latin typeface="Freestyle Script" panose="030804020302050B0404" pitchFamily="66" charset="0"/>
                <a:cs typeface="B Nazanin" panose="00000400000000000000" pitchFamily="2" charset="-78"/>
              </a:rPr>
            </a:br>
            <a:r>
              <a:rPr lang="fa-IR" sz="8000" b="1" dirty="0">
                <a:solidFill>
                  <a:schemeClr val="tx1"/>
                </a:solidFill>
                <a:latin typeface="Freestyle Script" panose="030804020302050B0404" pitchFamily="66" charset="0"/>
                <a:cs typeface="B Nazanin" panose="00000400000000000000" pitchFamily="2" charset="-78"/>
              </a:rPr>
              <a:t>3) عدم رویت شماره محصول و موقعیت محصول توسط جرثقیل</a:t>
            </a:r>
            <a:br>
              <a:rPr lang="fa-IR" sz="8000" b="1" dirty="0">
                <a:solidFill>
                  <a:schemeClr val="tx1"/>
                </a:solidFill>
                <a:latin typeface="Freestyle Script" panose="030804020302050B0404" pitchFamily="66" charset="0"/>
                <a:cs typeface="B Nazanin" panose="00000400000000000000" pitchFamily="2" charset="-78"/>
              </a:rPr>
            </a:br>
            <a:br>
              <a:rPr lang="fa-IR" sz="8000" b="1" dirty="0">
                <a:solidFill>
                  <a:schemeClr val="tx1"/>
                </a:solidFill>
                <a:latin typeface="Freestyle Script" panose="030804020302050B0404" pitchFamily="66" charset="0"/>
                <a:cs typeface="B Nazanin" panose="00000400000000000000" pitchFamily="2" charset="-78"/>
              </a:rPr>
            </a:br>
            <a:r>
              <a:rPr lang="fa-IR" sz="8000" b="1" dirty="0">
                <a:solidFill>
                  <a:schemeClr val="tx1"/>
                </a:solidFill>
                <a:latin typeface="Freestyle Script" panose="030804020302050B0404" pitchFamily="66" charset="0"/>
                <a:cs typeface="B Nazanin" panose="00000400000000000000" pitchFamily="2" charset="-78"/>
              </a:rPr>
              <a:t>4) موقعیت دهی نامناسب محصولات در انبار به دلیل نبود سیستم مناسب </a:t>
            </a:r>
            <a:br>
              <a:rPr lang="fa-IR" sz="8000" b="1" dirty="0">
                <a:solidFill>
                  <a:schemeClr val="tx1"/>
                </a:solidFill>
                <a:latin typeface="Freestyle Script" panose="030804020302050B0404" pitchFamily="66" charset="0"/>
                <a:cs typeface="B Nazanin" panose="00000400000000000000" pitchFamily="2" charset="-78"/>
              </a:rPr>
            </a:br>
            <a:br>
              <a:rPr lang="fa-IR" sz="8000" b="1" dirty="0">
                <a:solidFill>
                  <a:schemeClr val="tx1"/>
                </a:solidFill>
                <a:latin typeface="Freestyle Script" panose="030804020302050B0404" pitchFamily="66" charset="0"/>
                <a:cs typeface="B Nazanin" panose="00000400000000000000" pitchFamily="2" charset="-78"/>
              </a:rPr>
            </a:br>
            <a:r>
              <a:rPr lang="fa-IR" sz="8000" b="1" dirty="0">
                <a:solidFill>
                  <a:schemeClr val="tx1"/>
                </a:solidFill>
                <a:latin typeface="Freestyle Script" panose="030804020302050B0404" pitchFamily="66" charset="0"/>
                <a:cs typeface="B Nazanin" panose="00000400000000000000" pitchFamily="2" charset="-78"/>
              </a:rPr>
              <a:t>5) انبار گردانی نامنظم توسط اپراتور</a:t>
            </a:r>
            <a:br>
              <a:rPr lang="fa-IR" sz="8000" b="1" dirty="0">
                <a:solidFill>
                  <a:schemeClr val="tx1"/>
                </a:solidFill>
                <a:latin typeface="Freestyle Script" panose="030804020302050B0404" pitchFamily="66" charset="0"/>
                <a:cs typeface="B Nazanin" panose="00000400000000000000" pitchFamily="2" charset="-78"/>
              </a:rPr>
            </a:br>
            <a:br>
              <a:rPr lang="fa-IR" sz="8000" b="1" dirty="0">
                <a:solidFill>
                  <a:schemeClr val="tx1"/>
                </a:solidFill>
                <a:latin typeface="Freestyle Script" panose="030804020302050B0404" pitchFamily="66" charset="0"/>
                <a:cs typeface="B Nazanin" panose="00000400000000000000" pitchFamily="2" charset="-78"/>
              </a:rPr>
            </a:br>
            <a:r>
              <a:rPr lang="fa-IR" sz="8000" b="1" dirty="0">
                <a:solidFill>
                  <a:schemeClr val="tx1"/>
                </a:solidFill>
                <a:latin typeface="Freestyle Script" panose="030804020302050B0404" pitchFamily="66" charset="0"/>
                <a:cs typeface="B Nazanin" panose="00000400000000000000" pitchFamily="2" charset="-78"/>
              </a:rPr>
              <a:t>6) گم شدن کلاف ها در فایل ها به دلیل جابه جایی زیاد و موقعیت دهی به صورت دستی</a:t>
            </a:r>
            <a:br>
              <a:rPr lang="fa-IR" sz="3600" dirty="0">
                <a:solidFill>
                  <a:schemeClr val="tx1"/>
                </a:solidFill>
                <a:latin typeface="Freestyle Script" panose="030804020302050B0404" pitchFamily="66" charset="0"/>
                <a:cs typeface="B Nazanin" panose="00000400000000000000" pitchFamily="2" charset="-78"/>
              </a:rPr>
            </a:br>
            <a:endParaRPr lang="fa-IR" sz="3600" b="1" cap="all" dirty="0">
              <a:latin typeface="+mj-lt"/>
              <a:ea typeface="+mj-ea"/>
              <a:cs typeface="B Titr" panose="00000700000000000000" pitchFamily="2" charset="-78"/>
            </a:endParaRPr>
          </a:p>
        </p:txBody>
      </p:sp>
    </p:spTree>
    <p:extLst>
      <p:ext uri="{BB962C8B-B14F-4D97-AF65-F5344CB8AC3E}">
        <p14:creationId xmlns:p14="http://schemas.microsoft.com/office/powerpoint/2010/main" val="13696014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B210E-798F-49D8-8C0A-CB91AFB2B759}"/>
              </a:ext>
            </a:extLst>
          </p:cNvPr>
          <p:cNvSpPr>
            <a:spLocks noGrp="1"/>
          </p:cNvSpPr>
          <p:nvPr>
            <p:ph type="ctrTitle" idx="4294967295"/>
          </p:nvPr>
        </p:nvSpPr>
        <p:spPr>
          <a:xfrm>
            <a:off x="1739590" y="1204332"/>
            <a:ext cx="9255512" cy="5136143"/>
          </a:xfrm>
          <a:effectLst>
            <a:outerShdw blurRad="50800" dist="38100" dir="6780000" sx="103000" sy="103000" algn="tl" rotWithShape="0">
              <a:prstClr val="black">
                <a:alpha val="40000"/>
              </a:prstClr>
            </a:outerShdw>
          </a:effectLst>
        </p:spPr>
        <p:txBody>
          <a:bodyPr>
            <a:noAutofit/>
          </a:bodyPr>
          <a:lstStyle/>
          <a:p>
            <a:pPr algn="r"/>
            <a:r>
              <a:rPr lang="fa-IR" sz="2400" dirty="0">
                <a:solidFill>
                  <a:schemeClr val="tx1"/>
                </a:solidFill>
                <a:cs typeface="B Nazanin" panose="00000400000000000000" pitchFamily="2" charset="-78"/>
              </a:rPr>
              <a:t>7</a:t>
            </a:r>
            <a:r>
              <a:rPr lang="fa-IR" sz="2000" b="1" dirty="0">
                <a:latin typeface="Freestyle Script" panose="030804020302050B0404" pitchFamily="66" charset="0"/>
                <a:ea typeface="+mn-ea"/>
                <a:cs typeface="B Nazanin" panose="00000400000000000000" pitchFamily="2" charset="-78"/>
              </a:rPr>
              <a:t>) عدم کنترل مناسب بر روی کلاف های برگشتی و دوباره کاری</a:t>
            </a:r>
            <a:br>
              <a:rPr lang="fa-IR" sz="2000" b="1" dirty="0">
                <a:latin typeface="Freestyle Script" panose="030804020302050B0404" pitchFamily="66" charset="0"/>
                <a:ea typeface="+mn-ea"/>
                <a:cs typeface="B Nazanin" panose="00000400000000000000" pitchFamily="2" charset="-78"/>
              </a:rPr>
            </a:br>
            <a:br>
              <a:rPr lang="fa-IR" sz="2000" b="1" dirty="0">
                <a:latin typeface="Freestyle Script" panose="030804020302050B0404" pitchFamily="66" charset="0"/>
                <a:ea typeface="+mn-ea"/>
                <a:cs typeface="B Nazanin" panose="00000400000000000000" pitchFamily="2" charset="-78"/>
              </a:rPr>
            </a:br>
            <a:r>
              <a:rPr lang="fa-IR" sz="2000" b="1" dirty="0">
                <a:latin typeface="Freestyle Script" panose="030804020302050B0404" pitchFamily="66" charset="0"/>
                <a:ea typeface="+mn-ea"/>
                <a:cs typeface="B Nazanin" panose="00000400000000000000" pitchFamily="2" charset="-78"/>
              </a:rPr>
              <a:t>8) آسیب دیدن محصولات در اثر جابه جایی های متعدد و بی مورد به دلیل نبودن فضای کافی و موقعیت دهی دستی در برخی از انبار ها</a:t>
            </a:r>
            <a:br>
              <a:rPr lang="fa-IR" sz="2000" b="1" dirty="0">
                <a:latin typeface="Freestyle Script" panose="030804020302050B0404" pitchFamily="66" charset="0"/>
                <a:ea typeface="+mn-ea"/>
                <a:cs typeface="B Nazanin" panose="00000400000000000000" pitchFamily="2" charset="-78"/>
              </a:rPr>
            </a:br>
            <a:br>
              <a:rPr lang="fa-IR" sz="2000" b="1" dirty="0">
                <a:latin typeface="Freestyle Script" panose="030804020302050B0404" pitchFamily="66" charset="0"/>
                <a:ea typeface="+mn-ea"/>
                <a:cs typeface="B Nazanin" panose="00000400000000000000" pitchFamily="2" charset="-78"/>
              </a:rPr>
            </a:br>
            <a:r>
              <a:rPr lang="fa-IR" sz="2000" b="1" dirty="0">
                <a:latin typeface="Freestyle Script" panose="030804020302050B0404" pitchFamily="66" charset="0"/>
                <a:ea typeface="+mn-ea"/>
                <a:cs typeface="B Nazanin" panose="00000400000000000000" pitchFamily="2" charset="-78"/>
              </a:rPr>
              <a:t>9) آسیب دیدن بسته بندی محصولات پک شده در اثر جابه جایی های زیاد</a:t>
            </a:r>
            <a:br>
              <a:rPr lang="fa-IR" sz="2000" b="1" dirty="0">
                <a:latin typeface="Freestyle Script" panose="030804020302050B0404" pitchFamily="66" charset="0"/>
                <a:ea typeface="+mn-ea"/>
                <a:cs typeface="B Nazanin" panose="00000400000000000000" pitchFamily="2" charset="-78"/>
              </a:rPr>
            </a:br>
            <a:r>
              <a:rPr lang="fa-IR" sz="2000" b="1" dirty="0">
                <a:latin typeface="Freestyle Script" panose="030804020302050B0404" pitchFamily="66" charset="0"/>
                <a:ea typeface="+mn-ea"/>
                <a:cs typeface="B Nazanin" panose="00000400000000000000" pitchFamily="2" charset="-78"/>
              </a:rPr>
              <a:t> </a:t>
            </a:r>
            <a:br>
              <a:rPr lang="fa-IR" sz="2000" b="1" dirty="0">
                <a:latin typeface="Freestyle Script" panose="030804020302050B0404" pitchFamily="66" charset="0"/>
                <a:ea typeface="+mn-ea"/>
                <a:cs typeface="B Nazanin" panose="00000400000000000000" pitchFamily="2" charset="-78"/>
              </a:rPr>
            </a:br>
            <a:r>
              <a:rPr lang="fa-IR" sz="2000" b="1" dirty="0">
                <a:latin typeface="Freestyle Script" panose="030804020302050B0404" pitchFamily="66" charset="0"/>
                <a:ea typeface="+mn-ea"/>
                <a:cs typeface="B Nazanin" panose="00000400000000000000" pitchFamily="2" charset="-78"/>
              </a:rPr>
              <a:t>10) پارگی تسمه کلاف ها به دلیل جابه جایی های متعدد</a:t>
            </a:r>
            <a:br>
              <a:rPr lang="fa-IR" sz="2000" b="1" dirty="0">
                <a:latin typeface="Freestyle Script" panose="030804020302050B0404" pitchFamily="66" charset="0"/>
                <a:ea typeface="+mn-ea"/>
                <a:cs typeface="B Nazanin" panose="00000400000000000000" pitchFamily="2" charset="-78"/>
              </a:rPr>
            </a:br>
            <a:br>
              <a:rPr lang="fa-IR" sz="2000" b="1" dirty="0">
                <a:latin typeface="Freestyle Script" panose="030804020302050B0404" pitchFamily="66" charset="0"/>
                <a:ea typeface="+mn-ea"/>
                <a:cs typeface="B Nazanin" panose="00000400000000000000" pitchFamily="2" charset="-78"/>
              </a:rPr>
            </a:br>
            <a:r>
              <a:rPr lang="fa-IR" sz="2000" b="1" dirty="0">
                <a:latin typeface="Freestyle Script" panose="030804020302050B0404" pitchFamily="66" charset="0"/>
                <a:ea typeface="+mn-ea"/>
                <a:cs typeface="B Nazanin" panose="00000400000000000000" pitchFamily="2" charset="-78"/>
              </a:rPr>
              <a:t>11) ماندگاری بیش از حد کلاف ها</a:t>
            </a:r>
            <a:br>
              <a:rPr lang="fa-IR" sz="2000" b="1" dirty="0">
                <a:latin typeface="Freestyle Script" panose="030804020302050B0404" pitchFamily="66" charset="0"/>
                <a:ea typeface="+mn-ea"/>
                <a:cs typeface="B Nazanin" panose="00000400000000000000" pitchFamily="2" charset="-78"/>
              </a:rPr>
            </a:br>
            <a:br>
              <a:rPr lang="fa-IR" sz="2000" b="1" dirty="0">
                <a:latin typeface="Freestyle Script" panose="030804020302050B0404" pitchFamily="66" charset="0"/>
                <a:ea typeface="+mn-ea"/>
                <a:cs typeface="B Nazanin" panose="00000400000000000000" pitchFamily="2" charset="-78"/>
              </a:rPr>
            </a:br>
            <a:r>
              <a:rPr lang="fa-IR" sz="2000" b="1" dirty="0">
                <a:latin typeface="Freestyle Script" panose="030804020302050B0404" pitchFamily="66" charset="0"/>
                <a:ea typeface="+mn-ea"/>
                <a:cs typeface="B Nazanin" panose="00000400000000000000" pitchFamily="2" charset="-78"/>
              </a:rPr>
              <a:t>12) وضعیت نامناسب سدل های انبار و عدم وجود استاندارد مشخص</a:t>
            </a:r>
            <a:br>
              <a:rPr lang="fa-IR" sz="2000" b="1" dirty="0">
                <a:latin typeface="Freestyle Script" panose="030804020302050B0404" pitchFamily="66" charset="0"/>
                <a:ea typeface="+mn-ea"/>
                <a:cs typeface="B Nazanin" panose="00000400000000000000" pitchFamily="2" charset="-78"/>
              </a:rPr>
            </a:br>
            <a:br>
              <a:rPr lang="fa-IR" sz="2000" b="1" dirty="0">
                <a:latin typeface="Freestyle Script" panose="030804020302050B0404" pitchFamily="66" charset="0"/>
                <a:ea typeface="+mn-ea"/>
                <a:cs typeface="B Nazanin" panose="00000400000000000000" pitchFamily="2" charset="-78"/>
              </a:rPr>
            </a:br>
            <a:r>
              <a:rPr lang="fa-IR" sz="2000" b="1" dirty="0">
                <a:latin typeface="Freestyle Script" panose="030804020302050B0404" pitchFamily="66" charset="0"/>
                <a:ea typeface="+mn-ea"/>
                <a:cs typeface="B Nazanin" panose="00000400000000000000" pitchFamily="2" charset="-78"/>
              </a:rPr>
              <a:t>13) مغایرت نقشه لیستی انبار با موقعیت فیزیکی</a:t>
            </a:r>
            <a:br>
              <a:rPr lang="fa-IR" sz="2000" b="1" dirty="0">
                <a:latin typeface="Freestyle Script" panose="030804020302050B0404" pitchFamily="66" charset="0"/>
                <a:ea typeface="+mn-ea"/>
                <a:cs typeface="B Nazanin" panose="00000400000000000000" pitchFamily="2" charset="-78"/>
              </a:rPr>
            </a:br>
            <a:br>
              <a:rPr lang="fa-IR" sz="2000" b="1" dirty="0">
                <a:latin typeface="Freestyle Script" panose="030804020302050B0404" pitchFamily="66" charset="0"/>
                <a:ea typeface="+mn-ea"/>
                <a:cs typeface="B Nazanin" panose="00000400000000000000" pitchFamily="2" charset="-78"/>
              </a:rPr>
            </a:br>
            <a:r>
              <a:rPr lang="fa-IR" sz="2000" b="1" dirty="0">
                <a:latin typeface="Freestyle Script" panose="030804020302050B0404" pitchFamily="66" charset="0"/>
                <a:ea typeface="+mn-ea"/>
                <a:cs typeface="B Nazanin" panose="00000400000000000000" pitchFamily="2" charset="-78"/>
              </a:rPr>
              <a:t>14) وجود انبارهای مجازی به دلیل اضافه تولید یا کم بودن ظرفیت انبارها </a:t>
            </a:r>
            <a:br>
              <a:rPr lang="fa-IR" sz="2000" dirty="0">
                <a:solidFill>
                  <a:schemeClr val="tx1"/>
                </a:solidFill>
                <a:cs typeface="B Nazanin" panose="00000400000000000000" pitchFamily="2" charset="-78"/>
              </a:rPr>
            </a:br>
            <a:endParaRPr lang="fa-IR" sz="1400" dirty="0">
              <a:solidFill>
                <a:schemeClr val="tx1"/>
              </a:solidFill>
              <a:cs typeface="B Nazanin" panose="00000400000000000000" pitchFamily="2" charset="-78"/>
            </a:endParaRPr>
          </a:p>
        </p:txBody>
      </p:sp>
    </p:spTree>
    <p:extLst>
      <p:ext uri="{BB962C8B-B14F-4D97-AF65-F5344CB8AC3E}">
        <p14:creationId xmlns:p14="http://schemas.microsoft.com/office/powerpoint/2010/main" val="37212089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B210E-798F-49D8-8C0A-CB91AFB2B759}"/>
              </a:ext>
            </a:extLst>
          </p:cNvPr>
          <p:cNvSpPr>
            <a:spLocks noGrp="1"/>
          </p:cNvSpPr>
          <p:nvPr>
            <p:ph type="title"/>
          </p:nvPr>
        </p:nvSpPr>
        <p:spPr>
          <a:effectLst>
            <a:outerShdw blurRad="50800" dist="38100" dir="6780000" sx="103000" sy="103000" algn="tl" rotWithShape="0">
              <a:prstClr val="black">
                <a:alpha val="40000"/>
              </a:prstClr>
            </a:outerShdw>
          </a:effectLst>
        </p:spPr>
        <p:txBody>
          <a:bodyPr>
            <a:noAutofit/>
          </a:bodyPr>
          <a:lstStyle/>
          <a:p>
            <a:br>
              <a:rPr lang="fa-IR" sz="2000" dirty="0">
                <a:solidFill>
                  <a:schemeClr val="tx1"/>
                </a:solidFill>
                <a:cs typeface="B Nazanin" panose="00000400000000000000" pitchFamily="2" charset="-78"/>
              </a:rPr>
            </a:br>
            <a:endParaRPr lang="fa-IR" sz="1400" dirty="0">
              <a:solidFill>
                <a:schemeClr val="tx1"/>
              </a:solidFill>
              <a:cs typeface="B Nazanin" panose="00000400000000000000" pitchFamily="2" charset="-78"/>
            </a:endParaRPr>
          </a:p>
        </p:txBody>
      </p:sp>
      <p:sp>
        <p:nvSpPr>
          <p:cNvPr id="5" name="Content Placeholder 4">
            <a:extLst>
              <a:ext uri="{FF2B5EF4-FFF2-40B4-BE49-F238E27FC236}">
                <a16:creationId xmlns:a16="http://schemas.microsoft.com/office/drawing/2014/main" id="{83245707-22EA-4C5C-86D6-96A56F2B9A88}"/>
              </a:ext>
            </a:extLst>
          </p:cNvPr>
          <p:cNvSpPr>
            <a:spLocks noGrp="1"/>
          </p:cNvSpPr>
          <p:nvPr>
            <p:ph idx="1"/>
          </p:nvPr>
        </p:nvSpPr>
        <p:spPr/>
        <p:txBody>
          <a:bodyPr/>
          <a:lstStyle/>
          <a:p>
            <a:endParaRPr lang="fa-IR"/>
          </a:p>
        </p:txBody>
      </p:sp>
      <p:sp>
        <p:nvSpPr>
          <p:cNvPr id="3" name="TextBox 2">
            <a:extLst>
              <a:ext uri="{FF2B5EF4-FFF2-40B4-BE49-F238E27FC236}">
                <a16:creationId xmlns:a16="http://schemas.microsoft.com/office/drawing/2014/main" id="{232D5B8A-1F36-4F45-B897-A0F7E46628B1}"/>
              </a:ext>
            </a:extLst>
          </p:cNvPr>
          <p:cNvSpPr txBox="1"/>
          <p:nvPr/>
        </p:nvSpPr>
        <p:spPr>
          <a:xfrm>
            <a:off x="2171306" y="682805"/>
            <a:ext cx="9042126" cy="646331"/>
          </a:xfrm>
          <a:prstGeom prst="rect">
            <a:avLst/>
          </a:prstGeom>
          <a:noFill/>
        </p:spPr>
        <p:txBody>
          <a:bodyPr wrap="square" rtlCol="1">
            <a:spAutoFit/>
          </a:bodyPr>
          <a:lstStyle/>
          <a:p>
            <a:pPr algn="r"/>
            <a:r>
              <a:rPr lang="fa-IR" sz="3600" b="1" cap="all" dirty="0">
                <a:latin typeface="+mj-lt"/>
                <a:ea typeface="+mj-ea"/>
                <a:cs typeface="+mj-cs"/>
              </a:rPr>
              <a:t>پیشنهادات بهبود وضعیت انبار ها با هوشمند سازی</a:t>
            </a:r>
          </a:p>
        </p:txBody>
      </p:sp>
      <p:sp>
        <p:nvSpPr>
          <p:cNvPr id="4" name="TextBox 3">
            <a:extLst>
              <a:ext uri="{FF2B5EF4-FFF2-40B4-BE49-F238E27FC236}">
                <a16:creationId xmlns:a16="http://schemas.microsoft.com/office/drawing/2014/main" id="{D7CF72E5-678F-42EA-B988-BB1E0B1A6908}"/>
              </a:ext>
            </a:extLst>
          </p:cNvPr>
          <p:cNvSpPr txBox="1"/>
          <p:nvPr/>
        </p:nvSpPr>
        <p:spPr>
          <a:xfrm>
            <a:off x="780585" y="2379013"/>
            <a:ext cx="10432847" cy="2862322"/>
          </a:xfrm>
          <a:prstGeom prst="rect">
            <a:avLst/>
          </a:prstGeom>
          <a:noFill/>
        </p:spPr>
        <p:txBody>
          <a:bodyPr wrap="square" rtlCol="1">
            <a:spAutoFit/>
          </a:bodyPr>
          <a:lstStyle/>
          <a:p>
            <a:pPr marL="342900" indent="-342900" algn="r" rtl="1">
              <a:buFont typeface="Arial" panose="020B0604020202020204" pitchFamily="34" charset="0"/>
              <a:buChar char="•"/>
            </a:pPr>
            <a:r>
              <a:rPr lang="fa-IR" sz="2000" b="1" cap="all" dirty="0">
                <a:latin typeface="Freestyle Script" panose="030804020302050B0404" pitchFamily="66" charset="0"/>
                <a:cs typeface="B Nazanin" panose="00000400000000000000" pitchFamily="2" charset="-78"/>
              </a:rPr>
              <a:t>استفاده از سیستم </a:t>
            </a:r>
            <a:r>
              <a:rPr lang="en-US" sz="2000" b="1" cap="all" dirty="0">
                <a:latin typeface="Dubai" panose="020B0503030403030204" pitchFamily="34" charset="-78"/>
                <a:cs typeface="Dubai" panose="020B0503030403030204" pitchFamily="34" charset="-78"/>
              </a:rPr>
              <a:t>RFID</a:t>
            </a:r>
            <a:r>
              <a:rPr lang="fa-IR" sz="2000" b="1" cap="all" dirty="0">
                <a:latin typeface="Freestyle Script" panose="030804020302050B0404" pitchFamily="66" charset="0"/>
                <a:cs typeface="B Nazanin" panose="00000400000000000000" pitchFamily="2" charset="-78"/>
              </a:rPr>
              <a:t> برای تشخیص کلاف توسط </a:t>
            </a:r>
            <a:r>
              <a:rPr lang="en-US" sz="2000" b="1" cap="all" dirty="0">
                <a:latin typeface="Dubai" panose="020B0503030403030204" pitchFamily="34" charset="-78"/>
                <a:cs typeface="Dubai" panose="020B0503030403030204" pitchFamily="34" charset="-78"/>
              </a:rPr>
              <a:t>Hand held</a:t>
            </a:r>
            <a:r>
              <a:rPr lang="fa-IR" sz="2000" b="1" cap="all" dirty="0">
                <a:latin typeface="Freestyle Script" panose="030804020302050B0404" pitchFamily="66" charset="0"/>
                <a:cs typeface="B Nazanin" panose="00000400000000000000" pitchFamily="2" charset="-78"/>
              </a:rPr>
              <a:t>و جرثقیل</a:t>
            </a:r>
          </a:p>
          <a:p>
            <a:pPr marL="342900" indent="-342900" algn="r" rtl="1">
              <a:buAutoNum type="arabicParenR"/>
            </a:pPr>
            <a:endParaRPr lang="en-US" sz="2000" b="1" cap="all" dirty="0">
              <a:latin typeface="Freestyle Script" panose="030804020302050B0404" pitchFamily="66" charset="0"/>
              <a:cs typeface="B Nazanin" panose="00000400000000000000" pitchFamily="2" charset="-78"/>
            </a:endParaRPr>
          </a:p>
          <a:p>
            <a:pPr algn="r" rtl="1"/>
            <a:endParaRPr lang="fa-IR" sz="2000" b="1" cap="all" dirty="0">
              <a:latin typeface="Freestyle Script" panose="030804020302050B0404" pitchFamily="66" charset="0"/>
              <a:cs typeface="B Nazanin" panose="00000400000000000000" pitchFamily="2" charset="-78"/>
            </a:endParaRPr>
          </a:p>
          <a:p>
            <a:pPr marL="342900" indent="-342900" algn="r" rtl="1">
              <a:buFont typeface="Arial" panose="020B0604020202020204" pitchFamily="34" charset="0"/>
              <a:buChar char="•"/>
            </a:pPr>
            <a:r>
              <a:rPr lang="fa-IR" sz="2000" b="1" cap="all" dirty="0">
                <a:latin typeface="Freestyle Script" panose="030804020302050B0404" pitchFamily="66" charset="0"/>
                <a:cs typeface="B Nazanin" panose="00000400000000000000" pitchFamily="2" charset="-78"/>
              </a:rPr>
              <a:t>برنامه ریزی هوشنمد و رفع مشکلات ایجاد ماندگاری کلاف در انبار ( برای مثال برنامه ریزی حمل سریع کلاف های پک شده و آماده )</a:t>
            </a:r>
          </a:p>
          <a:p>
            <a:pPr marL="342900" indent="-342900" algn="r" rtl="1">
              <a:buAutoNum type="arabicParenR"/>
            </a:pPr>
            <a:endParaRPr lang="fa-IR" sz="2000" b="1" cap="all" dirty="0">
              <a:latin typeface="Freestyle Script" panose="030804020302050B0404" pitchFamily="66" charset="0"/>
              <a:cs typeface="B Nazanin" panose="00000400000000000000" pitchFamily="2" charset="-78"/>
            </a:endParaRPr>
          </a:p>
          <a:p>
            <a:pPr marL="342900" indent="-342900" algn="r" rtl="1">
              <a:buFont typeface="Arial" panose="020B0604020202020204" pitchFamily="34" charset="0"/>
              <a:buChar char="•"/>
            </a:pPr>
            <a:r>
              <a:rPr lang="fa-IR" sz="2000" b="1" cap="all" dirty="0">
                <a:latin typeface="Freestyle Script" panose="030804020302050B0404" pitchFamily="66" charset="0"/>
                <a:cs typeface="B Nazanin" panose="00000400000000000000" pitchFamily="2" charset="-78"/>
              </a:rPr>
              <a:t>بهبود موقعیت دهی محصولات با توجه به کد بسته بندی و تاریخ حمل ( برای مثال موقعیت دهی به کمک هوش مصنوعی در راستای قرار ندادن کلافها ی سرد با بسته بندی صادراتی بر روی محصولات با (کد 521یا 621 ) که بسته بندی پلاستیک دارند و آسیب پذیر هستند) </a:t>
            </a:r>
          </a:p>
        </p:txBody>
      </p:sp>
    </p:spTree>
    <p:extLst>
      <p:ext uri="{BB962C8B-B14F-4D97-AF65-F5344CB8AC3E}">
        <p14:creationId xmlns:p14="http://schemas.microsoft.com/office/powerpoint/2010/main" val="5046648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434D21-E49E-42DE-B3C5-68022FA0F88C}"/>
              </a:ext>
            </a:extLst>
          </p:cNvPr>
          <p:cNvSpPr>
            <a:spLocks noGrp="1"/>
          </p:cNvSpPr>
          <p:nvPr>
            <p:ph type="title"/>
          </p:nvPr>
        </p:nvSpPr>
        <p:spPr>
          <a:xfrm>
            <a:off x="2334556" y="804519"/>
            <a:ext cx="8720298" cy="979675"/>
          </a:xfrm>
        </p:spPr>
        <p:txBody>
          <a:bodyPr>
            <a:normAutofit/>
          </a:bodyPr>
          <a:lstStyle/>
          <a:p>
            <a:pPr algn="r"/>
            <a:r>
              <a:rPr lang="fa-IR" sz="3600" b="1" dirty="0"/>
              <a:t>10- مدیریت هوشمند کارگاه غلتک</a:t>
            </a:r>
          </a:p>
        </p:txBody>
      </p:sp>
      <p:sp>
        <p:nvSpPr>
          <p:cNvPr id="3" name="Content Placeholder 2">
            <a:extLst>
              <a:ext uri="{FF2B5EF4-FFF2-40B4-BE49-F238E27FC236}">
                <a16:creationId xmlns:a16="http://schemas.microsoft.com/office/drawing/2014/main" id="{52E82C4B-1115-4596-AA74-5FD040BDFA44}"/>
              </a:ext>
            </a:extLst>
          </p:cNvPr>
          <p:cNvSpPr>
            <a:spLocks noGrp="1"/>
          </p:cNvSpPr>
          <p:nvPr>
            <p:ph idx="1"/>
          </p:nvPr>
        </p:nvSpPr>
        <p:spPr>
          <a:xfrm>
            <a:off x="1451579" y="2163337"/>
            <a:ext cx="9603275" cy="3456878"/>
          </a:xfrm>
        </p:spPr>
        <p:txBody>
          <a:bodyPr>
            <a:normAutofit/>
          </a:bodyPr>
          <a:lstStyle/>
          <a:p>
            <a:endParaRPr lang="fa-IR" dirty="0"/>
          </a:p>
          <a:p>
            <a:endParaRPr lang="fa-IR" dirty="0"/>
          </a:p>
          <a:p>
            <a:endParaRPr lang="fa-IR" dirty="0"/>
          </a:p>
          <a:p>
            <a:endParaRPr lang="fa-IR" dirty="0"/>
          </a:p>
        </p:txBody>
      </p:sp>
      <p:grpSp>
        <p:nvGrpSpPr>
          <p:cNvPr id="4" name="Group 9">
            <a:extLst>
              <a:ext uri="{FF2B5EF4-FFF2-40B4-BE49-F238E27FC236}">
                <a16:creationId xmlns:a16="http://schemas.microsoft.com/office/drawing/2014/main" id="{14C34DEB-C4EF-4838-815F-2B8F1F68424E}"/>
              </a:ext>
            </a:extLst>
          </p:cNvPr>
          <p:cNvGrpSpPr>
            <a:grpSpLocks/>
          </p:cNvGrpSpPr>
          <p:nvPr/>
        </p:nvGrpSpPr>
        <p:grpSpPr bwMode="auto">
          <a:xfrm>
            <a:off x="227510" y="282872"/>
            <a:ext cx="1819275" cy="809625"/>
            <a:chOff x="48" y="48"/>
            <a:chExt cx="1296" cy="624"/>
          </a:xfrm>
        </p:grpSpPr>
        <p:sp>
          <p:nvSpPr>
            <p:cNvPr id="5" name="Rectangle 10">
              <a:extLst>
                <a:ext uri="{FF2B5EF4-FFF2-40B4-BE49-F238E27FC236}">
                  <a16:creationId xmlns:a16="http://schemas.microsoft.com/office/drawing/2014/main" id="{47742D9F-28A2-463F-AED5-9689333946B4}"/>
                </a:ext>
              </a:extLst>
            </p:cNvPr>
            <p:cNvSpPr>
              <a:spLocks noChangeArrowheads="1"/>
            </p:cNvSpPr>
            <p:nvPr/>
          </p:nvSpPr>
          <p:spPr bwMode="auto">
            <a:xfrm>
              <a:off x="48" y="48"/>
              <a:ext cx="1296" cy="624"/>
            </a:xfrm>
            <a:prstGeom prst="rect">
              <a:avLst/>
            </a:prstGeom>
            <a:solidFill>
              <a:srgbClr val="FFFFFF"/>
            </a:solidFill>
            <a:ln w="9525">
              <a:solidFill>
                <a:srgbClr val="000000"/>
              </a:solidFill>
              <a:miter lim="800000"/>
              <a:headEnd/>
              <a:tailEnd/>
            </a:ln>
            <a:effectLst>
              <a:outerShdw dist="107763" dir="2700000" algn="ctr" rotWithShape="0">
                <a:srgbClr val="000000"/>
              </a:outerShdw>
            </a:effectLst>
          </p:spPr>
          <p:txBody>
            <a:bodyPr/>
            <a:lstStyle/>
            <a:p>
              <a:pPr>
                <a:defRPr/>
              </a:pPr>
              <a:endParaRPr lang="en-US" dirty="0"/>
            </a:p>
          </p:txBody>
        </p:sp>
        <p:grpSp>
          <p:nvGrpSpPr>
            <p:cNvPr id="6" name="Group 11">
              <a:extLst>
                <a:ext uri="{FF2B5EF4-FFF2-40B4-BE49-F238E27FC236}">
                  <a16:creationId xmlns:a16="http://schemas.microsoft.com/office/drawing/2014/main" id="{2179CAE2-3FBF-4917-8AAE-C83C020DEFE3}"/>
                </a:ext>
              </a:extLst>
            </p:cNvPr>
            <p:cNvGrpSpPr>
              <a:grpSpLocks/>
            </p:cNvGrpSpPr>
            <p:nvPr/>
          </p:nvGrpSpPr>
          <p:grpSpPr bwMode="auto">
            <a:xfrm>
              <a:off x="1010" y="94"/>
              <a:ext cx="286" cy="357"/>
              <a:chOff x="14728" y="3789"/>
              <a:chExt cx="1638" cy="1638"/>
            </a:xfrm>
          </p:grpSpPr>
          <p:sp>
            <p:nvSpPr>
              <p:cNvPr id="16" name="Oval 12">
                <a:extLst>
                  <a:ext uri="{FF2B5EF4-FFF2-40B4-BE49-F238E27FC236}">
                    <a16:creationId xmlns:a16="http://schemas.microsoft.com/office/drawing/2014/main" id="{C9C6FD47-1E8C-4A3E-80E4-91ECE122C4F8}"/>
                  </a:ext>
                </a:extLst>
              </p:cNvPr>
              <p:cNvSpPr>
                <a:spLocks noChangeArrowheads="1"/>
              </p:cNvSpPr>
              <p:nvPr/>
            </p:nvSpPr>
            <p:spPr bwMode="auto">
              <a:xfrm>
                <a:off x="14728" y="3789"/>
                <a:ext cx="1638" cy="1638"/>
              </a:xfrm>
              <a:prstGeom prst="ellipse">
                <a:avLst/>
              </a:prstGeom>
              <a:solidFill>
                <a:srgbClr val="000000"/>
              </a:solidFill>
              <a:ln w="9525">
                <a:solidFill>
                  <a:srgbClr val="000000"/>
                </a:solidFill>
                <a:round/>
                <a:headEnd/>
                <a:tailEnd/>
              </a:ln>
            </p:spPr>
            <p:txBody>
              <a:bodyPr/>
              <a:lstStyle/>
              <a:p>
                <a:endParaRPr lang="en-US" dirty="0"/>
              </a:p>
            </p:txBody>
          </p:sp>
          <p:sp>
            <p:nvSpPr>
              <p:cNvPr id="17" name="Oval 13">
                <a:extLst>
                  <a:ext uri="{FF2B5EF4-FFF2-40B4-BE49-F238E27FC236}">
                    <a16:creationId xmlns:a16="http://schemas.microsoft.com/office/drawing/2014/main" id="{7FD3FB9C-D279-4D09-8635-8E804A9EB5B0}"/>
                  </a:ext>
                </a:extLst>
              </p:cNvPr>
              <p:cNvSpPr>
                <a:spLocks noChangeArrowheads="1"/>
              </p:cNvSpPr>
              <p:nvPr/>
            </p:nvSpPr>
            <p:spPr bwMode="auto">
              <a:xfrm>
                <a:off x="15322" y="4381"/>
                <a:ext cx="468" cy="468"/>
              </a:xfrm>
              <a:prstGeom prst="ellipse">
                <a:avLst/>
              </a:prstGeom>
              <a:solidFill>
                <a:srgbClr val="FFFFFF"/>
              </a:solidFill>
              <a:ln w="9525">
                <a:solidFill>
                  <a:srgbClr val="000000"/>
                </a:solidFill>
                <a:round/>
                <a:headEnd/>
                <a:tailEnd/>
              </a:ln>
            </p:spPr>
            <p:txBody>
              <a:bodyPr/>
              <a:lstStyle/>
              <a:p>
                <a:endParaRPr lang="en-US" dirty="0"/>
              </a:p>
            </p:txBody>
          </p:sp>
        </p:grpSp>
        <p:sp>
          <p:nvSpPr>
            <p:cNvPr id="7" name="Rectangle 14">
              <a:extLst>
                <a:ext uri="{FF2B5EF4-FFF2-40B4-BE49-F238E27FC236}">
                  <a16:creationId xmlns:a16="http://schemas.microsoft.com/office/drawing/2014/main" id="{B5A871B7-51EC-444C-8EF4-0DB446499055}"/>
                </a:ext>
              </a:extLst>
            </p:cNvPr>
            <p:cNvSpPr>
              <a:spLocks noChangeArrowheads="1"/>
            </p:cNvSpPr>
            <p:nvPr/>
          </p:nvSpPr>
          <p:spPr bwMode="auto">
            <a:xfrm>
              <a:off x="1010" y="256"/>
              <a:ext cx="82" cy="370"/>
            </a:xfrm>
            <a:prstGeom prst="rect">
              <a:avLst/>
            </a:prstGeom>
            <a:solidFill>
              <a:srgbClr val="000000"/>
            </a:solidFill>
            <a:ln w="9525">
              <a:solidFill>
                <a:srgbClr val="000000"/>
              </a:solidFill>
              <a:miter lim="800000"/>
              <a:headEnd/>
              <a:tailEnd/>
            </a:ln>
          </p:spPr>
          <p:txBody>
            <a:bodyPr/>
            <a:lstStyle/>
            <a:p>
              <a:endParaRPr lang="en-US" dirty="0"/>
            </a:p>
          </p:txBody>
        </p:sp>
        <p:grpSp>
          <p:nvGrpSpPr>
            <p:cNvPr id="8" name="Group 15">
              <a:extLst>
                <a:ext uri="{FF2B5EF4-FFF2-40B4-BE49-F238E27FC236}">
                  <a16:creationId xmlns:a16="http://schemas.microsoft.com/office/drawing/2014/main" id="{414E584B-4EDA-4D2C-85AA-EC3436A8CB8E}"/>
                </a:ext>
              </a:extLst>
            </p:cNvPr>
            <p:cNvGrpSpPr>
              <a:grpSpLocks/>
            </p:cNvGrpSpPr>
            <p:nvPr/>
          </p:nvGrpSpPr>
          <p:grpSpPr bwMode="auto">
            <a:xfrm>
              <a:off x="431" y="94"/>
              <a:ext cx="287" cy="357"/>
              <a:chOff x="14728" y="3789"/>
              <a:chExt cx="1638" cy="1638"/>
            </a:xfrm>
          </p:grpSpPr>
          <p:sp>
            <p:nvSpPr>
              <p:cNvPr id="14" name="Oval 16">
                <a:extLst>
                  <a:ext uri="{FF2B5EF4-FFF2-40B4-BE49-F238E27FC236}">
                    <a16:creationId xmlns:a16="http://schemas.microsoft.com/office/drawing/2014/main" id="{17C88D04-1266-472B-BE62-FC706A7B5339}"/>
                  </a:ext>
                </a:extLst>
              </p:cNvPr>
              <p:cNvSpPr>
                <a:spLocks noChangeArrowheads="1"/>
              </p:cNvSpPr>
              <p:nvPr/>
            </p:nvSpPr>
            <p:spPr bwMode="auto">
              <a:xfrm>
                <a:off x="14728" y="3789"/>
                <a:ext cx="1638" cy="1638"/>
              </a:xfrm>
              <a:prstGeom prst="ellipse">
                <a:avLst/>
              </a:prstGeom>
              <a:solidFill>
                <a:srgbClr val="000000"/>
              </a:solidFill>
              <a:ln w="9525">
                <a:solidFill>
                  <a:srgbClr val="000000"/>
                </a:solidFill>
                <a:round/>
                <a:headEnd/>
                <a:tailEnd/>
              </a:ln>
            </p:spPr>
            <p:txBody>
              <a:bodyPr/>
              <a:lstStyle/>
              <a:p>
                <a:endParaRPr lang="en-US" dirty="0"/>
              </a:p>
            </p:txBody>
          </p:sp>
          <p:sp>
            <p:nvSpPr>
              <p:cNvPr id="15" name="Oval 17">
                <a:extLst>
                  <a:ext uri="{FF2B5EF4-FFF2-40B4-BE49-F238E27FC236}">
                    <a16:creationId xmlns:a16="http://schemas.microsoft.com/office/drawing/2014/main" id="{6D3531BA-73AE-43BE-9D9D-85ED5A475011}"/>
                  </a:ext>
                </a:extLst>
              </p:cNvPr>
              <p:cNvSpPr>
                <a:spLocks noChangeArrowheads="1"/>
              </p:cNvSpPr>
              <p:nvPr/>
            </p:nvSpPr>
            <p:spPr bwMode="auto">
              <a:xfrm>
                <a:off x="15322" y="4381"/>
                <a:ext cx="468" cy="468"/>
              </a:xfrm>
              <a:prstGeom prst="ellipse">
                <a:avLst/>
              </a:prstGeom>
              <a:solidFill>
                <a:srgbClr val="FFFFFF"/>
              </a:solidFill>
              <a:ln w="9525">
                <a:solidFill>
                  <a:srgbClr val="000000"/>
                </a:solidFill>
                <a:round/>
                <a:headEnd/>
                <a:tailEnd/>
              </a:ln>
            </p:spPr>
            <p:txBody>
              <a:bodyPr/>
              <a:lstStyle/>
              <a:p>
                <a:endParaRPr lang="en-US" dirty="0"/>
              </a:p>
            </p:txBody>
          </p:sp>
        </p:grpSp>
        <p:sp>
          <p:nvSpPr>
            <p:cNvPr id="9" name="Rectangle 18">
              <a:extLst>
                <a:ext uri="{FF2B5EF4-FFF2-40B4-BE49-F238E27FC236}">
                  <a16:creationId xmlns:a16="http://schemas.microsoft.com/office/drawing/2014/main" id="{065D8E3F-BC62-474D-AA78-D1FEFFB69656}"/>
                </a:ext>
              </a:extLst>
            </p:cNvPr>
            <p:cNvSpPr>
              <a:spLocks noChangeArrowheads="1"/>
            </p:cNvSpPr>
            <p:nvPr/>
          </p:nvSpPr>
          <p:spPr bwMode="auto">
            <a:xfrm>
              <a:off x="636" y="256"/>
              <a:ext cx="82" cy="370"/>
            </a:xfrm>
            <a:prstGeom prst="rect">
              <a:avLst/>
            </a:prstGeom>
            <a:solidFill>
              <a:srgbClr val="000000"/>
            </a:solidFill>
            <a:ln w="9525">
              <a:solidFill>
                <a:srgbClr val="000000"/>
              </a:solidFill>
              <a:miter lim="800000"/>
              <a:headEnd/>
              <a:tailEnd/>
            </a:ln>
          </p:spPr>
          <p:txBody>
            <a:bodyPr/>
            <a:lstStyle/>
            <a:p>
              <a:endParaRPr lang="en-US" dirty="0"/>
            </a:p>
          </p:txBody>
        </p:sp>
        <p:sp>
          <p:nvSpPr>
            <p:cNvPr id="10" name="Oval 19">
              <a:extLst>
                <a:ext uri="{FF2B5EF4-FFF2-40B4-BE49-F238E27FC236}">
                  <a16:creationId xmlns:a16="http://schemas.microsoft.com/office/drawing/2014/main" id="{6E39F912-6046-4226-9301-F7520B8935E9}"/>
                </a:ext>
              </a:extLst>
            </p:cNvPr>
            <p:cNvSpPr>
              <a:spLocks noChangeArrowheads="1"/>
            </p:cNvSpPr>
            <p:nvPr/>
          </p:nvSpPr>
          <p:spPr bwMode="auto">
            <a:xfrm>
              <a:off x="721" y="213"/>
              <a:ext cx="286" cy="357"/>
            </a:xfrm>
            <a:prstGeom prst="ellipse">
              <a:avLst/>
            </a:prstGeom>
            <a:solidFill>
              <a:srgbClr val="000000"/>
            </a:solidFill>
            <a:ln w="9525">
              <a:solidFill>
                <a:srgbClr val="000000"/>
              </a:solidFill>
              <a:round/>
              <a:headEnd/>
              <a:tailEnd/>
            </a:ln>
          </p:spPr>
          <p:txBody>
            <a:bodyPr/>
            <a:lstStyle/>
            <a:p>
              <a:endParaRPr lang="en-US" dirty="0"/>
            </a:p>
          </p:txBody>
        </p:sp>
        <p:sp>
          <p:nvSpPr>
            <p:cNvPr id="11" name="Oval 20">
              <a:extLst>
                <a:ext uri="{FF2B5EF4-FFF2-40B4-BE49-F238E27FC236}">
                  <a16:creationId xmlns:a16="http://schemas.microsoft.com/office/drawing/2014/main" id="{8CF1A625-C85B-4431-B18B-02E212F39373}"/>
                </a:ext>
              </a:extLst>
            </p:cNvPr>
            <p:cNvSpPr>
              <a:spLocks noChangeArrowheads="1"/>
            </p:cNvSpPr>
            <p:nvPr/>
          </p:nvSpPr>
          <p:spPr bwMode="auto">
            <a:xfrm>
              <a:off x="825" y="348"/>
              <a:ext cx="81" cy="102"/>
            </a:xfrm>
            <a:prstGeom prst="ellipse">
              <a:avLst/>
            </a:prstGeom>
            <a:solidFill>
              <a:srgbClr val="FFFFFF"/>
            </a:solidFill>
            <a:ln w="9525">
              <a:solidFill>
                <a:srgbClr val="000000"/>
              </a:solidFill>
              <a:round/>
              <a:headEnd/>
              <a:tailEnd/>
            </a:ln>
          </p:spPr>
          <p:txBody>
            <a:bodyPr/>
            <a:lstStyle/>
            <a:p>
              <a:endParaRPr lang="en-US" dirty="0"/>
            </a:p>
          </p:txBody>
        </p:sp>
        <p:sp>
          <p:nvSpPr>
            <p:cNvPr id="12" name="Oval 21">
              <a:extLst>
                <a:ext uri="{FF2B5EF4-FFF2-40B4-BE49-F238E27FC236}">
                  <a16:creationId xmlns:a16="http://schemas.microsoft.com/office/drawing/2014/main" id="{4084C46F-8DE0-475E-B7B5-9C07931F5F31}"/>
                </a:ext>
              </a:extLst>
            </p:cNvPr>
            <p:cNvSpPr>
              <a:spLocks noChangeArrowheads="1"/>
            </p:cNvSpPr>
            <p:nvPr/>
          </p:nvSpPr>
          <p:spPr bwMode="auto">
            <a:xfrm>
              <a:off x="821" y="111"/>
              <a:ext cx="82" cy="102"/>
            </a:xfrm>
            <a:prstGeom prst="ellipse">
              <a:avLst/>
            </a:prstGeom>
            <a:solidFill>
              <a:srgbClr val="000000"/>
            </a:solidFill>
            <a:ln w="9525">
              <a:solidFill>
                <a:srgbClr val="000000"/>
              </a:solidFill>
              <a:round/>
              <a:headEnd/>
              <a:tailEnd/>
            </a:ln>
          </p:spPr>
          <p:txBody>
            <a:bodyPr/>
            <a:lstStyle/>
            <a:p>
              <a:endParaRPr lang="en-US" dirty="0"/>
            </a:p>
          </p:txBody>
        </p:sp>
        <p:sp>
          <p:nvSpPr>
            <p:cNvPr id="13" name="WordArt 22">
              <a:extLst>
                <a:ext uri="{FF2B5EF4-FFF2-40B4-BE49-F238E27FC236}">
                  <a16:creationId xmlns:a16="http://schemas.microsoft.com/office/drawing/2014/main" id="{96AD63FC-753C-4FC6-9324-9DA8D719EFD1}"/>
                </a:ext>
              </a:extLst>
            </p:cNvPr>
            <p:cNvSpPr>
              <a:spLocks noChangeArrowheads="1" noChangeShapeType="1" noTextEdit="1"/>
            </p:cNvSpPr>
            <p:nvPr/>
          </p:nvSpPr>
          <p:spPr bwMode="auto">
            <a:xfrm>
              <a:off x="136" y="64"/>
              <a:ext cx="240" cy="576"/>
            </a:xfrm>
            <a:prstGeom prst="rect">
              <a:avLst/>
            </a:prstGeom>
          </p:spPr>
          <p:txBody>
            <a:bodyPr wrap="none" fromWordArt="1">
              <a:prstTxWarp prst="textPlain">
                <a:avLst>
                  <a:gd name="adj" fmla="val 50000"/>
                </a:avLst>
              </a:prstTxWarp>
            </a:bodyPr>
            <a:lstStyle/>
            <a:p>
              <a:r>
                <a:rPr lang="fa-IR" sz="3600" b="1" kern="10">
                  <a:ln w="9525">
                    <a:noFill/>
                    <a:round/>
                    <a:headEnd/>
                    <a:tailEnd/>
                  </a:ln>
                  <a:solidFill>
                    <a:srgbClr val="000000"/>
                  </a:solidFill>
                  <a:latin typeface="Times New Roman"/>
                  <a:cs typeface="Times New Roman"/>
                </a:rPr>
                <a:t>مجتمع</a:t>
              </a:r>
            </a:p>
            <a:p>
              <a:r>
                <a:rPr lang="fa-IR" sz="3600" b="1" kern="10">
                  <a:ln w="9525">
                    <a:noFill/>
                    <a:round/>
                    <a:headEnd/>
                    <a:tailEnd/>
                  </a:ln>
                  <a:solidFill>
                    <a:srgbClr val="000000"/>
                  </a:solidFill>
                  <a:latin typeface="Times New Roman"/>
                  <a:cs typeface="Times New Roman"/>
                </a:rPr>
                <a:t>فولاد</a:t>
              </a:r>
            </a:p>
            <a:p>
              <a:r>
                <a:rPr lang="fa-IR" sz="3600" b="1" kern="10">
                  <a:ln w="9525">
                    <a:noFill/>
                    <a:round/>
                    <a:headEnd/>
                    <a:tailEnd/>
                  </a:ln>
                  <a:solidFill>
                    <a:srgbClr val="000000"/>
                  </a:solidFill>
                  <a:latin typeface="Times New Roman"/>
                  <a:cs typeface="Times New Roman"/>
                </a:rPr>
                <a:t>مباركه</a:t>
              </a:r>
              <a:endParaRPr lang="en-US" sz="3600" b="1" kern="10" dirty="0">
                <a:ln w="9525">
                  <a:noFill/>
                  <a:round/>
                  <a:headEnd/>
                  <a:tailEnd/>
                </a:ln>
                <a:solidFill>
                  <a:srgbClr val="000000"/>
                </a:solidFill>
                <a:latin typeface="Times New Roman"/>
                <a:cs typeface="Times New Roman"/>
              </a:endParaRPr>
            </a:p>
          </p:txBody>
        </p:sp>
      </p:grpSp>
      <p:pic>
        <p:nvPicPr>
          <p:cNvPr id="18" name="Picture 17">
            <a:extLst>
              <a:ext uri="{FF2B5EF4-FFF2-40B4-BE49-F238E27FC236}">
                <a16:creationId xmlns:a16="http://schemas.microsoft.com/office/drawing/2014/main" id="{CDDD2096-1086-44DE-A290-307859954624}"/>
              </a:ext>
            </a:extLst>
          </p:cNvPr>
          <p:cNvPicPr>
            <a:picLocks noChangeAspect="1"/>
          </p:cNvPicPr>
          <p:nvPr/>
        </p:nvPicPr>
        <p:blipFill>
          <a:blip r:embed="rId2"/>
          <a:stretch>
            <a:fillRect/>
          </a:stretch>
        </p:blipFill>
        <p:spPr>
          <a:xfrm>
            <a:off x="1979405" y="1997241"/>
            <a:ext cx="8462328" cy="4056240"/>
          </a:xfrm>
          <a:prstGeom prst="rect">
            <a:avLst/>
          </a:prstGeom>
        </p:spPr>
      </p:pic>
    </p:spTree>
    <p:extLst>
      <p:ext uri="{BB962C8B-B14F-4D97-AF65-F5344CB8AC3E}">
        <p14:creationId xmlns:p14="http://schemas.microsoft.com/office/powerpoint/2010/main" val="16475722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3DFE03A1-F580-4A74-93F0-F06726124699}"/>
              </a:ext>
            </a:extLst>
          </p:cNvPr>
          <p:cNvGraphicFramePr>
            <a:graphicFrameLocks noGrp="1"/>
          </p:cNvGraphicFramePr>
          <p:nvPr>
            <p:extLst>
              <p:ext uri="{D42A27DB-BD31-4B8C-83A1-F6EECF244321}">
                <p14:modId xmlns:p14="http://schemas.microsoft.com/office/powerpoint/2010/main" val="3660954011"/>
              </p:ext>
            </p:extLst>
          </p:nvPr>
        </p:nvGraphicFramePr>
        <p:xfrm>
          <a:off x="6096000" y="323385"/>
          <a:ext cx="4769222" cy="5548923"/>
        </p:xfrm>
        <a:graphic>
          <a:graphicData uri="http://schemas.openxmlformats.org/drawingml/2006/table">
            <a:tbl>
              <a:tblPr rtl="1" firstRow="1" firstCol="1" lastRow="1" lastCol="1" bandRow="1" bandCol="1"/>
              <a:tblGrid>
                <a:gridCol w="2384611">
                  <a:extLst>
                    <a:ext uri="{9D8B030D-6E8A-4147-A177-3AD203B41FA5}">
                      <a16:colId xmlns:a16="http://schemas.microsoft.com/office/drawing/2014/main" val="3871319162"/>
                    </a:ext>
                  </a:extLst>
                </a:gridCol>
                <a:gridCol w="2384611">
                  <a:extLst>
                    <a:ext uri="{9D8B030D-6E8A-4147-A177-3AD203B41FA5}">
                      <a16:colId xmlns:a16="http://schemas.microsoft.com/office/drawing/2014/main" val="2159146035"/>
                    </a:ext>
                  </a:extLst>
                </a:gridCol>
              </a:tblGrid>
              <a:tr h="925552">
                <a:tc gridSpan="2">
                  <a:txBody>
                    <a:bodyPr/>
                    <a:lstStyle/>
                    <a:p>
                      <a:pPr marL="504825" algn="r" rtl="1">
                        <a:lnSpc>
                          <a:spcPts val="3000"/>
                        </a:lnSpc>
                      </a:pPr>
                      <a:r>
                        <a:rPr lang="fa-IR" sz="2800" b="1" dirty="0">
                          <a:effectLst/>
                          <a:latin typeface="Times New Roman" panose="02020603050405020304" pitchFamily="18" charset="0"/>
                          <a:ea typeface="Times New Roman" panose="02020603050405020304" pitchFamily="18" charset="0"/>
                          <a:cs typeface="+mj-cs"/>
                        </a:rPr>
                        <a:t>ماشينهاي کارگاه غلتک شماره يک</a:t>
                      </a:r>
                      <a:endParaRPr lang="en-US" sz="1600" dirty="0">
                        <a:effectLst/>
                        <a:latin typeface="Times New Roman" panose="02020603050405020304" pitchFamily="18" charset="0"/>
                        <a:ea typeface="Times New Roman" panose="02020603050405020304" pitchFamily="18" charset="0"/>
                        <a:cs typeface="+mj-cs"/>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rtl="1"/>
                      <a:endParaRPr lang="fa-IR"/>
                    </a:p>
                  </a:txBody>
                  <a:tcPr/>
                </a:tc>
                <a:extLst>
                  <a:ext uri="{0D108BD9-81ED-4DB2-BD59-A6C34878D82A}">
                    <a16:rowId xmlns:a16="http://schemas.microsoft.com/office/drawing/2014/main" val="784685447"/>
                  </a:ext>
                </a:extLst>
              </a:tr>
              <a:tr h="861218">
                <a:tc>
                  <a:txBody>
                    <a:bodyPr/>
                    <a:lstStyle/>
                    <a:p>
                      <a:pPr algn="ctr" rtl="1">
                        <a:lnSpc>
                          <a:spcPts val="3000"/>
                        </a:lnSpc>
                      </a:pPr>
                      <a:r>
                        <a:rPr lang="fa-IR" sz="2000" b="1" dirty="0">
                          <a:effectLst/>
                          <a:latin typeface="Times New Roman" panose="02020603050405020304" pitchFamily="18" charset="0"/>
                          <a:ea typeface="Times New Roman" panose="02020603050405020304" pitchFamily="18" charset="0"/>
                          <a:cs typeface="B Nazanin" panose="00000400000000000000" pitchFamily="2" charset="-78"/>
                        </a:rPr>
                        <a:t>ماشين سنگ‌زني غلتکهاي کاري </a:t>
                      </a:r>
                      <a:endParaRPr lang="en-US" sz="1200" dirty="0">
                        <a:effectLst/>
                        <a:latin typeface="Times New Roman" panose="02020603050405020304" pitchFamily="18" charset="0"/>
                        <a:ea typeface="Times New Roman" panose="02020603050405020304" pitchFamily="18" charset="0"/>
                        <a:cs typeface="Traditional Arabic"/>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04825" algn="ctr" rtl="1">
                        <a:lnSpc>
                          <a:spcPts val="3000"/>
                        </a:lnSpc>
                      </a:pPr>
                      <a:r>
                        <a:rPr lang="fa-IR" sz="2000" b="1">
                          <a:effectLst/>
                          <a:latin typeface="Times New Roman" panose="02020603050405020304" pitchFamily="18" charset="0"/>
                          <a:ea typeface="Times New Roman" panose="02020603050405020304" pitchFamily="18" charset="0"/>
                          <a:cs typeface="B Nazanin" panose="00000400000000000000" pitchFamily="2" charset="-78"/>
                        </a:rPr>
                        <a:t>6 دستگاه </a:t>
                      </a:r>
                      <a:endParaRPr lang="en-US" sz="1200">
                        <a:effectLst/>
                        <a:latin typeface="Times New Roman" panose="02020603050405020304" pitchFamily="18" charset="0"/>
                        <a:ea typeface="Times New Roman" panose="02020603050405020304" pitchFamily="18" charset="0"/>
                        <a:cs typeface="Traditional Arabic"/>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9716629"/>
                  </a:ext>
                </a:extLst>
              </a:tr>
              <a:tr h="861218">
                <a:tc>
                  <a:txBody>
                    <a:bodyPr/>
                    <a:lstStyle/>
                    <a:p>
                      <a:pPr algn="ctr" rtl="1">
                        <a:lnSpc>
                          <a:spcPts val="3000"/>
                        </a:lnSpc>
                      </a:pPr>
                      <a:r>
                        <a:rPr lang="fa-IR" sz="2000" b="1" dirty="0">
                          <a:effectLst/>
                          <a:latin typeface="Times New Roman" panose="02020603050405020304" pitchFamily="18" charset="0"/>
                          <a:ea typeface="Times New Roman" panose="02020603050405020304" pitchFamily="18" charset="0"/>
                          <a:cs typeface="B Nazanin" panose="00000400000000000000" pitchFamily="2" charset="-78"/>
                        </a:rPr>
                        <a:t>ماشين سنگ‌زني غلتکهاي پشتيبان</a:t>
                      </a:r>
                      <a:endParaRPr lang="en-US" sz="1200" dirty="0">
                        <a:effectLst/>
                        <a:latin typeface="Times New Roman" panose="02020603050405020304" pitchFamily="18" charset="0"/>
                        <a:ea typeface="Times New Roman" panose="02020603050405020304" pitchFamily="18" charset="0"/>
                        <a:cs typeface="Traditional Arabic"/>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04825" algn="ctr" rtl="1">
                        <a:lnSpc>
                          <a:spcPts val="3000"/>
                        </a:lnSpc>
                      </a:pPr>
                      <a:r>
                        <a:rPr lang="fa-IR" sz="2000" b="1" dirty="0">
                          <a:effectLst/>
                          <a:latin typeface="Times New Roman" panose="02020603050405020304" pitchFamily="18" charset="0"/>
                          <a:ea typeface="Times New Roman" panose="02020603050405020304" pitchFamily="18" charset="0"/>
                          <a:cs typeface="B Nazanin" panose="00000400000000000000" pitchFamily="2" charset="-78"/>
                        </a:rPr>
                        <a:t>1 دستگاه </a:t>
                      </a:r>
                      <a:endParaRPr lang="en-US" sz="1200" dirty="0">
                        <a:effectLst/>
                        <a:latin typeface="Times New Roman" panose="02020603050405020304" pitchFamily="18" charset="0"/>
                        <a:ea typeface="Times New Roman" panose="02020603050405020304" pitchFamily="18" charset="0"/>
                        <a:cs typeface="Traditional Arabic"/>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51009758"/>
                  </a:ext>
                </a:extLst>
              </a:tr>
              <a:tr h="405548">
                <a:tc>
                  <a:txBody>
                    <a:bodyPr/>
                    <a:lstStyle/>
                    <a:p>
                      <a:pPr algn="ctr" rtl="1">
                        <a:lnSpc>
                          <a:spcPts val="3000"/>
                        </a:lnSpc>
                      </a:pPr>
                      <a:r>
                        <a:rPr lang="fa-IR" sz="2000" b="1" dirty="0">
                          <a:effectLst/>
                          <a:latin typeface="Times New Roman" panose="02020603050405020304" pitchFamily="18" charset="0"/>
                          <a:ea typeface="Times New Roman" panose="02020603050405020304" pitchFamily="18" charset="0"/>
                          <a:cs typeface="B Nazanin" panose="00000400000000000000" pitchFamily="2" charset="-78"/>
                        </a:rPr>
                        <a:t>ماشين تراش</a:t>
                      </a:r>
                      <a:endParaRPr lang="en-US" sz="1200" dirty="0">
                        <a:effectLst/>
                        <a:latin typeface="Times New Roman" panose="02020603050405020304" pitchFamily="18" charset="0"/>
                        <a:ea typeface="Times New Roman" panose="02020603050405020304" pitchFamily="18" charset="0"/>
                        <a:cs typeface="Traditional Arabic"/>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04825" algn="ctr" rtl="1">
                        <a:lnSpc>
                          <a:spcPts val="3000"/>
                        </a:lnSpc>
                      </a:pPr>
                      <a:r>
                        <a:rPr lang="fa-IR" sz="2000" b="1" dirty="0">
                          <a:effectLst/>
                          <a:latin typeface="Times New Roman" panose="02020603050405020304" pitchFamily="18" charset="0"/>
                          <a:ea typeface="Times New Roman" panose="02020603050405020304" pitchFamily="18" charset="0"/>
                          <a:cs typeface="B Nazanin" panose="00000400000000000000" pitchFamily="2" charset="-78"/>
                        </a:rPr>
                        <a:t>1 دستگاه </a:t>
                      </a:r>
                      <a:endParaRPr lang="en-US" sz="1200" dirty="0">
                        <a:effectLst/>
                        <a:latin typeface="Times New Roman" panose="02020603050405020304" pitchFamily="18" charset="0"/>
                        <a:ea typeface="Times New Roman" panose="02020603050405020304" pitchFamily="18" charset="0"/>
                        <a:cs typeface="Traditional Arabic"/>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1106435"/>
                  </a:ext>
                </a:extLst>
              </a:tr>
              <a:tr h="861218">
                <a:tc>
                  <a:txBody>
                    <a:bodyPr/>
                    <a:lstStyle/>
                    <a:p>
                      <a:pPr algn="ctr" rtl="1">
                        <a:lnSpc>
                          <a:spcPts val="3000"/>
                        </a:lnSpc>
                      </a:pPr>
                      <a:r>
                        <a:rPr lang="fa-IR" sz="2000" b="1" dirty="0">
                          <a:effectLst/>
                          <a:latin typeface="Times New Roman" panose="02020603050405020304" pitchFamily="18" charset="0"/>
                          <a:ea typeface="Times New Roman" panose="02020603050405020304" pitchFamily="18" charset="0"/>
                          <a:cs typeface="B Nazanin" panose="00000400000000000000" pitchFamily="2" charset="-78"/>
                        </a:rPr>
                        <a:t>ماشين سنگ‌زني تيغه‌ها</a:t>
                      </a:r>
                      <a:endParaRPr lang="en-US" sz="1200" dirty="0">
                        <a:effectLst/>
                        <a:latin typeface="Times New Roman" panose="02020603050405020304" pitchFamily="18" charset="0"/>
                        <a:ea typeface="Times New Roman" panose="02020603050405020304" pitchFamily="18" charset="0"/>
                        <a:cs typeface="Traditional Arabic"/>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04825" algn="ctr" rtl="1">
                        <a:lnSpc>
                          <a:spcPts val="3000"/>
                        </a:lnSpc>
                      </a:pPr>
                      <a:r>
                        <a:rPr lang="fa-IR" sz="2000" b="1" dirty="0">
                          <a:effectLst/>
                          <a:latin typeface="Times New Roman" panose="02020603050405020304" pitchFamily="18" charset="0"/>
                          <a:ea typeface="Times New Roman" panose="02020603050405020304" pitchFamily="18" charset="0"/>
                          <a:cs typeface="B Nazanin" panose="00000400000000000000" pitchFamily="2" charset="-78"/>
                        </a:rPr>
                        <a:t>4 دستگاه </a:t>
                      </a:r>
                      <a:endParaRPr lang="en-US" sz="1200" dirty="0">
                        <a:effectLst/>
                        <a:latin typeface="Times New Roman" panose="02020603050405020304" pitchFamily="18" charset="0"/>
                        <a:ea typeface="Times New Roman" panose="02020603050405020304" pitchFamily="18" charset="0"/>
                        <a:cs typeface="Traditional Arabic"/>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87436423"/>
                  </a:ext>
                </a:extLst>
              </a:tr>
              <a:tr h="396671">
                <a:tc>
                  <a:txBody>
                    <a:bodyPr/>
                    <a:lstStyle/>
                    <a:p>
                      <a:pPr algn="ctr" rtl="1">
                        <a:lnSpc>
                          <a:spcPts val="3000"/>
                        </a:lnSpc>
                      </a:pPr>
                      <a:r>
                        <a:rPr lang="fa-IR" sz="2000" b="1" dirty="0">
                          <a:effectLst/>
                          <a:latin typeface="Times New Roman" panose="02020603050405020304" pitchFamily="18" charset="0"/>
                          <a:ea typeface="Times New Roman" panose="02020603050405020304" pitchFamily="18" charset="0"/>
                          <a:cs typeface="B Nazanin" panose="00000400000000000000" pitchFamily="2" charset="-78"/>
                        </a:rPr>
                        <a:t>ماشين دي‌چوکر کاري </a:t>
                      </a:r>
                      <a:endParaRPr lang="en-US" sz="1200" dirty="0">
                        <a:effectLst/>
                        <a:latin typeface="Times New Roman" panose="02020603050405020304" pitchFamily="18" charset="0"/>
                        <a:ea typeface="Times New Roman" panose="02020603050405020304" pitchFamily="18" charset="0"/>
                        <a:cs typeface="Traditional Arabic"/>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04825" algn="ctr" rtl="1">
                        <a:lnSpc>
                          <a:spcPts val="3000"/>
                        </a:lnSpc>
                      </a:pPr>
                      <a:r>
                        <a:rPr lang="fa-IR" sz="2000" b="1" dirty="0">
                          <a:effectLst/>
                          <a:latin typeface="Times New Roman" panose="02020603050405020304" pitchFamily="18" charset="0"/>
                          <a:ea typeface="Times New Roman" panose="02020603050405020304" pitchFamily="18" charset="0"/>
                          <a:cs typeface="B Nazanin" panose="00000400000000000000" pitchFamily="2" charset="-78"/>
                        </a:rPr>
                        <a:t>2 دستگاه </a:t>
                      </a:r>
                      <a:endParaRPr lang="en-US" sz="1200" dirty="0">
                        <a:effectLst/>
                        <a:latin typeface="Times New Roman" panose="02020603050405020304" pitchFamily="18" charset="0"/>
                        <a:ea typeface="Times New Roman" panose="02020603050405020304" pitchFamily="18" charset="0"/>
                        <a:cs typeface="Traditional Arabic"/>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235333"/>
                  </a:ext>
                </a:extLst>
              </a:tr>
              <a:tr h="831950">
                <a:tc>
                  <a:txBody>
                    <a:bodyPr/>
                    <a:lstStyle/>
                    <a:p>
                      <a:pPr algn="ctr" rtl="1">
                        <a:lnSpc>
                          <a:spcPts val="3000"/>
                        </a:lnSpc>
                      </a:pPr>
                      <a:r>
                        <a:rPr lang="fa-IR" sz="2000" b="1" kern="1200"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rPr>
                        <a:t>ماشین دی چوکر پشتیبان</a:t>
                      </a:r>
                      <a:endParaRPr lang="en-US" sz="2000" b="1" kern="1200"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04825" algn="ctr" defTabSz="914400" rtl="1" eaLnBrk="1" latinLnBrk="0" hangingPunct="1">
                        <a:lnSpc>
                          <a:spcPts val="3000"/>
                        </a:lnSpc>
                      </a:pPr>
                      <a:r>
                        <a:rPr lang="fa-IR" sz="2000" dirty="0">
                          <a:effectLst/>
                          <a:latin typeface="Times New Roman" panose="02020603050405020304" pitchFamily="18" charset="0"/>
                          <a:ea typeface="Times New Roman" panose="02020603050405020304" pitchFamily="18" charset="0"/>
                          <a:cs typeface="B Nazanin" panose="00000400000000000000" pitchFamily="2" charset="-78"/>
                        </a:rPr>
                        <a:t>1</a:t>
                      </a:r>
                      <a:r>
                        <a:rPr lang="fa-IR" sz="2000" b="1" kern="1200"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rPr>
                        <a:t> دستگاه</a:t>
                      </a:r>
                      <a:endParaRPr lang="en-US" sz="2000" b="1" kern="1200"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58786977"/>
                  </a:ext>
                </a:extLst>
              </a:tr>
              <a:tr h="405548">
                <a:tc>
                  <a:txBody>
                    <a:bodyPr/>
                    <a:lstStyle/>
                    <a:p>
                      <a:pPr algn="ctr" rtl="1">
                        <a:lnSpc>
                          <a:spcPts val="3000"/>
                        </a:lnSpc>
                      </a:pPr>
                      <a:r>
                        <a:rPr lang="fa-IR" sz="2000" b="1" dirty="0">
                          <a:effectLst/>
                          <a:latin typeface="Times New Roman" panose="02020603050405020304" pitchFamily="18" charset="0"/>
                          <a:ea typeface="Times New Roman" panose="02020603050405020304" pitchFamily="18" charset="0"/>
                          <a:cs typeface="B Nazanin" panose="00000400000000000000" pitchFamily="2" charset="-78"/>
                        </a:rPr>
                        <a:t>دستگاه گريت‌بلاست </a:t>
                      </a:r>
                      <a:endParaRPr lang="en-US" sz="1200" dirty="0">
                        <a:effectLst/>
                        <a:latin typeface="Times New Roman" panose="02020603050405020304" pitchFamily="18" charset="0"/>
                        <a:ea typeface="Times New Roman" panose="02020603050405020304" pitchFamily="18" charset="0"/>
                        <a:cs typeface="Traditional Arabic"/>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04825" algn="ctr" rtl="1">
                        <a:lnSpc>
                          <a:spcPts val="3000"/>
                        </a:lnSpc>
                      </a:pPr>
                      <a:r>
                        <a:rPr lang="fa-IR" sz="2000" b="1" dirty="0">
                          <a:effectLst/>
                          <a:latin typeface="Times New Roman" panose="02020603050405020304" pitchFamily="18" charset="0"/>
                          <a:ea typeface="Times New Roman" panose="02020603050405020304" pitchFamily="18" charset="0"/>
                          <a:cs typeface="B Nazanin" panose="00000400000000000000" pitchFamily="2" charset="-78"/>
                        </a:rPr>
                        <a:t>1 دستگاه </a:t>
                      </a:r>
                      <a:endParaRPr lang="en-US" sz="1200" dirty="0">
                        <a:effectLst/>
                        <a:latin typeface="Times New Roman" panose="02020603050405020304" pitchFamily="18" charset="0"/>
                        <a:ea typeface="Times New Roman" panose="02020603050405020304" pitchFamily="18" charset="0"/>
                        <a:cs typeface="Traditional Arabic"/>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1924579"/>
                  </a:ext>
                </a:extLst>
              </a:tr>
            </a:tbl>
          </a:graphicData>
        </a:graphic>
      </p:graphicFrame>
      <p:graphicFrame>
        <p:nvGraphicFramePr>
          <p:cNvPr id="6" name="Table 5">
            <a:extLst>
              <a:ext uri="{FF2B5EF4-FFF2-40B4-BE49-F238E27FC236}">
                <a16:creationId xmlns:a16="http://schemas.microsoft.com/office/drawing/2014/main" id="{7D960158-D216-408B-B471-6ECD5077F23F}"/>
              </a:ext>
            </a:extLst>
          </p:cNvPr>
          <p:cNvGraphicFramePr>
            <a:graphicFrameLocks noGrp="1"/>
          </p:cNvGraphicFramePr>
          <p:nvPr>
            <p:extLst>
              <p:ext uri="{D42A27DB-BD31-4B8C-83A1-F6EECF244321}">
                <p14:modId xmlns:p14="http://schemas.microsoft.com/office/powerpoint/2010/main" val="426574060"/>
              </p:ext>
            </p:extLst>
          </p:nvPr>
        </p:nvGraphicFramePr>
        <p:xfrm>
          <a:off x="468351" y="323385"/>
          <a:ext cx="5286990" cy="5460556"/>
        </p:xfrm>
        <a:graphic>
          <a:graphicData uri="http://schemas.openxmlformats.org/drawingml/2006/table">
            <a:tbl>
              <a:tblPr rtl="1" firstRow="1" firstCol="1" lastRow="1" lastCol="1" bandRow="1" bandCol="1"/>
              <a:tblGrid>
                <a:gridCol w="2896159">
                  <a:extLst>
                    <a:ext uri="{9D8B030D-6E8A-4147-A177-3AD203B41FA5}">
                      <a16:colId xmlns:a16="http://schemas.microsoft.com/office/drawing/2014/main" val="2271308882"/>
                    </a:ext>
                  </a:extLst>
                </a:gridCol>
                <a:gridCol w="2390831">
                  <a:extLst>
                    <a:ext uri="{9D8B030D-6E8A-4147-A177-3AD203B41FA5}">
                      <a16:colId xmlns:a16="http://schemas.microsoft.com/office/drawing/2014/main" val="1404352118"/>
                    </a:ext>
                  </a:extLst>
                </a:gridCol>
              </a:tblGrid>
              <a:tr h="981308">
                <a:tc gridSpan="2">
                  <a:txBody>
                    <a:bodyPr/>
                    <a:lstStyle/>
                    <a:p>
                      <a:pPr marL="504825" algn="r" rtl="1">
                        <a:lnSpc>
                          <a:spcPts val="3000"/>
                        </a:lnSpc>
                      </a:pPr>
                      <a:r>
                        <a:rPr lang="fa-IR" sz="2800" b="1" kern="1200" dirty="0">
                          <a:solidFill>
                            <a:schemeClr val="tx1"/>
                          </a:solidFill>
                          <a:effectLst/>
                          <a:latin typeface="Times New Roman" panose="02020603050405020304" pitchFamily="18" charset="0"/>
                          <a:ea typeface="Times New Roman" panose="02020603050405020304" pitchFamily="18" charset="0"/>
                          <a:cs typeface="+mj-cs"/>
                        </a:rPr>
                        <a:t>ماشينهاي کارگاه </a:t>
                      </a:r>
                      <a:r>
                        <a:rPr lang="fa-IR" sz="2800" b="1" dirty="0">
                          <a:effectLst/>
                          <a:latin typeface="Times New Roman" panose="02020603050405020304" pitchFamily="18" charset="0"/>
                          <a:ea typeface="Times New Roman" panose="02020603050405020304" pitchFamily="18" charset="0"/>
                          <a:cs typeface="+mj-cs"/>
                        </a:rPr>
                        <a:t>غلتک</a:t>
                      </a:r>
                      <a:r>
                        <a:rPr lang="fa-IR" sz="2800" b="1" kern="1200" dirty="0">
                          <a:solidFill>
                            <a:schemeClr val="tx1"/>
                          </a:solidFill>
                          <a:effectLst/>
                          <a:latin typeface="Times New Roman" panose="02020603050405020304" pitchFamily="18" charset="0"/>
                          <a:ea typeface="Times New Roman" panose="02020603050405020304" pitchFamily="18" charset="0"/>
                          <a:cs typeface="+mj-cs"/>
                        </a:rPr>
                        <a:t> شماره دو</a:t>
                      </a:r>
                      <a:endParaRPr lang="en-US" sz="2800" b="1" kern="1200" dirty="0">
                        <a:solidFill>
                          <a:schemeClr val="tx1"/>
                        </a:solidFill>
                        <a:effectLst/>
                        <a:latin typeface="Times New Roman" panose="02020603050405020304" pitchFamily="18" charset="0"/>
                        <a:ea typeface="Times New Roman" panose="02020603050405020304" pitchFamily="18" charset="0"/>
                        <a:cs typeface="+mj-cs"/>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rtl="1"/>
                      <a:endParaRPr lang="fa-IR"/>
                    </a:p>
                  </a:txBody>
                  <a:tcPr/>
                </a:tc>
                <a:extLst>
                  <a:ext uri="{0D108BD9-81ED-4DB2-BD59-A6C34878D82A}">
                    <a16:rowId xmlns:a16="http://schemas.microsoft.com/office/drawing/2014/main" val="2586317121"/>
                  </a:ext>
                </a:extLst>
              </a:tr>
              <a:tr h="1136346">
                <a:tc>
                  <a:txBody>
                    <a:bodyPr/>
                    <a:lstStyle/>
                    <a:p>
                      <a:pPr marL="0" algn="ctr" defTabSz="914400" rtl="1" eaLnBrk="1" latinLnBrk="0" hangingPunct="1">
                        <a:lnSpc>
                          <a:spcPts val="3000"/>
                        </a:lnSpc>
                      </a:pPr>
                      <a:r>
                        <a:rPr lang="fa-IR" sz="2000" b="1" kern="1200"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rPr>
                        <a:t>ماشين سنگ‌زني غلتکهاي کاري</a:t>
                      </a:r>
                      <a:endParaRPr lang="en-US" sz="2000" b="1" kern="1200"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ts val="3000"/>
                        </a:lnSpc>
                      </a:pPr>
                      <a:r>
                        <a:rPr lang="fa-IR" sz="2000" b="1" kern="120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rPr>
                        <a:t>2 دستگاه </a:t>
                      </a:r>
                      <a:endParaRPr lang="en-US" sz="2000" b="1" kern="120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419433"/>
                  </a:ext>
                </a:extLst>
              </a:tr>
              <a:tr h="1136346">
                <a:tc>
                  <a:txBody>
                    <a:bodyPr/>
                    <a:lstStyle/>
                    <a:p>
                      <a:pPr marL="0" algn="ctr" defTabSz="914400" rtl="1" eaLnBrk="1" latinLnBrk="0" hangingPunct="1">
                        <a:lnSpc>
                          <a:spcPts val="3000"/>
                        </a:lnSpc>
                      </a:pPr>
                      <a:r>
                        <a:rPr lang="fa-IR" sz="2000" b="1" kern="1200"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rPr>
                        <a:t>ماشين سنگ‌زني غلتکهاي پشتيبان </a:t>
                      </a:r>
                      <a:endParaRPr lang="en-US" sz="2000" b="1" kern="1200"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ts val="3000"/>
                        </a:lnSpc>
                      </a:pPr>
                      <a:r>
                        <a:rPr lang="fa-IR" sz="2000" b="1" kern="120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rPr>
                        <a:t>1 دستگاه </a:t>
                      </a:r>
                      <a:endParaRPr lang="en-US" sz="2000" b="1" kern="120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6207027"/>
                  </a:ext>
                </a:extLst>
              </a:tr>
              <a:tr h="535105">
                <a:tc>
                  <a:txBody>
                    <a:bodyPr/>
                    <a:lstStyle/>
                    <a:p>
                      <a:pPr marL="0" algn="ctr" defTabSz="914400" rtl="1" eaLnBrk="1" latinLnBrk="0" hangingPunct="1">
                        <a:lnSpc>
                          <a:spcPts val="3000"/>
                        </a:lnSpc>
                      </a:pPr>
                      <a:r>
                        <a:rPr lang="fa-IR" sz="2000" b="1" kern="1200"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rPr>
                        <a:t>ماشين دي‌چوکر کاري </a:t>
                      </a:r>
                      <a:endParaRPr lang="en-US" sz="2000" b="1" kern="1200"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ts val="3000"/>
                        </a:lnSpc>
                      </a:pPr>
                      <a:r>
                        <a:rPr lang="fa-IR" sz="2000" b="1" kern="120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rPr>
                        <a:t>1 دستگاه </a:t>
                      </a:r>
                      <a:endParaRPr lang="en-US" sz="2000" b="1" kern="120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9524550"/>
                  </a:ext>
                </a:extLst>
              </a:tr>
              <a:tr h="1136346">
                <a:tc>
                  <a:txBody>
                    <a:bodyPr/>
                    <a:lstStyle/>
                    <a:p>
                      <a:pPr marL="0" algn="ctr" defTabSz="914400" rtl="1" eaLnBrk="1" latinLnBrk="0" hangingPunct="1">
                        <a:lnSpc>
                          <a:spcPts val="3000"/>
                        </a:lnSpc>
                      </a:pPr>
                      <a:r>
                        <a:rPr lang="fa-IR" sz="2000" b="1" kern="1200"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rPr>
                        <a:t>ماشين دي‌چوکر پشتيبان</a:t>
                      </a:r>
                      <a:endParaRPr lang="en-US" sz="2000" b="1" kern="1200"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ts val="3000"/>
                        </a:lnSpc>
                      </a:pPr>
                      <a:r>
                        <a:rPr lang="fa-IR" sz="2000" b="1" kern="120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rPr>
                        <a:t>1 دستگاه </a:t>
                      </a:r>
                      <a:endParaRPr lang="en-US" sz="2000" b="1" kern="120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86523008"/>
                  </a:ext>
                </a:extLst>
              </a:tr>
              <a:tr h="535105">
                <a:tc>
                  <a:txBody>
                    <a:bodyPr/>
                    <a:lstStyle/>
                    <a:p>
                      <a:pPr marL="0" algn="ctr" defTabSz="914400" rtl="1" eaLnBrk="1" latinLnBrk="0" hangingPunct="1">
                        <a:lnSpc>
                          <a:spcPts val="3000"/>
                        </a:lnSpc>
                      </a:pPr>
                      <a:r>
                        <a:rPr lang="fa-IR" sz="2000" b="1" kern="1200"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rPr>
                        <a:t>ماشين </a:t>
                      </a:r>
                      <a:r>
                        <a:rPr lang="en-US" sz="2000" b="1" kern="1200"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rPr>
                        <a:t>EDT</a:t>
                      </a: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latinLnBrk="0" hangingPunct="1">
                        <a:lnSpc>
                          <a:spcPts val="3000"/>
                        </a:lnSpc>
                      </a:pPr>
                      <a:r>
                        <a:rPr lang="fa-IR" sz="2000" b="1" kern="1200"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rPr>
                        <a:t>1 دستگاه</a:t>
                      </a:r>
                      <a:endParaRPr lang="en-US" sz="2000" b="1" kern="1200"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4760689"/>
                  </a:ext>
                </a:extLst>
              </a:tr>
            </a:tbl>
          </a:graphicData>
        </a:graphic>
      </p:graphicFrame>
    </p:spTree>
    <p:extLst>
      <p:ext uri="{BB962C8B-B14F-4D97-AF65-F5344CB8AC3E}">
        <p14:creationId xmlns:p14="http://schemas.microsoft.com/office/powerpoint/2010/main" val="12633257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7C55B1A-63DF-4329-A36E-A906F34B2DB5}"/>
              </a:ext>
            </a:extLst>
          </p:cNvPr>
          <p:cNvPicPr>
            <a:picLocks noChangeAspect="1"/>
          </p:cNvPicPr>
          <p:nvPr/>
        </p:nvPicPr>
        <p:blipFill>
          <a:blip r:embed="rId2"/>
          <a:stretch>
            <a:fillRect/>
          </a:stretch>
        </p:blipFill>
        <p:spPr>
          <a:xfrm>
            <a:off x="6027809" y="32462"/>
            <a:ext cx="5730737" cy="4017612"/>
          </a:xfrm>
          <a:prstGeom prst="rect">
            <a:avLst/>
          </a:prstGeom>
        </p:spPr>
      </p:pic>
      <p:pic>
        <p:nvPicPr>
          <p:cNvPr id="5" name="Picture 4">
            <a:extLst>
              <a:ext uri="{FF2B5EF4-FFF2-40B4-BE49-F238E27FC236}">
                <a16:creationId xmlns:a16="http://schemas.microsoft.com/office/drawing/2014/main" id="{AA7CED5A-E5E7-40FD-B686-BD1B3CAB4E73}"/>
              </a:ext>
            </a:extLst>
          </p:cNvPr>
          <p:cNvPicPr>
            <a:picLocks noChangeAspect="1"/>
          </p:cNvPicPr>
          <p:nvPr/>
        </p:nvPicPr>
        <p:blipFill>
          <a:blip r:embed="rId3"/>
          <a:stretch>
            <a:fillRect/>
          </a:stretch>
        </p:blipFill>
        <p:spPr>
          <a:xfrm>
            <a:off x="156117" y="26897"/>
            <a:ext cx="5364235" cy="4023177"/>
          </a:xfrm>
          <a:prstGeom prst="rect">
            <a:avLst/>
          </a:prstGeom>
        </p:spPr>
      </p:pic>
      <p:pic>
        <p:nvPicPr>
          <p:cNvPr id="6" name="Picture 5">
            <a:extLst>
              <a:ext uri="{FF2B5EF4-FFF2-40B4-BE49-F238E27FC236}">
                <a16:creationId xmlns:a16="http://schemas.microsoft.com/office/drawing/2014/main" id="{E2BFFC40-E2E9-463F-88D4-B813D957F2A6}"/>
              </a:ext>
            </a:extLst>
          </p:cNvPr>
          <p:cNvPicPr>
            <a:picLocks noChangeAspect="1"/>
          </p:cNvPicPr>
          <p:nvPr/>
        </p:nvPicPr>
        <p:blipFill>
          <a:blip r:embed="rId4"/>
          <a:stretch>
            <a:fillRect/>
          </a:stretch>
        </p:blipFill>
        <p:spPr>
          <a:xfrm>
            <a:off x="3307523" y="3289741"/>
            <a:ext cx="5143500" cy="3813586"/>
          </a:xfrm>
          <a:prstGeom prst="rect">
            <a:avLst/>
          </a:prstGeom>
        </p:spPr>
      </p:pic>
    </p:spTree>
    <p:extLst>
      <p:ext uri="{BB962C8B-B14F-4D97-AF65-F5344CB8AC3E}">
        <p14:creationId xmlns:p14="http://schemas.microsoft.com/office/powerpoint/2010/main" val="218717455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5">
            <a:extLst>
              <a:ext uri="{FF2B5EF4-FFF2-40B4-BE49-F238E27FC236}">
                <a16:creationId xmlns:a16="http://schemas.microsoft.com/office/drawing/2014/main" id="{F930506F-DFC6-4ED2-A8E8-54A0F78827E3}"/>
              </a:ext>
            </a:extLst>
          </p:cNvPr>
          <p:cNvGraphicFramePr>
            <a:graphicFrameLocks/>
          </p:cNvGraphicFramePr>
          <p:nvPr>
            <p:extLst>
              <p:ext uri="{D42A27DB-BD31-4B8C-83A1-F6EECF244321}">
                <p14:modId xmlns:p14="http://schemas.microsoft.com/office/powerpoint/2010/main" val="150221102"/>
              </p:ext>
            </p:extLst>
          </p:nvPr>
        </p:nvGraphicFramePr>
        <p:xfrm>
          <a:off x="540834" y="1078981"/>
          <a:ext cx="7829550" cy="19729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Content Placeholder 5">
            <a:extLst>
              <a:ext uri="{FF2B5EF4-FFF2-40B4-BE49-F238E27FC236}">
                <a16:creationId xmlns:a16="http://schemas.microsoft.com/office/drawing/2014/main" id="{305763ED-F345-47E1-A9E6-A8C907B11FCE}"/>
              </a:ext>
            </a:extLst>
          </p:cNvPr>
          <p:cNvGraphicFramePr>
            <a:graphicFrameLocks/>
          </p:cNvGraphicFramePr>
          <p:nvPr>
            <p:extLst>
              <p:ext uri="{D42A27DB-BD31-4B8C-83A1-F6EECF244321}">
                <p14:modId xmlns:p14="http://schemas.microsoft.com/office/powerpoint/2010/main" val="1805954470"/>
              </p:ext>
            </p:extLst>
          </p:nvPr>
        </p:nvGraphicFramePr>
        <p:xfrm>
          <a:off x="540834" y="3806045"/>
          <a:ext cx="7829550" cy="197297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2" name="TextBox 1">
            <a:extLst>
              <a:ext uri="{FF2B5EF4-FFF2-40B4-BE49-F238E27FC236}">
                <a16:creationId xmlns:a16="http://schemas.microsoft.com/office/drawing/2014/main" id="{0A719EFB-4CE8-41C0-9F94-504C609FDF0A}"/>
              </a:ext>
            </a:extLst>
          </p:cNvPr>
          <p:cNvSpPr txBox="1"/>
          <p:nvPr/>
        </p:nvSpPr>
        <p:spPr>
          <a:xfrm>
            <a:off x="8943376" y="1465303"/>
            <a:ext cx="2426746" cy="1200329"/>
          </a:xfrm>
          <a:prstGeom prst="rect">
            <a:avLst/>
          </a:prstGeom>
          <a:noFill/>
        </p:spPr>
        <p:txBody>
          <a:bodyPr wrap="square" rtlCol="1">
            <a:spAutoFit/>
          </a:bodyPr>
          <a:lstStyle/>
          <a:p>
            <a:pPr algn="r" rtl="1"/>
            <a:r>
              <a:rPr lang="fa-IR" sz="2400" b="1" dirty="0">
                <a:cs typeface="B Nazanin" panose="00000400000000000000" pitchFamily="2" charset="-78"/>
              </a:rPr>
              <a:t>نمودار ایستگاههای غلتکهای کاری در کارگاه غلتک</a:t>
            </a:r>
          </a:p>
        </p:txBody>
      </p:sp>
      <p:sp>
        <p:nvSpPr>
          <p:cNvPr id="5" name="TextBox 4">
            <a:extLst>
              <a:ext uri="{FF2B5EF4-FFF2-40B4-BE49-F238E27FC236}">
                <a16:creationId xmlns:a16="http://schemas.microsoft.com/office/drawing/2014/main" id="{79B4F7AF-47B8-4E39-B16D-ABFAA691C3C3}"/>
              </a:ext>
            </a:extLst>
          </p:cNvPr>
          <p:cNvSpPr txBox="1"/>
          <p:nvPr/>
        </p:nvSpPr>
        <p:spPr>
          <a:xfrm>
            <a:off x="8953686" y="4192369"/>
            <a:ext cx="2697480" cy="1200329"/>
          </a:xfrm>
          <a:prstGeom prst="rect">
            <a:avLst/>
          </a:prstGeom>
          <a:noFill/>
        </p:spPr>
        <p:txBody>
          <a:bodyPr wrap="square" rtlCol="1">
            <a:spAutoFit/>
          </a:bodyPr>
          <a:lstStyle/>
          <a:p>
            <a:pPr algn="r" rtl="1"/>
            <a:r>
              <a:rPr lang="fa-IR" sz="2400" b="1" dirty="0">
                <a:cs typeface="B Nazanin" panose="00000400000000000000" pitchFamily="2" charset="-78"/>
              </a:rPr>
              <a:t>نمودار ایستگاههای غلتکهای پشتیبان در کارگاه غلتک</a:t>
            </a:r>
          </a:p>
        </p:txBody>
      </p:sp>
    </p:spTree>
    <p:extLst>
      <p:ext uri="{BB962C8B-B14F-4D97-AF65-F5344CB8AC3E}">
        <p14:creationId xmlns:p14="http://schemas.microsoft.com/office/powerpoint/2010/main" val="2875886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434D21-E49E-42DE-B3C5-68022FA0F88C}"/>
              </a:ext>
            </a:extLst>
          </p:cNvPr>
          <p:cNvSpPr>
            <a:spLocks noGrp="1"/>
          </p:cNvSpPr>
          <p:nvPr>
            <p:ph type="title"/>
          </p:nvPr>
        </p:nvSpPr>
        <p:spPr>
          <a:xfrm>
            <a:off x="2334556" y="687684"/>
            <a:ext cx="8720298" cy="809626"/>
          </a:xfrm>
        </p:spPr>
        <p:txBody>
          <a:bodyPr>
            <a:normAutofit/>
          </a:bodyPr>
          <a:lstStyle/>
          <a:p>
            <a:pPr algn="r"/>
            <a:r>
              <a:rPr lang="fa-IR" sz="3600" b="1" dirty="0">
                <a:cs typeface="B Titr" panose="00000700000000000000" pitchFamily="2" charset="-78"/>
              </a:rPr>
              <a:t>1- کاهش مصرف قلع در واحد قلع اندود</a:t>
            </a:r>
          </a:p>
        </p:txBody>
      </p:sp>
      <p:sp>
        <p:nvSpPr>
          <p:cNvPr id="3" name="Content Placeholder 2">
            <a:extLst>
              <a:ext uri="{FF2B5EF4-FFF2-40B4-BE49-F238E27FC236}">
                <a16:creationId xmlns:a16="http://schemas.microsoft.com/office/drawing/2014/main" id="{52E82C4B-1115-4596-AA74-5FD040BDFA44}"/>
              </a:ext>
            </a:extLst>
          </p:cNvPr>
          <p:cNvSpPr>
            <a:spLocks noGrp="1"/>
          </p:cNvSpPr>
          <p:nvPr>
            <p:ph idx="1"/>
          </p:nvPr>
        </p:nvSpPr>
        <p:spPr>
          <a:xfrm>
            <a:off x="1451579" y="2163337"/>
            <a:ext cx="9603275" cy="3456878"/>
          </a:xfrm>
        </p:spPr>
        <p:txBody>
          <a:bodyPr>
            <a:normAutofit/>
          </a:bodyPr>
          <a:lstStyle/>
          <a:p>
            <a:endParaRPr lang="fa-IR" dirty="0"/>
          </a:p>
          <a:p>
            <a:endParaRPr lang="fa-IR" dirty="0"/>
          </a:p>
          <a:p>
            <a:endParaRPr lang="fa-IR" dirty="0"/>
          </a:p>
          <a:p>
            <a:endParaRPr lang="fa-IR" dirty="0"/>
          </a:p>
        </p:txBody>
      </p:sp>
      <p:grpSp>
        <p:nvGrpSpPr>
          <p:cNvPr id="4" name="Group 9">
            <a:extLst>
              <a:ext uri="{FF2B5EF4-FFF2-40B4-BE49-F238E27FC236}">
                <a16:creationId xmlns:a16="http://schemas.microsoft.com/office/drawing/2014/main" id="{14C34DEB-C4EF-4838-815F-2B8F1F68424E}"/>
              </a:ext>
            </a:extLst>
          </p:cNvPr>
          <p:cNvGrpSpPr>
            <a:grpSpLocks/>
          </p:cNvGrpSpPr>
          <p:nvPr/>
        </p:nvGrpSpPr>
        <p:grpSpPr bwMode="auto">
          <a:xfrm>
            <a:off x="227510" y="282872"/>
            <a:ext cx="1819275" cy="809625"/>
            <a:chOff x="48" y="48"/>
            <a:chExt cx="1296" cy="624"/>
          </a:xfrm>
        </p:grpSpPr>
        <p:sp>
          <p:nvSpPr>
            <p:cNvPr id="5" name="Rectangle 10">
              <a:extLst>
                <a:ext uri="{FF2B5EF4-FFF2-40B4-BE49-F238E27FC236}">
                  <a16:creationId xmlns:a16="http://schemas.microsoft.com/office/drawing/2014/main" id="{47742D9F-28A2-463F-AED5-9689333946B4}"/>
                </a:ext>
              </a:extLst>
            </p:cNvPr>
            <p:cNvSpPr>
              <a:spLocks noChangeArrowheads="1"/>
            </p:cNvSpPr>
            <p:nvPr/>
          </p:nvSpPr>
          <p:spPr bwMode="auto">
            <a:xfrm>
              <a:off x="48" y="48"/>
              <a:ext cx="1296" cy="624"/>
            </a:xfrm>
            <a:prstGeom prst="rect">
              <a:avLst/>
            </a:prstGeom>
            <a:solidFill>
              <a:srgbClr val="FFFFFF"/>
            </a:solidFill>
            <a:ln w="9525">
              <a:solidFill>
                <a:srgbClr val="000000"/>
              </a:solidFill>
              <a:miter lim="800000"/>
              <a:headEnd/>
              <a:tailEnd/>
            </a:ln>
            <a:effectLst>
              <a:outerShdw dist="107763" dir="2700000" algn="ctr" rotWithShape="0">
                <a:srgbClr val="000000"/>
              </a:outerShdw>
            </a:effectLst>
          </p:spPr>
          <p:txBody>
            <a:bodyPr/>
            <a:lstStyle/>
            <a:p>
              <a:pPr>
                <a:defRPr/>
              </a:pPr>
              <a:endParaRPr lang="en-US" dirty="0"/>
            </a:p>
          </p:txBody>
        </p:sp>
        <p:grpSp>
          <p:nvGrpSpPr>
            <p:cNvPr id="6" name="Group 11">
              <a:extLst>
                <a:ext uri="{FF2B5EF4-FFF2-40B4-BE49-F238E27FC236}">
                  <a16:creationId xmlns:a16="http://schemas.microsoft.com/office/drawing/2014/main" id="{2179CAE2-3FBF-4917-8AAE-C83C020DEFE3}"/>
                </a:ext>
              </a:extLst>
            </p:cNvPr>
            <p:cNvGrpSpPr>
              <a:grpSpLocks/>
            </p:cNvGrpSpPr>
            <p:nvPr/>
          </p:nvGrpSpPr>
          <p:grpSpPr bwMode="auto">
            <a:xfrm>
              <a:off x="1010" y="94"/>
              <a:ext cx="286" cy="357"/>
              <a:chOff x="14728" y="3789"/>
              <a:chExt cx="1638" cy="1638"/>
            </a:xfrm>
          </p:grpSpPr>
          <p:sp>
            <p:nvSpPr>
              <p:cNvPr id="16" name="Oval 12">
                <a:extLst>
                  <a:ext uri="{FF2B5EF4-FFF2-40B4-BE49-F238E27FC236}">
                    <a16:creationId xmlns:a16="http://schemas.microsoft.com/office/drawing/2014/main" id="{C9C6FD47-1E8C-4A3E-80E4-91ECE122C4F8}"/>
                  </a:ext>
                </a:extLst>
              </p:cNvPr>
              <p:cNvSpPr>
                <a:spLocks noChangeArrowheads="1"/>
              </p:cNvSpPr>
              <p:nvPr/>
            </p:nvSpPr>
            <p:spPr bwMode="auto">
              <a:xfrm>
                <a:off x="14728" y="3789"/>
                <a:ext cx="1638" cy="1638"/>
              </a:xfrm>
              <a:prstGeom prst="ellipse">
                <a:avLst/>
              </a:prstGeom>
              <a:solidFill>
                <a:srgbClr val="000000"/>
              </a:solidFill>
              <a:ln w="9525">
                <a:solidFill>
                  <a:srgbClr val="000000"/>
                </a:solidFill>
                <a:round/>
                <a:headEnd/>
                <a:tailEnd/>
              </a:ln>
            </p:spPr>
            <p:txBody>
              <a:bodyPr/>
              <a:lstStyle/>
              <a:p>
                <a:endParaRPr lang="en-US" dirty="0"/>
              </a:p>
            </p:txBody>
          </p:sp>
          <p:sp>
            <p:nvSpPr>
              <p:cNvPr id="17" name="Oval 13">
                <a:extLst>
                  <a:ext uri="{FF2B5EF4-FFF2-40B4-BE49-F238E27FC236}">
                    <a16:creationId xmlns:a16="http://schemas.microsoft.com/office/drawing/2014/main" id="{7FD3FB9C-D279-4D09-8635-8E804A9EB5B0}"/>
                  </a:ext>
                </a:extLst>
              </p:cNvPr>
              <p:cNvSpPr>
                <a:spLocks noChangeArrowheads="1"/>
              </p:cNvSpPr>
              <p:nvPr/>
            </p:nvSpPr>
            <p:spPr bwMode="auto">
              <a:xfrm>
                <a:off x="15322" y="4381"/>
                <a:ext cx="468" cy="468"/>
              </a:xfrm>
              <a:prstGeom prst="ellipse">
                <a:avLst/>
              </a:prstGeom>
              <a:solidFill>
                <a:srgbClr val="FFFFFF"/>
              </a:solidFill>
              <a:ln w="9525">
                <a:solidFill>
                  <a:srgbClr val="000000"/>
                </a:solidFill>
                <a:round/>
                <a:headEnd/>
                <a:tailEnd/>
              </a:ln>
            </p:spPr>
            <p:txBody>
              <a:bodyPr/>
              <a:lstStyle/>
              <a:p>
                <a:endParaRPr lang="en-US" dirty="0"/>
              </a:p>
            </p:txBody>
          </p:sp>
        </p:grpSp>
        <p:sp>
          <p:nvSpPr>
            <p:cNvPr id="7" name="Rectangle 14">
              <a:extLst>
                <a:ext uri="{FF2B5EF4-FFF2-40B4-BE49-F238E27FC236}">
                  <a16:creationId xmlns:a16="http://schemas.microsoft.com/office/drawing/2014/main" id="{B5A871B7-51EC-444C-8EF4-0DB446499055}"/>
                </a:ext>
              </a:extLst>
            </p:cNvPr>
            <p:cNvSpPr>
              <a:spLocks noChangeArrowheads="1"/>
            </p:cNvSpPr>
            <p:nvPr/>
          </p:nvSpPr>
          <p:spPr bwMode="auto">
            <a:xfrm>
              <a:off x="1010" y="256"/>
              <a:ext cx="82" cy="370"/>
            </a:xfrm>
            <a:prstGeom prst="rect">
              <a:avLst/>
            </a:prstGeom>
            <a:solidFill>
              <a:srgbClr val="000000"/>
            </a:solidFill>
            <a:ln w="9525">
              <a:solidFill>
                <a:srgbClr val="000000"/>
              </a:solidFill>
              <a:miter lim="800000"/>
              <a:headEnd/>
              <a:tailEnd/>
            </a:ln>
          </p:spPr>
          <p:txBody>
            <a:bodyPr/>
            <a:lstStyle/>
            <a:p>
              <a:endParaRPr lang="en-US" dirty="0"/>
            </a:p>
          </p:txBody>
        </p:sp>
        <p:grpSp>
          <p:nvGrpSpPr>
            <p:cNvPr id="8" name="Group 15">
              <a:extLst>
                <a:ext uri="{FF2B5EF4-FFF2-40B4-BE49-F238E27FC236}">
                  <a16:creationId xmlns:a16="http://schemas.microsoft.com/office/drawing/2014/main" id="{414E584B-4EDA-4D2C-85AA-EC3436A8CB8E}"/>
                </a:ext>
              </a:extLst>
            </p:cNvPr>
            <p:cNvGrpSpPr>
              <a:grpSpLocks/>
            </p:cNvGrpSpPr>
            <p:nvPr/>
          </p:nvGrpSpPr>
          <p:grpSpPr bwMode="auto">
            <a:xfrm>
              <a:off x="431" y="94"/>
              <a:ext cx="287" cy="357"/>
              <a:chOff x="14728" y="3789"/>
              <a:chExt cx="1638" cy="1638"/>
            </a:xfrm>
          </p:grpSpPr>
          <p:sp>
            <p:nvSpPr>
              <p:cNvPr id="14" name="Oval 16">
                <a:extLst>
                  <a:ext uri="{FF2B5EF4-FFF2-40B4-BE49-F238E27FC236}">
                    <a16:creationId xmlns:a16="http://schemas.microsoft.com/office/drawing/2014/main" id="{17C88D04-1266-472B-BE62-FC706A7B5339}"/>
                  </a:ext>
                </a:extLst>
              </p:cNvPr>
              <p:cNvSpPr>
                <a:spLocks noChangeArrowheads="1"/>
              </p:cNvSpPr>
              <p:nvPr/>
            </p:nvSpPr>
            <p:spPr bwMode="auto">
              <a:xfrm>
                <a:off x="14728" y="3789"/>
                <a:ext cx="1638" cy="1638"/>
              </a:xfrm>
              <a:prstGeom prst="ellipse">
                <a:avLst/>
              </a:prstGeom>
              <a:solidFill>
                <a:srgbClr val="000000"/>
              </a:solidFill>
              <a:ln w="9525">
                <a:solidFill>
                  <a:srgbClr val="000000"/>
                </a:solidFill>
                <a:round/>
                <a:headEnd/>
                <a:tailEnd/>
              </a:ln>
            </p:spPr>
            <p:txBody>
              <a:bodyPr/>
              <a:lstStyle/>
              <a:p>
                <a:endParaRPr lang="en-US" dirty="0"/>
              </a:p>
            </p:txBody>
          </p:sp>
          <p:sp>
            <p:nvSpPr>
              <p:cNvPr id="15" name="Oval 17">
                <a:extLst>
                  <a:ext uri="{FF2B5EF4-FFF2-40B4-BE49-F238E27FC236}">
                    <a16:creationId xmlns:a16="http://schemas.microsoft.com/office/drawing/2014/main" id="{6D3531BA-73AE-43BE-9D9D-85ED5A475011}"/>
                  </a:ext>
                </a:extLst>
              </p:cNvPr>
              <p:cNvSpPr>
                <a:spLocks noChangeArrowheads="1"/>
              </p:cNvSpPr>
              <p:nvPr/>
            </p:nvSpPr>
            <p:spPr bwMode="auto">
              <a:xfrm>
                <a:off x="15322" y="4381"/>
                <a:ext cx="468" cy="468"/>
              </a:xfrm>
              <a:prstGeom prst="ellipse">
                <a:avLst/>
              </a:prstGeom>
              <a:solidFill>
                <a:srgbClr val="FFFFFF"/>
              </a:solidFill>
              <a:ln w="9525">
                <a:solidFill>
                  <a:srgbClr val="000000"/>
                </a:solidFill>
                <a:round/>
                <a:headEnd/>
                <a:tailEnd/>
              </a:ln>
            </p:spPr>
            <p:txBody>
              <a:bodyPr/>
              <a:lstStyle/>
              <a:p>
                <a:endParaRPr lang="en-US" dirty="0"/>
              </a:p>
            </p:txBody>
          </p:sp>
        </p:grpSp>
        <p:sp>
          <p:nvSpPr>
            <p:cNvPr id="9" name="Rectangle 18">
              <a:extLst>
                <a:ext uri="{FF2B5EF4-FFF2-40B4-BE49-F238E27FC236}">
                  <a16:creationId xmlns:a16="http://schemas.microsoft.com/office/drawing/2014/main" id="{065D8E3F-BC62-474D-AA78-D1FEFFB69656}"/>
                </a:ext>
              </a:extLst>
            </p:cNvPr>
            <p:cNvSpPr>
              <a:spLocks noChangeArrowheads="1"/>
            </p:cNvSpPr>
            <p:nvPr/>
          </p:nvSpPr>
          <p:spPr bwMode="auto">
            <a:xfrm>
              <a:off x="636" y="256"/>
              <a:ext cx="82" cy="370"/>
            </a:xfrm>
            <a:prstGeom prst="rect">
              <a:avLst/>
            </a:prstGeom>
            <a:solidFill>
              <a:srgbClr val="000000"/>
            </a:solidFill>
            <a:ln w="9525">
              <a:solidFill>
                <a:srgbClr val="000000"/>
              </a:solidFill>
              <a:miter lim="800000"/>
              <a:headEnd/>
              <a:tailEnd/>
            </a:ln>
          </p:spPr>
          <p:txBody>
            <a:bodyPr/>
            <a:lstStyle/>
            <a:p>
              <a:endParaRPr lang="en-US" dirty="0"/>
            </a:p>
          </p:txBody>
        </p:sp>
        <p:sp>
          <p:nvSpPr>
            <p:cNvPr id="10" name="Oval 19">
              <a:extLst>
                <a:ext uri="{FF2B5EF4-FFF2-40B4-BE49-F238E27FC236}">
                  <a16:creationId xmlns:a16="http://schemas.microsoft.com/office/drawing/2014/main" id="{6E39F912-6046-4226-9301-F7520B8935E9}"/>
                </a:ext>
              </a:extLst>
            </p:cNvPr>
            <p:cNvSpPr>
              <a:spLocks noChangeArrowheads="1"/>
            </p:cNvSpPr>
            <p:nvPr/>
          </p:nvSpPr>
          <p:spPr bwMode="auto">
            <a:xfrm>
              <a:off x="721" y="213"/>
              <a:ext cx="286" cy="357"/>
            </a:xfrm>
            <a:prstGeom prst="ellipse">
              <a:avLst/>
            </a:prstGeom>
            <a:solidFill>
              <a:srgbClr val="000000"/>
            </a:solidFill>
            <a:ln w="9525">
              <a:solidFill>
                <a:srgbClr val="000000"/>
              </a:solidFill>
              <a:round/>
              <a:headEnd/>
              <a:tailEnd/>
            </a:ln>
          </p:spPr>
          <p:txBody>
            <a:bodyPr/>
            <a:lstStyle/>
            <a:p>
              <a:endParaRPr lang="en-US" dirty="0"/>
            </a:p>
          </p:txBody>
        </p:sp>
        <p:sp>
          <p:nvSpPr>
            <p:cNvPr id="11" name="Oval 20">
              <a:extLst>
                <a:ext uri="{FF2B5EF4-FFF2-40B4-BE49-F238E27FC236}">
                  <a16:creationId xmlns:a16="http://schemas.microsoft.com/office/drawing/2014/main" id="{8CF1A625-C85B-4431-B18B-02E212F39373}"/>
                </a:ext>
              </a:extLst>
            </p:cNvPr>
            <p:cNvSpPr>
              <a:spLocks noChangeArrowheads="1"/>
            </p:cNvSpPr>
            <p:nvPr/>
          </p:nvSpPr>
          <p:spPr bwMode="auto">
            <a:xfrm>
              <a:off x="825" y="348"/>
              <a:ext cx="81" cy="102"/>
            </a:xfrm>
            <a:prstGeom prst="ellipse">
              <a:avLst/>
            </a:prstGeom>
            <a:solidFill>
              <a:srgbClr val="FFFFFF"/>
            </a:solidFill>
            <a:ln w="9525">
              <a:solidFill>
                <a:srgbClr val="000000"/>
              </a:solidFill>
              <a:round/>
              <a:headEnd/>
              <a:tailEnd/>
            </a:ln>
          </p:spPr>
          <p:txBody>
            <a:bodyPr/>
            <a:lstStyle/>
            <a:p>
              <a:endParaRPr lang="en-US" dirty="0"/>
            </a:p>
          </p:txBody>
        </p:sp>
        <p:sp>
          <p:nvSpPr>
            <p:cNvPr id="12" name="Oval 21">
              <a:extLst>
                <a:ext uri="{FF2B5EF4-FFF2-40B4-BE49-F238E27FC236}">
                  <a16:creationId xmlns:a16="http://schemas.microsoft.com/office/drawing/2014/main" id="{4084C46F-8DE0-475E-B7B5-9C07931F5F31}"/>
                </a:ext>
              </a:extLst>
            </p:cNvPr>
            <p:cNvSpPr>
              <a:spLocks noChangeArrowheads="1"/>
            </p:cNvSpPr>
            <p:nvPr/>
          </p:nvSpPr>
          <p:spPr bwMode="auto">
            <a:xfrm>
              <a:off x="821" y="111"/>
              <a:ext cx="82" cy="102"/>
            </a:xfrm>
            <a:prstGeom prst="ellipse">
              <a:avLst/>
            </a:prstGeom>
            <a:solidFill>
              <a:srgbClr val="000000"/>
            </a:solidFill>
            <a:ln w="9525">
              <a:solidFill>
                <a:srgbClr val="000000"/>
              </a:solidFill>
              <a:round/>
              <a:headEnd/>
              <a:tailEnd/>
            </a:ln>
          </p:spPr>
          <p:txBody>
            <a:bodyPr/>
            <a:lstStyle/>
            <a:p>
              <a:endParaRPr lang="en-US" dirty="0"/>
            </a:p>
          </p:txBody>
        </p:sp>
        <p:sp>
          <p:nvSpPr>
            <p:cNvPr id="13" name="WordArt 22">
              <a:extLst>
                <a:ext uri="{FF2B5EF4-FFF2-40B4-BE49-F238E27FC236}">
                  <a16:creationId xmlns:a16="http://schemas.microsoft.com/office/drawing/2014/main" id="{96AD63FC-753C-4FC6-9324-9DA8D719EFD1}"/>
                </a:ext>
              </a:extLst>
            </p:cNvPr>
            <p:cNvSpPr>
              <a:spLocks noChangeArrowheads="1" noChangeShapeType="1" noTextEdit="1"/>
            </p:cNvSpPr>
            <p:nvPr/>
          </p:nvSpPr>
          <p:spPr bwMode="auto">
            <a:xfrm>
              <a:off x="136" y="64"/>
              <a:ext cx="240" cy="576"/>
            </a:xfrm>
            <a:prstGeom prst="rect">
              <a:avLst/>
            </a:prstGeom>
          </p:spPr>
          <p:txBody>
            <a:bodyPr wrap="none" fromWordArt="1">
              <a:prstTxWarp prst="textPlain">
                <a:avLst>
                  <a:gd name="adj" fmla="val 50000"/>
                </a:avLst>
              </a:prstTxWarp>
            </a:bodyPr>
            <a:lstStyle/>
            <a:p>
              <a:r>
                <a:rPr lang="fa-IR" sz="3600" b="1" kern="10">
                  <a:ln w="9525">
                    <a:noFill/>
                    <a:round/>
                    <a:headEnd/>
                    <a:tailEnd/>
                  </a:ln>
                  <a:solidFill>
                    <a:srgbClr val="000000"/>
                  </a:solidFill>
                  <a:latin typeface="Times New Roman"/>
                  <a:cs typeface="Times New Roman"/>
                </a:rPr>
                <a:t>مجتمع</a:t>
              </a:r>
            </a:p>
            <a:p>
              <a:r>
                <a:rPr lang="fa-IR" sz="3600" b="1" kern="10">
                  <a:ln w="9525">
                    <a:noFill/>
                    <a:round/>
                    <a:headEnd/>
                    <a:tailEnd/>
                  </a:ln>
                  <a:solidFill>
                    <a:srgbClr val="000000"/>
                  </a:solidFill>
                  <a:latin typeface="Times New Roman"/>
                  <a:cs typeface="Times New Roman"/>
                </a:rPr>
                <a:t>فولاد</a:t>
              </a:r>
            </a:p>
            <a:p>
              <a:r>
                <a:rPr lang="fa-IR" sz="3600" b="1" kern="10">
                  <a:ln w="9525">
                    <a:noFill/>
                    <a:round/>
                    <a:headEnd/>
                    <a:tailEnd/>
                  </a:ln>
                  <a:solidFill>
                    <a:srgbClr val="000000"/>
                  </a:solidFill>
                  <a:latin typeface="Times New Roman"/>
                  <a:cs typeface="Times New Roman"/>
                </a:rPr>
                <a:t>مباركه</a:t>
              </a:r>
              <a:endParaRPr lang="en-US" sz="3600" b="1" kern="10" dirty="0">
                <a:ln w="9525">
                  <a:noFill/>
                  <a:round/>
                  <a:headEnd/>
                  <a:tailEnd/>
                </a:ln>
                <a:solidFill>
                  <a:srgbClr val="000000"/>
                </a:solidFill>
                <a:latin typeface="Times New Roman"/>
                <a:cs typeface="Times New Roman"/>
              </a:endParaRPr>
            </a:p>
          </p:txBody>
        </p:sp>
      </p:grpSp>
      <p:pic>
        <p:nvPicPr>
          <p:cNvPr id="18" name="Picture 17">
            <a:extLst>
              <a:ext uri="{FF2B5EF4-FFF2-40B4-BE49-F238E27FC236}">
                <a16:creationId xmlns:a16="http://schemas.microsoft.com/office/drawing/2014/main" id="{2C72E604-C691-47F4-A2CD-634A740EA4A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1250" y="1497310"/>
            <a:ext cx="10143604" cy="4556171"/>
          </a:xfrm>
          <a:prstGeom prst="rect">
            <a:avLst/>
          </a:prstGeom>
          <a:noFill/>
          <a:ln>
            <a:noFill/>
          </a:ln>
        </p:spPr>
      </p:pic>
    </p:spTree>
    <p:extLst>
      <p:ext uri="{BB962C8B-B14F-4D97-AF65-F5344CB8AC3E}">
        <p14:creationId xmlns:p14="http://schemas.microsoft.com/office/powerpoint/2010/main" val="12609036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45D3AD99-2CF0-4EAF-818E-7595DC25A1BE}"/>
              </a:ext>
            </a:extLst>
          </p:cNvPr>
          <p:cNvSpPr txBox="1">
            <a:spLocks/>
          </p:cNvSpPr>
          <p:nvPr/>
        </p:nvSpPr>
        <p:spPr>
          <a:xfrm>
            <a:off x="5977053" y="624469"/>
            <a:ext cx="5274805" cy="5274526"/>
          </a:xfrm>
          <a:prstGeom prst="rect">
            <a:avLst/>
          </a:prstGeom>
        </p:spPr>
        <p:txBody>
          <a:bodyPr>
            <a:normAutofit lnSpcReduction="10000"/>
          </a:bodyPr>
          <a:lstStyle>
            <a:lvl1pPr marL="228600" indent="-228600" algn="r" defTabSz="914400" rtl="1"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a:lstStyle>
          <a:p>
            <a:pPr algn="just"/>
            <a:r>
              <a:rPr lang="fa-IR" sz="1800" dirty="0">
                <a:latin typeface="Calibri" panose="020F0502020204030204" pitchFamily="34" charset="0"/>
                <a:ea typeface="Times New Roman" panose="02020603050405020304" pitchFamily="18" charset="0"/>
                <a:cs typeface="B Nazanin" panose="00000400000000000000" pitchFamily="2" charset="-78"/>
              </a:rPr>
              <a:t>در واحد قلع اندود برای تولید ورق قلع اندود مقادیر مشخصی از قلع که در استاندارد ورق قلع اندو مشخص شده است باید روی ورق پوشش داده شود اعمال پوشش قلع به صورت الکترولیتی و در سلولهای پوششدهی قلع انجام می گردد</a:t>
            </a:r>
            <a:r>
              <a:rPr lang="fa-IR" sz="1800" dirty="0">
                <a:latin typeface="Calibri" panose="020F0502020204030204" pitchFamily="34" charset="0"/>
                <a:ea typeface="Calibri" panose="020F0502020204030204" pitchFamily="34" charset="0"/>
                <a:cs typeface="B Nazanin" panose="00000400000000000000" pitchFamily="2" charset="-78"/>
              </a:rPr>
              <a:t>در قلع اندود به روش آندهای قابل حل ،در حوضچه های قلع اندود ،از آندهای ساخته شده از قلع با خلوص بیش از 99.85% استفاده می گردد.محلول الکترولیت شامل یون قلع ،اسید فنل سولفونیک (</a:t>
            </a:r>
            <a:r>
              <a:rPr lang="en-US" sz="1800" dirty="0">
                <a:latin typeface="Calibri" panose="020F0502020204030204" pitchFamily="34" charset="0"/>
                <a:ea typeface="Calibri" panose="020F0502020204030204" pitchFamily="34" charset="0"/>
                <a:cs typeface="B Nazanin" panose="00000400000000000000" pitchFamily="2" charset="-78"/>
              </a:rPr>
              <a:t>PSA</a:t>
            </a:r>
            <a:r>
              <a:rPr lang="fa-IR" sz="1800" dirty="0">
                <a:latin typeface="Calibri" panose="020F0502020204030204" pitchFamily="34" charset="0"/>
                <a:ea typeface="Calibri" panose="020F0502020204030204" pitchFamily="34" charset="0"/>
                <a:cs typeface="B Nazanin" panose="00000400000000000000" pitchFamily="2" charset="-78"/>
              </a:rPr>
              <a:t>)،ماده </a:t>
            </a:r>
            <a:r>
              <a:rPr lang="en-US" sz="1800" dirty="0">
                <a:latin typeface="Calibri" panose="020F0502020204030204" pitchFamily="34" charset="0"/>
                <a:ea typeface="Calibri" panose="020F0502020204030204" pitchFamily="34" charset="0"/>
                <a:cs typeface="B Nazanin" panose="00000400000000000000" pitchFamily="2" charset="-78"/>
              </a:rPr>
              <a:t>ENSA-6</a:t>
            </a:r>
            <a:r>
              <a:rPr lang="fa-IR" sz="1800" dirty="0">
                <a:latin typeface="Calibri" panose="020F0502020204030204" pitchFamily="34" charset="0"/>
                <a:ea typeface="Calibri" panose="020F0502020204030204" pitchFamily="34" charset="0"/>
                <a:cs typeface="B Nazanin" panose="00000400000000000000" pitchFamily="2" charset="-78"/>
              </a:rPr>
              <a:t>(آلفا نفتول سولفونیک اسید) می باشد.آندهای قلع به صورت عمودی در دو طرف ورق در داخل حوضچه ها بر روی پلهای آندی چیده می شوند.تعداد آندها متناسب با عرض ورق می باشد.جریان برق </a:t>
            </a:r>
            <a:r>
              <a:rPr lang="en-US" sz="1800" dirty="0">
                <a:latin typeface="Calibri" panose="020F0502020204030204" pitchFamily="34" charset="0"/>
                <a:ea typeface="Calibri" panose="020F0502020204030204" pitchFamily="34" charset="0"/>
                <a:cs typeface="B Nazanin" panose="00000400000000000000" pitchFamily="2" charset="-78"/>
              </a:rPr>
              <a:t>D.C.</a:t>
            </a:r>
            <a:r>
              <a:rPr lang="fa-IR" sz="1800" dirty="0">
                <a:latin typeface="Calibri" panose="020F0502020204030204" pitchFamily="34" charset="0"/>
                <a:ea typeface="Calibri" panose="020F0502020204030204" pitchFamily="34" charset="0"/>
                <a:cs typeface="B Nazanin" panose="00000400000000000000" pitchFamily="2" charset="-78"/>
              </a:rPr>
              <a:t> از طریق غلتکهایی که داری پوشش مس و کروم هستند به ورق منتقل می گردد به این غلتکها کنداکتور رول گفته می شود ورق توسط غلتکهایی با قطر کم بر روی غلتکهای کنداکتور رول نگه داشته می شود که به این غلتکها هولدان رول گفته می شود.در این فرآیند ورق نقش کاتد را دارد.در هر حوضچه چهار ردیف آند وجود دارد که دو ردیف آن مربوط به پاس ورودی ورق به داخل حوضچه است و دو ردیف مربوط به پاس خروجی ورق از حوضچه می باشد.</a:t>
            </a:r>
            <a:endParaRPr lang="en-US" sz="1800" dirty="0">
              <a:latin typeface="Calibri" panose="020F0502020204030204" pitchFamily="34" charset="0"/>
              <a:ea typeface="Calibri" panose="020F050202020403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020FF38A-3839-4CAE-9A93-851F5CD0B9D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9209" y="234176"/>
            <a:ext cx="5571893" cy="5664819"/>
          </a:xfrm>
          <a:prstGeom prst="rect">
            <a:avLst/>
          </a:prstGeom>
          <a:noFill/>
          <a:ln>
            <a:noFill/>
          </a:ln>
        </p:spPr>
      </p:pic>
    </p:spTree>
    <p:extLst>
      <p:ext uri="{BB962C8B-B14F-4D97-AF65-F5344CB8AC3E}">
        <p14:creationId xmlns:p14="http://schemas.microsoft.com/office/powerpoint/2010/main" val="31548967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45D3AD99-2CF0-4EAF-818E-7595DC25A1BE}"/>
              </a:ext>
            </a:extLst>
          </p:cNvPr>
          <p:cNvSpPr txBox="1">
            <a:spLocks/>
          </p:cNvSpPr>
          <p:nvPr/>
        </p:nvSpPr>
        <p:spPr>
          <a:xfrm>
            <a:off x="568713" y="624469"/>
            <a:ext cx="10683146" cy="3278458"/>
          </a:xfrm>
          <a:prstGeom prst="rect">
            <a:avLst/>
          </a:prstGeom>
        </p:spPr>
        <p:txBody>
          <a:bodyPr>
            <a:normAutofit/>
          </a:bodyPr>
          <a:lstStyle>
            <a:lvl1pPr marL="228600" indent="-228600" algn="r" defTabSz="914400" rtl="1"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a:lstStyle>
          <a:p>
            <a:pPr algn="just" rtl="1">
              <a:lnSpc>
                <a:spcPct val="107000"/>
              </a:lnSpc>
              <a:spcAft>
                <a:spcPts val="8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با برقراری جریان برق ،قلع از آندهای قلع ،داخل محلول الکترولیت حل می شود همزمان با این انحلال به ازای هر اتم قلع حل شده یک یون قلع  با گرفتن الکترون تبدیل به اتم قلع شده و بر  روی ورق (کاتد) می نشیند.به این ترتیب پوششی از قلع روی ورق ایجاد می گردد.</a:t>
            </a:r>
          </a:p>
          <a:p>
            <a:pPr algn="just" rtl="1">
              <a:lnSpc>
                <a:spcPct val="107000"/>
              </a:lnSpc>
              <a:spcAft>
                <a:spcPts val="8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میزان پوشش قلع به سرعت ورق ،میزان جریان برق و تعداد پاسهای در مدار، بستگی دارد.میزان پوشش قلع در سفارش ورق قلع اندود مشخص می گردد که اغلب به صورت 2.8/2.8  می باشد که به معنی پوشش 2.8 گرم بر متر مربع برای سطح رو و زیر ورق قلع اندود می باشد</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algn="just" rtl="1">
              <a:lnSpc>
                <a:spcPct val="107000"/>
              </a:lnSpc>
              <a:spcAft>
                <a:spcPts val="800"/>
              </a:spcAft>
            </a:pPr>
            <a:r>
              <a:rPr lang="fa-IR" sz="1800" kern="1200" dirty="0">
                <a:effectLst/>
                <a:latin typeface="Calibri" panose="020F0502020204030204" pitchFamily="34" charset="0"/>
                <a:ea typeface="Times New Roman" panose="02020603050405020304" pitchFamily="18" charset="0"/>
                <a:cs typeface="B Nazanin" panose="00000400000000000000" pitchFamily="2" charset="-78"/>
              </a:rPr>
              <a:t>.به طور معمول این مقدار 2.8 گرم بر متر مربع در هر سطح ورق (سطح رو و سطح زیر) می باشد.از نظر استاندارد </a:t>
            </a:r>
            <a:r>
              <a:rPr lang="en-US" sz="1800" kern="1200" dirty="0">
                <a:effectLst/>
                <a:latin typeface="Calibri" panose="020F0502020204030204" pitchFamily="34" charset="0"/>
                <a:ea typeface="Times New Roman" panose="02020603050405020304" pitchFamily="18" charset="0"/>
                <a:cs typeface="B Nazanin" panose="00000400000000000000" pitchFamily="2" charset="-78"/>
              </a:rPr>
              <a:t>EN1023</a:t>
            </a:r>
            <a:r>
              <a:rPr lang="fa-IR" sz="1800" kern="1200" dirty="0">
                <a:effectLst/>
                <a:latin typeface="Calibri" panose="020F0502020204030204" pitchFamily="34" charset="0"/>
                <a:ea typeface="Times New Roman" panose="02020603050405020304" pitchFamily="18" charset="0"/>
                <a:cs typeface="B Nazanin" panose="00000400000000000000" pitchFamily="2" charset="-78"/>
              </a:rPr>
              <a:t> این مقادیر می تواند بین  2.45 تا 3.15  گرم بر متر مربع باشد.جهت کاهش قیمت هزینه قلع و کاهش قیمت تمام شده ورق قلع اندود لازم است که میزان قلع به  محدوده پایین استاندارد نزدیک باشد.از طرفی مقادیر بالای 3.15 نیز هدر دادن قلع می باشد.</a:t>
            </a:r>
            <a:endParaRPr lang="fa-IR" sz="1800" dirty="0">
              <a:effectLst/>
              <a:latin typeface="Calibri" panose="020F0502020204030204" pitchFamily="34" charset="0"/>
              <a:ea typeface="Calibri" panose="020F0502020204030204" pitchFamily="34" charset="0"/>
              <a:cs typeface="B Nazanin" panose="00000400000000000000" pitchFamily="2" charset="-78"/>
            </a:endParaRPr>
          </a:p>
          <a:p>
            <a:pPr algn="just" rtl="1">
              <a:lnSpc>
                <a:spcPct val="107000"/>
              </a:lnSpc>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9E8E1E74-E993-4063-92A5-B557BB03D0DB}"/>
                  </a:ext>
                </a:extLst>
              </p:cNvPr>
              <p:cNvSpPr txBox="1"/>
              <p:nvPr/>
            </p:nvSpPr>
            <p:spPr>
              <a:xfrm>
                <a:off x="769435" y="4121486"/>
                <a:ext cx="5326566" cy="923330"/>
              </a:xfrm>
              <a:prstGeom prst="rect">
                <a:avLst/>
              </a:prstGeom>
              <a:noFill/>
            </p:spPr>
            <p:txBody>
              <a:bodyPr wrap="square">
                <a:spAutoFit/>
              </a:bodyPr>
              <a:lstStyle/>
              <a:p>
                <a:r>
                  <a:rPr lang="en-US" dirty="0"/>
                  <a:t>Sn                  </a:t>
                </a:r>
                <a14:m>
                  <m:oMath xmlns:m="http://schemas.openxmlformats.org/officeDocument/2006/math">
                    <m:sSup>
                      <m:sSupPr>
                        <m:ctrlPr>
                          <a:rPr lang="en-US" i="1" smtClean="0">
                            <a:latin typeface="Cambria Math" panose="02040503050406030204" pitchFamily="18" charset="0"/>
                          </a:rPr>
                        </m:ctrlPr>
                      </m:sSupPr>
                      <m:e>
                        <m:r>
                          <a:rPr lang="en-US" b="0" i="1" smtClean="0">
                            <a:latin typeface="Cambria Math" panose="02040503050406030204" pitchFamily="18" charset="0"/>
                          </a:rPr>
                          <m:t>𝑆𝑛</m:t>
                        </m:r>
                      </m:e>
                      <m:sup>
                        <m:r>
                          <a:rPr lang="en-US" i="1" smtClean="0">
                            <a:latin typeface="Cambria Math" panose="02040503050406030204" pitchFamily="18" charset="0"/>
                          </a:rPr>
                          <m:t>2</m:t>
                        </m:r>
                        <m:r>
                          <a:rPr lang="en-US" b="0" i="1" smtClean="0">
                            <a:latin typeface="Cambria Math" panose="02040503050406030204" pitchFamily="18" charset="0"/>
                          </a:rPr>
                          <m:t>+</m:t>
                        </m:r>
                      </m:sup>
                    </m:sSup>
                  </m:oMath>
                </a14:m>
                <a:r>
                  <a:rPr lang="en-US" dirty="0"/>
                  <a:t>+2e                 </a:t>
                </a:r>
                <a:r>
                  <a:rPr lang="fa-IR" dirty="0"/>
                  <a:t>واکنش آندی</a:t>
                </a:r>
              </a:p>
              <a:p>
                <a:endParaRPr lang="fa-IR" dirty="0"/>
              </a:p>
              <a:p>
                <a14:m>
                  <m:oMath xmlns:m="http://schemas.openxmlformats.org/officeDocument/2006/math">
                    <m:sSup>
                      <m:sSupPr>
                        <m:ctrlPr>
                          <a:rPr lang="en-US" i="1" smtClean="0">
                            <a:latin typeface="Cambria Math" panose="02040503050406030204" pitchFamily="18" charset="0"/>
                          </a:rPr>
                        </m:ctrlPr>
                      </m:sSupPr>
                      <m:e>
                        <m:r>
                          <a:rPr lang="en-US" b="0" i="1" smtClean="0">
                            <a:latin typeface="Cambria Math" panose="02040503050406030204" pitchFamily="18" charset="0"/>
                          </a:rPr>
                          <m:t>𝑆𝑛</m:t>
                        </m:r>
                      </m:e>
                      <m:sup>
                        <m:r>
                          <a:rPr lang="en-US" i="1" smtClean="0">
                            <a:latin typeface="Cambria Math" panose="02040503050406030204" pitchFamily="18" charset="0"/>
                          </a:rPr>
                          <m:t>2</m:t>
                        </m:r>
                        <m:r>
                          <a:rPr lang="en-US" b="0" i="1" smtClean="0">
                            <a:latin typeface="Cambria Math" panose="02040503050406030204" pitchFamily="18" charset="0"/>
                          </a:rPr>
                          <m:t>+</m:t>
                        </m:r>
                      </m:sup>
                    </m:sSup>
                  </m:oMath>
                </a14:m>
                <a:r>
                  <a:rPr lang="en-US" dirty="0"/>
                  <a:t>  +2e          Sn                         </a:t>
                </a:r>
                <a:r>
                  <a:rPr lang="fa-IR" dirty="0"/>
                  <a:t>واکنش کاتدی</a:t>
                </a:r>
              </a:p>
            </p:txBody>
          </p:sp>
        </mc:Choice>
        <mc:Fallback xmlns="">
          <p:sp>
            <p:nvSpPr>
              <p:cNvPr id="20" name="TextBox 19">
                <a:extLst>
                  <a:ext uri="{FF2B5EF4-FFF2-40B4-BE49-F238E27FC236}">
                    <a16:creationId xmlns:a16="http://schemas.microsoft.com/office/drawing/2014/main" id="{9E8E1E74-E993-4063-92A5-B557BB03D0DB}"/>
                  </a:ext>
                </a:extLst>
              </p:cNvPr>
              <p:cNvSpPr txBox="1">
                <a:spLocks noRot="1" noChangeAspect="1" noMove="1" noResize="1" noEditPoints="1" noAdjustHandles="1" noChangeArrowheads="1" noChangeShapeType="1" noTextEdit="1"/>
              </p:cNvSpPr>
              <p:nvPr/>
            </p:nvSpPr>
            <p:spPr>
              <a:xfrm>
                <a:off x="769435" y="4121486"/>
                <a:ext cx="5326566" cy="923330"/>
              </a:xfrm>
              <a:prstGeom prst="rect">
                <a:avLst/>
              </a:prstGeom>
              <a:blipFill>
                <a:blip r:embed="rId2"/>
                <a:stretch>
                  <a:fillRect l="-915" t="-3289" b="-9211"/>
                </a:stretch>
              </a:blipFill>
            </p:spPr>
            <p:txBody>
              <a:bodyPr/>
              <a:lstStyle/>
              <a:p>
                <a:r>
                  <a:rPr lang="fa-IR">
                    <a:noFill/>
                  </a:rPr>
                  <a:t> </a:t>
                </a:r>
              </a:p>
            </p:txBody>
          </p:sp>
        </mc:Fallback>
      </mc:AlternateContent>
      <p:sp>
        <p:nvSpPr>
          <p:cNvPr id="21" name="Arrow: Right 20">
            <a:extLst>
              <a:ext uri="{FF2B5EF4-FFF2-40B4-BE49-F238E27FC236}">
                <a16:creationId xmlns:a16="http://schemas.microsoft.com/office/drawing/2014/main" id="{85D3039F-E768-46C9-8333-9A0791341710}"/>
              </a:ext>
            </a:extLst>
          </p:cNvPr>
          <p:cNvSpPr/>
          <p:nvPr/>
        </p:nvSpPr>
        <p:spPr>
          <a:xfrm>
            <a:off x="1271239" y="4287644"/>
            <a:ext cx="802888" cy="14496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2" name="Arrow: Right 21">
            <a:extLst>
              <a:ext uri="{FF2B5EF4-FFF2-40B4-BE49-F238E27FC236}">
                <a16:creationId xmlns:a16="http://schemas.microsoft.com/office/drawing/2014/main" id="{61B54848-0485-4B5E-987F-D9133BF2BE97}"/>
              </a:ext>
            </a:extLst>
          </p:cNvPr>
          <p:cNvSpPr/>
          <p:nvPr/>
        </p:nvSpPr>
        <p:spPr>
          <a:xfrm>
            <a:off x="1873405" y="4817327"/>
            <a:ext cx="479502" cy="14496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666614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B494BB1-CD51-479B-9E9F-1E36AE757CEB}"/>
              </a:ext>
            </a:extLst>
          </p:cNvPr>
          <p:cNvSpPr txBox="1"/>
          <p:nvPr/>
        </p:nvSpPr>
        <p:spPr>
          <a:xfrm>
            <a:off x="4473498" y="691374"/>
            <a:ext cx="6991814" cy="584775"/>
          </a:xfrm>
          <a:prstGeom prst="rect">
            <a:avLst/>
          </a:prstGeom>
          <a:noFill/>
        </p:spPr>
        <p:txBody>
          <a:bodyPr wrap="square" rtlCol="1">
            <a:spAutoFit/>
          </a:bodyPr>
          <a:lstStyle/>
          <a:p>
            <a:pPr algn="r"/>
            <a:r>
              <a:rPr lang="fa-IR" sz="3200" cap="all" dirty="0">
                <a:latin typeface="+mj-lt"/>
                <a:ea typeface="+mj-ea"/>
                <a:cs typeface="+mj-cs"/>
              </a:rPr>
              <a:t>اثرات و پیامدها:</a:t>
            </a:r>
          </a:p>
        </p:txBody>
      </p:sp>
      <p:sp>
        <p:nvSpPr>
          <p:cNvPr id="3" name="TextBox 2">
            <a:extLst>
              <a:ext uri="{FF2B5EF4-FFF2-40B4-BE49-F238E27FC236}">
                <a16:creationId xmlns:a16="http://schemas.microsoft.com/office/drawing/2014/main" id="{CFB25029-7908-41AB-AEA0-EAE1D6DD2F71}"/>
              </a:ext>
            </a:extLst>
          </p:cNvPr>
          <p:cNvSpPr txBox="1"/>
          <p:nvPr/>
        </p:nvSpPr>
        <p:spPr>
          <a:xfrm>
            <a:off x="1483112" y="2074128"/>
            <a:ext cx="9523142" cy="369332"/>
          </a:xfrm>
          <a:prstGeom prst="rect">
            <a:avLst/>
          </a:prstGeom>
          <a:noFill/>
        </p:spPr>
        <p:txBody>
          <a:bodyPr wrap="square" rtlCol="1" anchor="ctr">
            <a:spAutoFit/>
          </a:bodyPr>
          <a:lstStyle/>
          <a:p>
            <a:pPr algn="just" rtl="1"/>
            <a:r>
              <a:rPr lang="fa-IR" dirty="0">
                <a:latin typeface="Calibri" panose="020F0502020204030204" pitchFamily="34" charset="0"/>
                <a:cs typeface="B Nazanin" panose="00000400000000000000" pitchFamily="2" charset="-78"/>
              </a:rPr>
              <a:t>کاهش مصرف قلع اثر مستقیم د رکیفیت محصول و عیوب مختلف فرایندی دارد</a:t>
            </a:r>
          </a:p>
        </p:txBody>
      </p:sp>
      <p:sp>
        <p:nvSpPr>
          <p:cNvPr id="4" name="TextBox 3">
            <a:extLst>
              <a:ext uri="{FF2B5EF4-FFF2-40B4-BE49-F238E27FC236}">
                <a16:creationId xmlns:a16="http://schemas.microsoft.com/office/drawing/2014/main" id="{2C8215FF-7B39-4F10-8554-85BDB7F85286}"/>
              </a:ext>
            </a:extLst>
          </p:cNvPr>
          <p:cNvSpPr txBox="1"/>
          <p:nvPr/>
        </p:nvSpPr>
        <p:spPr>
          <a:xfrm>
            <a:off x="4473498" y="2949052"/>
            <a:ext cx="6991814" cy="584775"/>
          </a:xfrm>
          <a:prstGeom prst="rect">
            <a:avLst/>
          </a:prstGeom>
          <a:noFill/>
        </p:spPr>
        <p:txBody>
          <a:bodyPr wrap="square" rtlCol="1">
            <a:spAutoFit/>
          </a:bodyPr>
          <a:lstStyle/>
          <a:p>
            <a:pPr algn="r"/>
            <a:r>
              <a:rPr lang="fa-IR" sz="3200" cap="all" dirty="0">
                <a:latin typeface="+mj-lt"/>
                <a:ea typeface="+mj-ea"/>
                <a:cs typeface="+mj-cs"/>
              </a:rPr>
              <a:t>داده های موجود و سطح آمادگی دیجیتال:</a:t>
            </a:r>
          </a:p>
        </p:txBody>
      </p:sp>
      <p:sp>
        <p:nvSpPr>
          <p:cNvPr id="5" name="TextBox 4">
            <a:extLst>
              <a:ext uri="{FF2B5EF4-FFF2-40B4-BE49-F238E27FC236}">
                <a16:creationId xmlns:a16="http://schemas.microsoft.com/office/drawing/2014/main" id="{9761D38B-7BC9-4823-B604-2D2EEC3C065F}"/>
              </a:ext>
            </a:extLst>
          </p:cNvPr>
          <p:cNvSpPr txBox="1"/>
          <p:nvPr/>
        </p:nvSpPr>
        <p:spPr>
          <a:xfrm>
            <a:off x="1483112" y="3537378"/>
            <a:ext cx="9523142" cy="923330"/>
          </a:xfrm>
          <a:prstGeom prst="rect">
            <a:avLst/>
          </a:prstGeom>
          <a:noFill/>
        </p:spPr>
        <p:txBody>
          <a:bodyPr wrap="square" rtlCol="1" anchor="ctr">
            <a:spAutoFit/>
          </a:bodyPr>
          <a:lstStyle/>
          <a:p>
            <a:pPr algn="just" rtl="1"/>
            <a:r>
              <a:rPr lang="fa-IR" dirty="0">
                <a:latin typeface="Calibri" panose="020F0502020204030204" pitchFamily="34" charset="0"/>
                <a:cs typeface="+mj-cs"/>
              </a:rPr>
              <a:t>اکثر داده های فرایندی خط قلع اندود در لاگرهای خط تولید نگهداری می گردد.</a:t>
            </a:r>
          </a:p>
          <a:p>
            <a:pPr algn="r" rtl="1"/>
            <a:r>
              <a:rPr lang="fa-IR" dirty="0">
                <a:latin typeface="Calibri" panose="020F0502020204030204" pitchFamily="34" charset="0"/>
                <a:cs typeface="+mj-cs"/>
              </a:rPr>
              <a:t>بسیاری از داده ها در سیستم </a:t>
            </a:r>
            <a:r>
              <a:rPr lang="en-US" dirty="0">
                <a:latin typeface="Calibri" panose="020F0502020204030204" pitchFamily="34" charset="0"/>
                <a:cs typeface="+mj-cs"/>
              </a:rPr>
              <a:t>ERP </a:t>
            </a:r>
            <a:r>
              <a:rPr lang="fa-IR" dirty="0">
                <a:latin typeface="Calibri" panose="020F0502020204030204" pitchFamily="34" charset="0"/>
                <a:cs typeface="+mj-cs"/>
              </a:rPr>
              <a:t> آرشیو می گردد.</a:t>
            </a:r>
          </a:p>
          <a:p>
            <a:pPr algn="r" rtl="1"/>
            <a:r>
              <a:rPr lang="fa-IR" dirty="0">
                <a:latin typeface="Calibri" panose="020F0502020204030204" pitchFamily="34" charset="0"/>
                <a:cs typeface="+mj-cs"/>
              </a:rPr>
              <a:t>برخی از داده های فرایندی در لاگرهای خط تولید یا </a:t>
            </a:r>
            <a:r>
              <a:rPr lang="en-US" dirty="0">
                <a:latin typeface="Calibri" panose="020F0502020204030204" pitchFamily="34" charset="0"/>
                <a:cs typeface="+mj-cs"/>
              </a:rPr>
              <a:t>PLC </a:t>
            </a:r>
            <a:r>
              <a:rPr lang="fa-IR" dirty="0">
                <a:latin typeface="Calibri" panose="020F0502020204030204" pitchFamily="34" charset="0"/>
                <a:cs typeface="+mj-cs"/>
              </a:rPr>
              <a:t>ها هستند </a:t>
            </a:r>
          </a:p>
        </p:txBody>
      </p:sp>
    </p:spTree>
    <p:extLst>
      <p:ext uri="{BB962C8B-B14F-4D97-AF65-F5344CB8AC3E}">
        <p14:creationId xmlns:p14="http://schemas.microsoft.com/office/powerpoint/2010/main" val="14563841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8E0DECE-C1B9-45ED-AFBA-A915140931DA}"/>
              </a:ext>
            </a:extLst>
          </p:cNvPr>
          <p:cNvSpPr txBox="1"/>
          <p:nvPr/>
        </p:nvSpPr>
        <p:spPr>
          <a:xfrm>
            <a:off x="4970656" y="986212"/>
            <a:ext cx="6105292" cy="369332"/>
          </a:xfrm>
          <a:prstGeom prst="rect">
            <a:avLst/>
          </a:prstGeom>
          <a:noFill/>
        </p:spPr>
        <p:txBody>
          <a:bodyPr wrap="square">
            <a:spAutoFit/>
          </a:bodyPr>
          <a:lstStyle/>
          <a:p>
            <a:pPr algn="r"/>
            <a:r>
              <a:rPr lang="fa-IR" sz="1800" cap="all" dirty="0">
                <a:latin typeface="+mj-lt"/>
                <a:ea typeface="+mj-ea"/>
                <a:cs typeface="+mj-cs"/>
              </a:rPr>
              <a:t>معیار موفقیت پروژه</a:t>
            </a:r>
          </a:p>
        </p:txBody>
      </p:sp>
      <p:sp>
        <p:nvSpPr>
          <p:cNvPr id="2" name="TextBox 1">
            <a:extLst>
              <a:ext uri="{FF2B5EF4-FFF2-40B4-BE49-F238E27FC236}">
                <a16:creationId xmlns:a16="http://schemas.microsoft.com/office/drawing/2014/main" id="{F22FC25B-A8D1-41BD-8CD7-753326608150}"/>
              </a:ext>
            </a:extLst>
          </p:cNvPr>
          <p:cNvSpPr txBox="1"/>
          <p:nvPr/>
        </p:nvSpPr>
        <p:spPr>
          <a:xfrm>
            <a:off x="5586761" y="1728439"/>
            <a:ext cx="5450157" cy="369332"/>
          </a:xfrm>
          <a:prstGeom prst="rect">
            <a:avLst/>
          </a:prstGeom>
          <a:noFill/>
        </p:spPr>
        <p:txBody>
          <a:bodyPr wrap="square" rtlCol="1">
            <a:spAutoFit/>
          </a:bodyPr>
          <a:lstStyle/>
          <a:p>
            <a:r>
              <a:rPr lang="fa-IR" dirty="0"/>
              <a:t>کاهش مصرف قلع مطابق </a:t>
            </a:r>
          </a:p>
        </p:txBody>
      </p:sp>
      <p:pic>
        <p:nvPicPr>
          <p:cNvPr id="6" name="Picture 5">
            <a:extLst>
              <a:ext uri="{FF2B5EF4-FFF2-40B4-BE49-F238E27FC236}">
                <a16:creationId xmlns:a16="http://schemas.microsoft.com/office/drawing/2014/main" id="{412C8FB5-EB88-4A2B-ACEF-A904300A22AF}"/>
              </a:ext>
            </a:extLst>
          </p:cNvPr>
          <p:cNvPicPr>
            <a:picLocks noChangeAspect="1"/>
          </p:cNvPicPr>
          <p:nvPr/>
        </p:nvPicPr>
        <p:blipFill>
          <a:blip r:embed="rId2"/>
          <a:stretch>
            <a:fillRect/>
          </a:stretch>
        </p:blipFill>
        <p:spPr>
          <a:xfrm>
            <a:off x="892096" y="1438507"/>
            <a:ext cx="8263055" cy="3980986"/>
          </a:xfrm>
          <a:prstGeom prst="rect">
            <a:avLst/>
          </a:prstGeom>
        </p:spPr>
      </p:pic>
      <p:sp>
        <p:nvSpPr>
          <p:cNvPr id="4" name="TextBox 3">
            <a:extLst>
              <a:ext uri="{FF2B5EF4-FFF2-40B4-BE49-F238E27FC236}">
                <a16:creationId xmlns:a16="http://schemas.microsoft.com/office/drawing/2014/main" id="{5FF04D86-F278-4F20-BD8D-17DFCE300061}"/>
              </a:ext>
            </a:extLst>
          </p:cNvPr>
          <p:cNvSpPr txBox="1"/>
          <p:nvPr/>
        </p:nvSpPr>
        <p:spPr>
          <a:xfrm>
            <a:off x="9690410" y="2097771"/>
            <a:ext cx="1761892" cy="646331"/>
          </a:xfrm>
          <a:prstGeom prst="rect">
            <a:avLst/>
          </a:prstGeom>
          <a:noFill/>
        </p:spPr>
        <p:txBody>
          <a:bodyPr wrap="square" rtlCol="1">
            <a:spAutoFit/>
          </a:bodyPr>
          <a:lstStyle/>
          <a:p>
            <a:pPr algn="just" rtl="1"/>
            <a:r>
              <a:rPr lang="fa-IR" dirty="0">
                <a:cs typeface="+mj-cs"/>
              </a:rPr>
              <a:t>رسیدن به مقادیر برنامه ای مصرف قلع</a:t>
            </a:r>
          </a:p>
        </p:txBody>
      </p:sp>
    </p:spTree>
    <p:extLst>
      <p:ext uri="{BB962C8B-B14F-4D97-AF65-F5344CB8AC3E}">
        <p14:creationId xmlns:p14="http://schemas.microsoft.com/office/powerpoint/2010/main" val="2591488482"/>
      </p:ext>
    </p:extLst>
  </p:cSld>
  <p:clrMapOvr>
    <a:masterClrMapping/>
  </p:clrMapOvr>
</p:sld>
</file>

<file path=ppt/theme/theme1.xml><?xml version="1.0" encoding="utf-8"?>
<a:theme xmlns:a="http://schemas.openxmlformats.org/drawingml/2006/main" name="Gallery">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5">
      <a:majorFont>
        <a:latin typeface="Gill Sans MT"/>
        <a:ea typeface=""/>
        <a:cs typeface="B Nazanin"/>
      </a:majorFont>
      <a:minorFont>
        <a:latin typeface="Gill Sans MT"/>
        <a:ea typeface=""/>
        <a:cs typeface="B Nazani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ParsSixSig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U_TR_COLOR">
      <a:majorFont>
        <a:latin typeface="Albertus"/>
        <a:ea typeface=""/>
        <a:cs typeface="Mitra"/>
      </a:majorFont>
      <a:minorFont>
        <a:latin typeface="Arial"/>
        <a:ea typeface=""/>
        <a:cs typeface="Mitr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ct val="0"/>
          </a:spcAft>
          <a:buClr>
            <a:srgbClr val="A50021"/>
          </a:buClr>
          <a:buSzTx/>
          <a:buFont typeface="Wingdings" pitchFamily="2" charset="2"/>
          <a:buChar char="n"/>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ct val="0"/>
          </a:spcAft>
          <a:buClr>
            <a:srgbClr val="A50021"/>
          </a:buClr>
          <a:buSzTx/>
          <a:buFont typeface="Wingdings" pitchFamily="2" charset="2"/>
          <a:buChar char="n"/>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MU_TR_COLO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U_TR_COLO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U_TR_COLO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U_TR_COLO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U_TR_COLO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U_TR_COLO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U_TR_COLOR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U_TR_COLO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U_TR_COLO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U_TR_COLO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U_TR_COLO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U_TR_COLO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29397</TotalTime>
  <Words>3137</Words>
  <Application>Microsoft Office PowerPoint</Application>
  <PresentationFormat>Widescreen</PresentationFormat>
  <Paragraphs>496</Paragraphs>
  <Slides>48</Slides>
  <Notes>1</Notes>
  <HiddenSlides>0</HiddenSlides>
  <MMClips>0</MMClips>
  <ScaleCrop>false</ScaleCrop>
  <HeadingPairs>
    <vt:vector size="6" baseType="variant">
      <vt:variant>
        <vt:lpstr>Fonts Used</vt:lpstr>
      </vt:variant>
      <vt:variant>
        <vt:i4>17</vt:i4>
      </vt:variant>
      <vt:variant>
        <vt:lpstr>Theme</vt:lpstr>
      </vt:variant>
      <vt:variant>
        <vt:i4>2</vt:i4>
      </vt:variant>
      <vt:variant>
        <vt:lpstr>Slide Titles</vt:lpstr>
      </vt:variant>
      <vt:variant>
        <vt:i4>48</vt:i4>
      </vt:variant>
    </vt:vector>
  </HeadingPairs>
  <TitlesOfParts>
    <vt:vector size="67" baseType="lpstr">
      <vt:lpstr>Albertus</vt:lpstr>
      <vt:lpstr>Arial</vt:lpstr>
      <vt:lpstr>B Davat</vt:lpstr>
      <vt:lpstr>B Mitra</vt:lpstr>
      <vt:lpstr>B Nazanin</vt:lpstr>
      <vt:lpstr>B Titr</vt:lpstr>
      <vt:lpstr>B Zar</vt:lpstr>
      <vt:lpstr>Calibri</vt:lpstr>
      <vt:lpstr>Cambria Math</vt:lpstr>
      <vt:lpstr>Century Gothic</vt:lpstr>
      <vt:lpstr>Dubai</vt:lpstr>
      <vt:lpstr>Freestyle Script</vt:lpstr>
      <vt:lpstr>Garamond</vt:lpstr>
      <vt:lpstr>Gill Sans MT</vt:lpstr>
      <vt:lpstr>Helvetica Neue</vt:lpstr>
      <vt:lpstr>Times New Roman</vt:lpstr>
      <vt:lpstr>Wingdings</vt:lpstr>
      <vt:lpstr>Gallery</vt:lpstr>
      <vt:lpstr>ParsSixSigma</vt:lpstr>
      <vt:lpstr>PowerPoint Presentation</vt:lpstr>
      <vt:lpstr>پروژه های مطرح حوزه هوش مصنوعی در نورد سرد</vt:lpstr>
      <vt:lpstr>Cold rolling mill layout</vt:lpstr>
      <vt:lpstr>PowerPoint Presentation</vt:lpstr>
      <vt:lpstr>1- کاهش مصرف قلع در واحد قلع اندود</vt:lpstr>
      <vt:lpstr>PowerPoint Presentation</vt:lpstr>
      <vt:lpstr>PowerPoint Presentation</vt:lpstr>
      <vt:lpstr>PowerPoint Presentation</vt:lpstr>
      <vt:lpstr>PowerPoint Presentation</vt:lpstr>
      <vt:lpstr>PowerPoint Presentation</vt:lpstr>
      <vt:lpstr>2- پیش بینی عیوب محصول بوسیله کنترل فرایند خطوط، قبل از ادامه سیکل با استفاده از هوش مصنوعی</vt:lpstr>
      <vt:lpstr>فلوچارت کنترل فرایند اسکین پاس</vt:lpstr>
      <vt:lpstr>نمونه ای از شاخصهای فرایندی یکی از خطوط تولید:</vt:lpstr>
      <vt:lpstr>PowerPoint Presentation</vt:lpstr>
      <vt:lpstr>PowerPoint Presentation</vt:lpstr>
      <vt:lpstr>3-کاهش عیوب کیفی در خط قلع اندود با استفاده از هوش مصنوعی</vt:lpstr>
      <vt:lpstr>PowerPoint Presentation</vt:lpstr>
      <vt:lpstr>PowerPoint Presentation</vt:lpstr>
      <vt:lpstr>PowerPoint Presentation</vt:lpstr>
      <vt:lpstr>4- ارتقاء سیستمهای بازرسی سطح عیوب در خطوط مختلف نورد سرد با استفاده از هوش مصنوعی</vt:lpstr>
      <vt:lpstr>شرح فرایند مرتبط با چالش: </vt:lpstr>
      <vt:lpstr>هدف از پروژه:</vt:lpstr>
      <vt:lpstr>PowerPoint Presentation</vt:lpstr>
      <vt:lpstr>PowerPoint Presentation</vt:lpstr>
      <vt:lpstr>PowerPoint Presentation</vt:lpstr>
      <vt:lpstr>5-تشخیص و تعیین مقدار اثرگذاری پارامترهای مختلف فرانید در ایجاد عیوب با استفاده از هوش مصنوعی</vt:lpstr>
      <vt:lpstr>PowerPoint Presentation</vt:lpstr>
      <vt:lpstr>PowerPoint Presentation</vt:lpstr>
      <vt:lpstr>6-بهینه سازی پارامترهای نورد با استفاده از هوش مصنوعی </vt:lpstr>
      <vt:lpstr>PowerPoint Presentation</vt:lpstr>
      <vt:lpstr>PowerPoint Presentation</vt:lpstr>
      <vt:lpstr>PowerPoint Presentation</vt:lpstr>
      <vt:lpstr>7-بهینه سازی مصرف رنگ در خط ورق ر نگی با استفاده از هوش مصنوعی</vt:lpstr>
      <vt:lpstr>PowerPoint Presentation</vt:lpstr>
      <vt:lpstr>PowerPoint Presentation</vt:lpstr>
      <vt:lpstr>PowerPoint Presentation</vt:lpstr>
      <vt:lpstr>8-تحلیل و آنالیز پارگی ورق با استفاده از هوش مصنوعی </vt:lpstr>
      <vt:lpstr>برخی دلایل پارگی در تاندم</vt:lpstr>
      <vt:lpstr>PowerPoint Presentation</vt:lpstr>
      <vt:lpstr>PowerPoint Presentation</vt:lpstr>
      <vt:lpstr>9- مدیریت هوشمند انبارش محصول</vt:lpstr>
      <vt:lpstr>مشکلات موجود در رابطه با انبارهای نورد سرد</vt:lpstr>
      <vt:lpstr>7) عدم کنترل مناسب بر روی کلاف های برگشتی و دوباره کاری  8) آسیب دیدن محصولات در اثر جابه جایی های متعدد و بی مورد به دلیل نبودن فضای کافی و موقعیت دهی دستی در برخی از انبار ها  9) آسیب دیدن بسته بندی محصولات پک شده در اثر جابه جایی های زیاد   10) پارگی تسمه کلاف ها به دلیل جابه جایی های متعدد  11) ماندگاری بیش از حد کلاف ها  12) وضعیت نامناسب سدل های انبار و عدم وجود استاندارد مشخص  13) مغایرت نقشه لیستی انبار با موقعیت فیزیکی  14) وجود انبارهای مجازی به دلیل اضافه تولید یا کم بودن ظرفیت انبارها  </vt:lpstr>
      <vt:lpstr> </vt:lpstr>
      <vt:lpstr>10- مدیریت هوشمند کارگاه غلتک</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گزارش کلافهای کثیفی سطح ایران خودرو مهر 1402</dc:title>
  <dc:creator>مهرداد دهقانی</dc:creator>
  <cp:lastModifiedBy>Majid Soleimani</cp:lastModifiedBy>
  <cp:revision>427</cp:revision>
  <dcterms:created xsi:type="dcterms:W3CDTF">2023-10-09T06:23:51Z</dcterms:created>
  <dcterms:modified xsi:type="dcterms:W3CDTF">2026-02-18T10:24:20Z</dcterms:modified>
</cp:coreProperties>
</file>